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59"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9102"/>
    <a:srgbClr val="033000"/>
    <a:srgbClr val="1BA121"/>
    <a:srgbClr val="C3D8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12" y="66"/>
      </p:cViewPr>
      <p:guideLst/>
    </p:cSldViewPr>
  </p:slideViewPr>
  <p:notesTextViewPr>
    <p:cViewPr>
      <p:scale>
        <a:sx n="3" d="2"/>
        <a:sy n="3" d="2"/>
      </p:scale>
      <p:origin x="0" y="0"/>
    </p:cViewPr>
  </p:notesTextViewPr>
  <p:notesViewPr>
    <p:cSldViewPr snapToGrid="0">
      <p:cViewPr varScale="1">
        <p:scale>
          <a:sx n="55" d="100"/>
          <a:sy n="55" d="100"/>
        </p:scale>
        <p:origin x="282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F0DE36-C509-443E-9661-550529FED6F9}" type="datetimeFigureOut">
              <a:rPr lang="en-US" smtClean="0"/>
              <a:t>11/17/2013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14457C-09DA-4F55-825B-DAB6092978EC}" type="slidenum">
              <a:rPr lang="en-US" smtClean="0"/>
              <a:t>‹#›</a:t>
            </a:fld>
            <a:endParaRPr lang="en-US"/>
          </a:p>
        </p:txBody>
      </p:sp>
    </p:spTree>
    <p:extLst>
      <p:ext uri="{BB962C8B-B14F-4D97-AF65-F5344CB8AC3E}">
        <p14:creationId xmlns:p14="http://schemas.microsoft.com/office/powerpoint/2010/main" val="2589035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Introduction</a:t>
            </a:r>
          </a:p>
          <a:p>
            <a:r>
              <a:rPr lang="en-US" sz="1800" dirty="0" smtClean="0"/>
              <a:t>1. We </a:t>
            </a:r>
            <a:r>
              <a:rPr lang="en-US" sz="1800" dirty="0"/>
              <a:t>are all receivers of the word.</a:t>
            </a:r>
          </a:p>
          <a:p>
            <a:r>
              <a:rPr lang="en-US" sz="1800" dirty="0" smtClean="0"/>
              <a:t>2. Some </a:t>
            </a:r>
            <a:r>
              <a:rPr lang="en-US" sz="1800" dirty="0"/>
              <a:t>receive the word different than others.</a:t>
            </a:r>
          </a:p>
          <a:p>
            <a:r>
              <a:rPr lang="en-US" sz="1800" smtClean="0"/>
              <a:t>3. There </a:t>
            </a:r>
            <a:r>
              <a:rPr lang="en-US" sz="1800" dirty="0"/>
              <a:t>are correct ways to receive the word</a:t>
            </a:r>
          </a:p>
          <a:p>
            <a:endParaRPr lang="en-US" sz="1800" dirty="0"/>
          </a:p>
        </p:txBody>
      </p:sp>
      <p:sp>
        <p:nvSpPr>
          <p:cNvPr id="4" name="Slide Number Placeholder 3"/>
          <p:cNvSpPr>
            <a:spLocks noGrp="1"/>
          </p:cNvSpPr>
          <p:nvPr>
            <p:ph type="sldNum" sz="quarter" idx="10"/>
          </p:nvPr>
        </p:nvSpPr>
        <p:spPr/>
        <p:txBody>
          <a:bodyPr/>
          <a:lstStyle/>
          <a:p>
            <a:fld id="{DB14457C-09DA-4F55-825B-DAB6092978EC}" type="slidenum">
              <a:rPr lang="en-US" smtClean="0"/>
              <a:t>1</a:t>
            </a:fld>
            <a:endParaRPr lang="en-US"/>
          </a:p>
        </p:txBody>
      </p:sp>
    </p:spTree>
    <p:extLst>
      <p:ext uri="{BB962C8B-B14F-4D97-AF65-F5344CB8AC3E}">
        <p14:creationId xmlns:p14="http://schemas.microsoft.com/office/powerpoint/2010/main" val="1279351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14457C-09DA-4F55-825B-DAB6092978EC}" type="slidenum">
              <a:rPr lang="en-US" smtClean="0"/>
              <a:t>10</a:t>
            </a:fld>
            <a:endParaRPr lang="en-US"/>
          </a:p>
        </p:txBody>
      </p:sp>
    </p:spTree>
    <p:extLst>
      <p:ext uri="{BB962C8B-B14F-4D97-AF65-F5344CB8AC3E}">
        <p14:creationId xmlns:p14="http://schemas.microsoft.com/office/powerpoint/2010/main" val="4117362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We are all sinners! (Humility)</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2400" dirty="0">
                <a:latin typeface="Times New Roman" panose="02020603050405020304" pitchFamily="18" charset="0"/>
                <a:ea typeface="Calibri" panose="020F0502020204030204" pitchFamily="34" charset="0"/>
                <a:cs typeface="Times New Roman" panose="02020603050405020304" pitchFamily="18" charset="0"/>
              </a:rPr>
              <a:t>Romans 3:23; Galatians 3:22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B14457C-09DA-4F55-825B-DAB6092978EC}" type="slidenum">
              <a:rPr lang="en-US" smtClean="0"/>
              <a:t>11</a:t>
            </a:fld>
            <a:endParaRPr lang="en-US"/>
          </a:p>
        </p:txBody>
      </p:sp>
    </p:spTree>
    <p:extLst>
      <p:ext uri="{BB962C8B-B14F-4D97-AF65-F5344CB8AC3E}">
        <p14:creationId xmlns:p14="http://schemas.microsoft.com/office/powerpoint/2010/main" val="2150215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14457C-09DA-4F55-825B-DAB6092978EC}" type="slidenum">
              <a:rPr lang="en-US" smtClean="0"/>
              <a:t>12</a:t>
            </a:fld>
            <a:endParaRPr lang="en-US"/>
          </a:p>
        </p:txBody>
      </p:sp>
    </p:spTree>
    <p:extLst>
      <p:ext uri="{BB962C8B-B14F-4D97-AF65-F5344CB8AC3E}">
        <p14:creationId xmlns:p14="http://schemas.microsoft.com/office/powerpoint/2010/main" val="2254000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We are not above instruction/correction! (Humility)</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000" dirty="0">
                <a:latin typeface="Times New Roman" panose="02020603050405020304" pitchFamily="18" charset="0"/>
                <a:ea typeface="Calibri" panose="020F0502020204030204" pitchFamily="34" charset="0"/>
                <a:cs typeface="Times New Roman" panose="02020603050405020304" pitchFamily="18" charset="0"/>
              </a:rPr>
              <a:t>2 Timothy 3:16</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000" dirty="0">
                <a:latin typeface="Times New Roman" panose="02020603050405020304" pitchFamily="18" charset="0"/>
                <a:ea typeface="Calibri" panose="020F0502020204030204" pitchFamily="34" charset="0"/>
                <a:cs typeface="Times New Roman" panose="02020603050405020304" pitchFamily="18" charset="0"/>
              </a:rPr>
              <a:t>Proverb 12:1 – humility is necessary in receiving instruction.</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000" dirty="0">
                <a:latin typeface="Times New Roman" panose="02020603050405020304" pitchFamily="18" charset="0"/>
                <a:ea typeface="Calibri" panose="020F0502020204030204" pitchFamily="34" charset="0"/>
                <a:cs typeface="Times New Roman" panose="02020603050405020304" pitchFamily="18" charset="0"/>
              </a:rPr>
              <a:t>2 Corinthians 4:16 – renewed day by day</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Colossians 3:8-11 – renewed in </a:t>
            </a:r>
            <a:r>
              <a:rPr lang="en-US" sz="2000" u="sng" dirty="0">
                <a:latin typeface="Times New Roman" panose="02020603050405020304" pitchFamily="18" charset="0"/>
                <a:ea typeface="Calibri" panose="020F0502020204030204" pitchFamily="34" charset="0"/>
                <a:cs typeface="Times New Roman" panose="02020603050405020304" pitchFamily="18" charset="0"/>
              </a:rPr>
              <a:t>knowledge</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a:t>
            </a:r>
            <a:r>
              <a:rPr lang="en-US" sz="2000" i="1" u="sng" dirty="0">
                <a:latin typeface="Times New Roman" panose="02020603050405020304" pitchFamily="18" charset="0"/>
                <a:ea typeface="Calibri" panose="020F0502020204030204" pitchFamily="34" charset="0"/>
                <a:cs typeface="Times New Roman" panose="02020603050405020304" pitchFamily="18" charset="0"/>
              </a:rPr>
              <a:t>Participation</a:t>
            </a:r>
            <a:r>
              <a:rPr lang="en-US" sz="2000" i="1" dirty="0">
                <a:latin typeface="Times New Roman" panose="02020603050405020304" pitchFamily="18" charset="0"/>
                <a:ea typeface="Calibri" panose="020F0502020204030204" pitchFamily="34" charset="0"/>
                <a:cs typeface="Times New Roman" panose="02020603050405020304" pitchFamily="18" charset="0"/>
              </a:rPr>
              <a:t> by the knower in the object known.)</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B14457C-09DA-4F55-825B-DAB6092978EC}" type="slidenum">
              <a:rPr lang="en-US" smtClean="0"/>
              <a:t>13</a:t>
            </a:fld>
            <a:endParaRPr lang="en-US"/>
          </a:p>
        </p:txBody>
      </p:sp>
    </p:spTree>
    <p:extLst>
      <p:ext uri="{BB962C8B-B14F-4D97-AF65-F5344CB8AC3E}">
        <p14:creationId xmlns:p14="http://schemas.microsoft.com/office/powerpoint/2010/main" val="407362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2400" u="sng" dirty="0" smtClean="0"/>
              <a:t>Doctrine</a:t>
            </a:r>
            <a:r>
              <a:rPr lang="en-US" sz="2400" dirty="0" smtClean="0"/>
              <a:t> – (teaching) can’t teach someone something they already know.</a:t>
            </a:r>
          </a:p>
          <a:p>
            <a:pPr marL="171450" indent="-171450">
              <a:buFont typeface="Arial" panose="020B0604020202020204" pitchFamily="34" charset="0"/>
              <a:buChar char="•"/>
            </a:pPr>
            <a:r>
              <a:rPr lang="en-US" sz="2400" u="sng" dirty="0" smtClean="0"/>
              <a:t>Reproof</a:t>
            </a:r>
            <a:r>
              <a:rPr lang="en-US" sz="2400" dirty="0" smtClean="0"/>
              <a:t> – (convict) can’t convict someone of something they didn’t do.</a:t>
            </a:r>
          </a:p>
          <a:p>
            <a:pPr marL="171450" indent="-171450">
              <a:buFont typeface="Arial" panose="020B0604020202020204" pitchFamily="34" charset="0"/>
              <a:buChar char="•"/>
            </a:pPr>
            <a:r>
              <a:rPr lang="en-US" sz="2400" u="sng" dirty="0" smtClean="0"/>
              <a:t>Correction</a:t>
            </a:r>
            <a:r>
              <a:rPr lang="en-US" sz="2400" dirty="0" smtClean="0"/>
              <a:t> – can’t correct if there is nothing wrong.</a:t>
            </a:r>
          </a:p>
          <a:p>
            <a:pPr marL="171450" indent="-171450">
              <a:buFont typeface="Arial" panose="020B0604020202020204" pitchFamily="34" charset="0"/>
              <a:buChar char="•"/>
            </a:pPr>
            <a:r>
              <a:rPr lang="en-US" sz="2400" u="sng" dirty="0" smtClean="0"/>
              <a:t>Instruction</a:t>
            </a:r>
            <a:r>
              <a:rPr lang="en-US" sz="2400" dirty="0" smtClean="0"/>
              <a:t> – no point in instructing if you already know what to do. (how to be righteous)</a:t>
            </a:r>
            <a:endParaRPr lang="en-US" sz="2400" dirty="0"/>
          </a:p>
        </p:txBody>
      </p:sp>
      <p:sp>
        <p:nvSpPr>
          <p:cNvPr id="4" name="Slide Number Placeholder 3"/>
          <p:cNvSpPr>
            <a:spLocks noGrp="1"/>
          </p:cNvSpPr>
          <p:nvPr>
            <p:ph type="sldNum" sz="quarter" idx="10"/>
          </p:nvPr>
        </p:nvSpPr>
        <p:spPr/>
        <p:txBody>
          <a:bodyPr/>
          <a:lstStyle/>
          <a:p>
            <a:fld id="{DB14457C-09DA-4F55-825B-DAB6092978EC}" type="slidenum">
              <a:rPr lang="en-US" smtClean="0"/>
              <a:t>14</a:t>
            </a:fld>
            <a:endParaRPr lang="en-US"/>
          </a:p>
        </p:txBody>
      </p:sp>
    </p:spTree>
    <p:extLst>
      <p:ext uri="{BB962C8B-B14F-4D97-AF65-F5344CB8AC3E}">
        <p14:creationId xmlns:p14="http://schemas.microsoft.com/office/powerpoint/2010/main" val="3800407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We are not above instruction/correction! (Humility)</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Timothy 3:16</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Proverb 12:1 – humility is necessary in receiving instruction.</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Corinthians 4:16 – renewed day by day</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Font typeface="Wingdings" panose="05000000000000000000" pitchFamily="2" charset="2"/>
              <a:buChar char=""/>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Colossians 3:8-11 – renewed in </a:t>
            </a:r>
            <a:r>
              <a:rPr lang="en-US" sz="2000"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knowledge</a:t>
            </a: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2000" i="1"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Participation</a:t>
            </a:r>
            <a:r>
              <a:rPr lang="en-US" sz="2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by the knower in the object known.)</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B14457C-09DA-4F55-825B-DAB6092978EC}" type="slidenum">
              <a:rPr lang="en-US" smtClean="0"/>
              <a:t>15</a:t>
            </a:fld>
            <a:endParaRPr lang="en-US"/>
          </a:p>
        </p:txBody>
      </p:sp>
    </p:spTree>
    <p:extLst>
      <p:ext uri="{BB962C8B-B14F-4D97-AF65-F5344CB8AC3E}">
        <p14:creationId xmlns:p14="http://schemas.microsoft.com/office/powerpoint/2010/main" val="2577834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14457C-09DA-4F55-825B-DAB6092978EC}" type="slidenum">
              <a:rPr lang="en-US" smtClean="0"/>
              <a:t>16</a:t>
            </a:fld>
            <a:endParaRPr lang="en-US"/>
          </a:p>
        </p:txBody>
      </p:sp>
    </p:spTree>
    <p:extLst>
      <p:ext uri="{BB962C8B-B14F-4D97-AF65-F5344CB8AC3E}">
        <p14:creationId xmlns:p14="http://schemas.microsoft.com/office/powerpoint/2010/main" val="4065723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We are not above instruction/correction! (Humility)</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Timothy 3:16</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Proverb 12:1 – humility is necessary in receiving instruction.</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Corinthians 4:16 – renewed day by day</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Font typeface="Wingdings" panose="05000000000000000000" pitchFamily="2" charset="2"/>
              <a:buChar char=""/>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Colossians 3:8-11 – renewed in </a:t>
            </a:r>
            <a:r>
              <a:rPr lang="en-US" sz="2000"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knowledge</a:t>
            </a: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2000" i="1"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Participation</a:t>
            </a:r>
            <a:r>
              <a:rPr lang="en-US" sz="2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by the knower in the object known.)</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B14457C-09DA-4F55-825B-DAB6092978EC}" type="slidenum">
              <a:rPr lang="en-US" smtClean="0"/>
              <a:t>17</a:t>
            </a:fld>
            <a:endParaRPr lang="en-US"/>
          </a:p>
        </p:txBody>
      </p:sp>
    </p:spTree>
    <p:extLst>
      <p:ext uri="{BB962C8B-B14F-4D97-AF65-F5344CB8AC3E}">
        <p14:creationId xmlns:p14="http://schemas.microsoft.com/office/powerpoint/2010/main" val="842701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14457C-09DA-4F55-825B-DAB6092978EC}" type="slidenum">
              <a:rPr lang="en-US" smtClean="0"/>
              <a:t>18</a:t>
            </a:fld>
            <a:endParaRPr lang="en-US"/>
          </a:p>
        </p:txBody>
      </p:sp>
    </p:spTree>
    <p:extLst>
      <p:ext uri="{BB962C8B-B14F-4D97-AF65-F5344CB8AC3E}">
        <p14:creationId xmlns:p14="http://schemas.microsoft.com/office/powerpoint/2010/main" val="1506775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We are not above instruction/correction! (Humility)</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Timothy 3:16</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Proverb 12:1 – humility is necessary in receiving instruction.</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Corinthians 4:16 – renewed day by day</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Font typeface="Wingdings" panose="05000000000000000000" pitchFamily="2" charset="2"/>
              <a:buChar char=""/>
            </a:pP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Colossians 3:8-11 – renewed in </a:t>
            </a:r>
            <a:r>
              <a:rPr lang="en-US" sz="2000"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knowledge</a:t>
            </a:r>
            <a:r>
              <a:rPr lang="en-US"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2000" i="1"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Participation</a:t>
            </a:r>
            <a:r>
              <a:rPr lang="en-US" sz="2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by the knower in the object known</a:t>
            </a:r>
            <a:r>
              <a:rPr lang="en-US" sz="2000" i="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 James 1:22-25)</a:t>
            </a:r>
            <a:endPar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B14457C-09DA-4F55-825B-DAB6092978EC}" type="slidenum">
              <a:rPr lang="en-US" smtClean="0"/>
              <a:t>19</a:t>
            </a:fld>
            <a:endParaRPr lang="en-US"/>
          </a:p>
        </p:txBody>
      </p:sp>
    </p:spTree>
    <p:extLst>
      <p:ext uri="{BB962C8B-B14F-4D97-AF65-F5344CB8AC3E}">
        <p14:creationId xmlns:p14="http://schemas.microsoft.com/office/powerpoint/2010/main" val="942774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14457C-09DA-4F55-825B-DAB6092978EC}" type="slidenum">
              <a:rPr lang="en-US" smtClean="0"/>
              <a:t>2</a:t>
            </a:fld>
            <a:endParaRPr lang="en-US"/>
          </a:p>
        </p:txBody>
      </p:sp>
    </p:spTree>
    <p:extLst>
      <p:ext uri="{BB962C8B-B14F-4D97-AF65-F5344CB8AC3E}">
        <p14:creationId xmlns:p14="http://schemas.microsoft.com/office/powerpoint/2010/main" val="38651406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400" dirty="0">
                <a:latin typeface="Times New Roman" panose="02020603050405020304" pitchFamily="18" charset="0"/>
                <a:ea typeface="TITUS Cyberbit Basic" panose="02020603050405020304" pitchFamily="18" charset="0"/>
                <a:cs typeface="Times New Roman" panose="02020603050405020304" pitchFamily="18" charset="0"/>
              </a:rPr>
              <a:t>Fair-minded (noble) </a:t>
            </a:r>
            <a:r>
              <a:rPr lang="en-US" sz="1400" i="1" dirty="0" err="1">
                <a:latin typeface="Times New Roman" panose="02020603050405020304" pitchFamily="18" charset="0"/>
                <a:ea typeface="TITUS Cyberbit Basic" panose="02020603050405020304" pitchFamily="18" charset="0"/>
                <a:cs typeface="Times New Roman" panose="02020603050405020304" pitchFamily="18" charset="0"/>
              </a:rPr>
              <a:t>eugenēs</a:t>
            </a:r>
            <a:r>
              <a:rPr lang="en-US" sz="1400" i="1" dirty="0">
                <a:latin typeface="Times New Roman" panose="02020603050405020304" pitchFamily="18" charset="0"/>
                <a:ea typeface="TITUS Cyberbit Basic" panose="02020603050405020304" pitchFamily="18" charset="0"/>
                <a:cs typeface="Times New Roman" panose="02020603050405020304" pitchFamily="18" charset="0"/>
              </a:rPr>
              <a:t> – </a:t>
            </a:r>
            <a:r>
              <a:rPr lang="en-US" sz="1400" dirty="0">
                <a:latin typeface="Times New Roman" panose="02020603050405020304" pitchFamily="18" charset="0"/>
                <a:ea typeface="TITUS Cyberbit Basic" panose="02020603050405020304" pitchFamily="18" charset="0"/>
                <a:cs typeface="Times New Roman" panose="02020603050405020304" pitchFamily="18" charset="0"/>
              </a:rPr>
              <a:t>well born, that is, (literally) high in rank, or </a:t>
            </a:r>
            <a:r>
              <a:rPr lang="en-US" sz="1400" u="sng" dirty="0">
                <a:latin typeface="Times New Roman" panose="02020603050405020304" pitchFamily="18" charset="0"/>
                <a:ea typeface="TITUS Cyberbit Basic" panose="02020603050405020304" pitchFamily="18" charset="0"/>
                <a:cs typeface="Times New Roman" panose="02020603050405020304" pitchFamily="18" charset="0"/>
              </a:rPr>
              <a:t>(figuratively) generous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latin typeface="Times New Roman" panose="02020603050405020304" pitchFamily="18" charset="0"/>
                <a:ea typeface="TITUS Cyberbit Basic" panose="02020603050405020304" pitchFamily="18" charset="0"/>
                <a:cs typeface="Times New Roman" panose="02020603050405020304" pitchFamily="18" charset="0"/>
              </a:rPr>
              <a:t>They had an open mindset to receive truth. They did not refuse to listen.</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400" dirty="0">
                <a:latin typeface="Times New Roman" panose="02020603050405020304" pitchFamily="18" charset="0"/>
                <a:ea typeface="Calibri" panose="020F0502020204030204" pitchFamily="34" charset="0"/>
                <a:cs typeface="Times New Roman" panose="02020603050405020304" pitchFamily="18" charset="0"/>
              </a:rPr>
              <a:t>Readiness is the attitude needed toward receiving the word.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latin typeface="Times New Roman" panose="02020603050405020304" pitchFamily="18" charset="0"/>
                <a:ea typeface="Calibri" panose="020F0502020204030204" pitchFamily="34" charset="0"/>
                <a:cs typeface="Times New Roman" panose="02020603050405020304" pitchFamily="18" charset="0"/>
              </a:rPr>
              <a:t>Readiness</a:t>
            </a:r>
            <a:r>
              <a:rPr lang="en-US" sz="1400" i="1" dirty="0">
                <a:latin typeface="Times New Roman" panose="02020603050405020304" pitchFamily="18" charset="0"/>
                <a:ea typeface="Calibri" panose="020F0502020204030204" pitchFamily="34" charset="0"/>
                <a:cs typeface="Times New Roman" panose="02020603050405020304" pitchFamily="18" charset="0"/>
              </a:rPr>
              <a:t> </a:t>
            </a:r>
            <a:r>
              <a:rPr lang="en-US" sz="1400" i="1" dirty="0" err="1">
                <a:latin typeface="Times New Roman" panose="02020603050405020304" pitchFamily="18" charset="0"/>
                <a:ea typeface="Calibri" panose="020F0502020204030204" pitchFamily="34" charset="0"/>
                <a:cs typeface="Times New Roman" panose="02020603050405020304" pitchFamily="18" charset="0"/>
              </a:rPr>
              <a:t>prothumia</a:t>
            </a:r>
            <a:r>
              <a:rPr lang="en-US" sz="1400" i="1"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a:latin typeface="Times New Roman" panose="02020603050405020304" pitchFamily="18" charset="0"/>
                <a:ea typeface="Calibri" panose="020F0502020204030204" pitchFamily="34" charset="0"/>
                <a:cs typeface="Times New Roman" panose="02020603050405020304" pitchFamily="18" charset="0"/>
              </a:rPr>
              <a:t>– predisposition, that is, alacrity </a:t>
            </a:r>
            <a:r>
              <a:rPr lang="en-US" sz="1400" i="1" dirty="0">
                <a:latin typeface="Times New Roman" panose="02020603050405020304" pitchFamily="18" charset="0"/>
                <a:ea typeface="Calibri" panose="020F0502020204030204" pitchFamily="34" charset="0"/>
                <a:cs typeface="Times New Roman" panose="02020603050405020304" pitchFamily="18" charset="0"/>
              </a:rPr>
              <a:t>(cheerful readiness, promptness, or willingness)</a:t>
            </a:r>
            <a:r>
              <a:rPr lang="en-US" sz="1400" dirty="0">
                <a:latin typeface="Times New Roman" panose="02020603050405020304" pitchFamily="18" charset="0"/>
                <a:ea typeface="Calibri" panose="020F0502020204030204" pitchFamily="34" charset="0"/>
                <a:cs typeface="Times New Roman" panose="02020603050405020304" pitchFamily="18" charset="0"/>
              </a:rPr>
              <a:t>: - forwardness of mind.</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400" dirty="0">
                <a:latin typeface="Times New Roman" panose="02020603050405020304" pitchFamily="18" charset="0"/>
                <a:ea typeface="Calibri" panose="020F0502020204030204" pitchFamily="34" charset="0"/>
                <a:cs typeface="Times New Roman" panose="02020603050405020304" pitchFamily="18" charset="0"/>
              </a:rPr>
              <a:t>Willingness to give Paul a fair hearing.</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400" dirty="0">
                <a:latin typeface="Times New Roman" panose="02020603050405020304" pitchFamily="18" charset="0"/>
                <a:ea typeface="Calibri" panose="020F0502020204030204" pitchFamily="34" charset="0"/>
                <a:cs typeface="Times New Roman" panose="02020603050405020304" pitchFamily="18" charset="0"/>
              </a:rPr>
              <a:t>Unlike those in Thessalonica – Acts 17:1-9</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800"/>
              </a:spcAft>
              <a:buFont typeface="Symbol" panose="05050102010706020507" pitchFamily="18" charset="2"/>
              <a:buChar char=""/>
            </a:pPr>
            <a:r>
              <a:rPr lang="en-US" sz="1400" dirty="0">
                <a:latin typeface="Times New Roman" panose="02020603050405020304" pitchFamily="18" charset="0"/>
                <a:ea typeface="Calibri" panose="020F0502020204030204" pitchFamily="34" charset="0"/>
                <a:cs typeface="Times New Roman" panose="02020603050405020304" pitchFamily="18" charset="0"/>
              </a:rPr>
              <a:t>The ones who believed did not search the scriptures (17:4). They were persuaded!</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rPr>
              <a:t>The ones who were not persuaded caused havoc (17:5-9). They didn’t care for truth. They didn’t want change.</a:t>
            </a:r>
            <a:endParaRPr lang="en-US" sz="1400" dirty="0"/>
          </a:p>
        </p:txBody>
      </p:sp>
      <p:sp>
        <p:nvSpPr>
          <p:cNvPr id="4" name="Slide Number Placeholder 3"/>
          <p:cNvSpPr>
            <a:spLocks noGrp="1"/>
          </p:cNvSpPr>
          <p:nvPr>
            <p:ph type="sldNum" sz="quarter" idx="10"/>
          </p:nvPr>
        </p:nvSpPr>
        <p:spPr/>
        <p:txBody>
          <a:bodyPr/>
          <a:lstStyle/>
          <a:p>
            <a:fld id="{DB14457C-09DA-4F55-825B-DAB6092978EC}" type="slidenum">
              <a:rPr lang="en-US" smtClean="0"/>
              <a:t>20</a:t>
            </a:fld>
            <a:endParaRPr lang="en-US"/>
          </a:p>
        </p:txBody>
      </p:sp>
    </p:spTree>
    <p:extLst>
      <p:ext uri="{BB962C8B-B14F-4D97-AF65-F5344CB8AC3E}">
        <p14:creationId xmlns:p14="http://schemas.microsoft.com/office/powerpoint/2010/main" val="8404368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947583"/>
          </a:xfrm>
        </p:spPr>
        <p:txBody>
          <a:bodyPr/>
          <a:lstStyle/>
          <a:p>
            <a:pPr marL="342900" marR="0" lvl="0" indent="-342900">
              <a:lnSpc>
                <a:spcPct val="107000"/>
              </a:lnSpc>
              <a:spcBef>
                <a:spcPts val="0"/>
              </a:spcBef>
              <a:spcAft>
                <a:spcPts val="0"/>
              </a:spcAft>
              <a:buFont typeface="+mj-lt"/>
              <a:buAutoNum type="alphaUcPeriod"/>
            </a:pPr>
            <a:r>
              <a:rPr lang="en-US" sz="1800" dirty="0">
                <a:latin typeface="Times New Roman" panose="02020603050405020304" pitchFamily="18" charset="0"/>
                <a:ea typeface="Calibri" panose="020F0502020204030204" pitchFamily="34" charset="0"/>
                <a:cs typeface="Times New Roman" panose="02020603050405020304" pitchFamily="18" charset="0"/>
              </a:rPr>
              <a:t>Searched the Scriptures (v.11)!</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latin typeface="Times New Roman" panose="02020603050405020304" pitchFamily="18" charset="0"/>
                <a:ea typeface="Calibri" panose="020F0502020204030204" pitchFamily="34" charset="0"/>
                <a:cs typeface="Times New Roman" panose="02020603050405020304" pitchFamily="18" charset="0"/>
              </a:rPr>
              <a:t>Paul and Silas preach Christ (prophecy from old testament).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latin typeface="Times New Roman" panose="02020603050405020304" pitchFamily="18" charset="0"/>
                <a:ea typeface="Calibri" panose="020F0502020204030204" pitchFamily="34" charset="0"/>
                <a:cs typeface="Times New Roman" panose="02020603050405020304" pitchFamily="18" charset="0"/>
              </a:rPr>
              <a:t>Isaiah 34:16-17 (prophecy of Judgment)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i="1" dirty="0">
                <a:latin typeface="Times New Roman" panose="02020603050405020304" pitchFamily="18" charset="0"/>
                <a:ea typeface="Calibri" panose="020F0502020204030204" pitchFamily="34" charset="0"/>
              </a:rPr>
              <a:t>(It is possible to believe something just because someone said it, and have better knowledge of the subject because what they said was correct. Just as it is possible to believe something just because someone said it, and that leading you in the wrong direction because it is false. However, your faith will be more genuine and strong if you search the scriptures and find the truth yourself</a:t>
            </a:r>
            <a:r>
              <a:rPr lang="en-US" sz="1800" i="1" dirty="0" smtClean="0">
                <a:latin typeface="Times New Roman" panose="02020603050405020304" pitchFamily="18" charset="0"/>
                <a:ea typeface="Calibri" panose="020F0502020204030204" pitchFamily="34" charset="0"/>
              </a:rPr>
              <a:t>!)</a:t>
            </a:r>
          </a:p>
          <a:p>
            <a:pPr>
              <a:lnSpc>
                <a:spcPct val="107000"/>
              </a:lnSpc>
              <a:spcAft>
                <a:spcPts val="800"/>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If you receive the word with meekness and all readiness, you will receive it as the good ground.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
        <p:nvSpPr>
          <p:cNvPr id="4" name="Slide Number Placeholder 3"/>
          <p:cNvSpPr>
            <a:spLocks noGrp="1"/>
          </p:cNvSpPr>
          <p:nvPr>
            <p:ph type="sldNum" sz="quarter" idx="10"/>
          </p:nvPr>
        </p:nvSpPr>
        <p:spPr/>
        <p:txBody>
          <a:bodyPr/>
          <a:lstStyle/>
          <a:p>
            <a:fld id="{DB14457C-09DA-4F55-825B-DAB6092978EC}" type="slidenum">
              <a:rPr lang="en-US" smtClean="0"/>
              <a:t>21</a:t>
            </a:fld>
            <a:endParaRPr lang="en-US"/>
          </a:p>
        </p:txBody>
      </p:sp>
    </p:spTree>
    <p:extLst>
      <p:ext uri="{BB962C8B-B14F-4D97-AF65-F5344CB8AC3E}">
        <p14:creationId xmlns:p14="http://schemas.microsoft.com/office/powerpoint/2010/main" val="5995042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947583"/>
          </a:xfrm>
        </p:spPr>
        <p:txBody>
          <a:bodyPr/>
          <a:lstStyle/>
          <a:p>
            <a:pPr marL="342900" marR="0" lvl="0" indent="-342900">
              <a:lnSpc>
                <a:spcPct val="107000"/>
              </a:lnSpc>
              <a:spcBef>
                <a:spcPts val="0"/>
              </a:spcBef>
              <a:spcAft>
                <a:spcPts val="0"/>
              </a:spcAft>
              <a:buFont typeface="+mj-lt"/>
              <a:buAutoNum type="alphaUcPeriod"/>
            </a:pPr>
            <a:r>
              <a:rPr lang="en-US" sz="1600" dirty="0">
                <a:latin typeface="Times New Roman" panose="02020603050405020304" pitchFamily="18" charset="0"/>
                <a:ea typeface="Calibri" panose="020F0502020204030204" pitchFamily="34" charset="0"/>
                <a:cs typeface="Times New Roman" panose="02020603050405020304" pitchFamily="18" charset="0"/>
              </a:rPr>
              <a:t>The seed is perfect! (without flaw)</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latin typeface="Times New Roman" panose="02020603050405020304" pitchFamily="18" charset="0"/>
                <a:ea typeface="Calibri" panose="020F0502020204030204" pitchFamily="34" charset="0"/>
                <a:cs typeface="Times New Roman" panose="02020603050405020304" pitchFamily="18" charset="0"/>
              </a:rPr>
              <a:t>Obviously it worked with the good ground. Why didn’t it work with the others?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600" dirty="0">
                <a:latin typeface="Times New Roman" panose="02020603050405020304" pitchFamily="18" charset="0"/>
                <a:ea typeface="Calibri" panose="020F0502020204030204" pitchFamily="34" charset="0"/>
                <a:cs typeface="Times New Roman" panose="02020603050405020304" pitchFamily="18" charset="0"/>
              </a:rPr>
              <a:t>4:4 – Wayside. 4:15 – Satan takes the word.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600" dirty="0">
                <a:latin typeface="Times New Roman" panose="02020603050405020304" pitchFamily="18" charset="0"/>
                <a:ea typeface="Calibri" panose="020F0502020204030204" pitchFamily="34" charset="0"/>
                <a:cs typeface="Times New Roman" panose="02020603050405020304" pitchFamily="18" charset="0"/>
              </a:rPr>
              <a:t>4:5 – Stony Ground. 4:16-17 – have no root.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600" dirty="0">
                <a:latin typeface="Times New Roman" panose="02020603050405020304" pitchFamily="18" charset="0"/>
                <a:ea typeface="Calibri" panose="020F0502020204030204" pitchFamily="34" charset="0"/>
                <a:cs typeface="Times New Roman" panose="02020603050405020304" pitchFamily="18" charset="0"/>
              </a:rPr>
              <a:t>4:7 – Thorns. 4:18-19 – cares of world choke out the word.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600" dirty="0">
                <a:latin typeface="Times New Roman" panose="02020603050405020304" pitchFamily="18" charset="0"/>
                <a:ea typeface="Calibri" panose="020F0502020204030204" pitchFamily="34" charset="0"/>
                <a:cs typeface="Times New Roman" panose="02020603050405020304" pitchFamily="18" charset="0"/>
              </a:rPr>
              <a:t>In each case the problem was the soil (heart).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latin typeface="Times New Roman" panose="02020603050405020304" pitchFamily="18" charset="0"/>
                <a:ea typeface="Calibri" panose="020F0502020204030204" pitchFamily="34" charset="0"/>
                <a:cs typeface="Times New Roman" panose="02020603050405020304" pitchFamily="18" charset="0"/>
              </a:rPr>
              <a:t>What is the word?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600" dirty="0">
                <a:latin typeface="Times New Roman" panose="02020603050405020304" pitchFamily="18" charset="0"/>
                <a:ea typeface="Calibri" panose="020F0502020204030204" pitchFamily="34" charset="0"/>
                <a:cs typeface="Times New Roman" panose="02020603050405020304" pitchFamily="18" charset="0"/>
              </a:rPr>
              <a:t>John 1:1-5 – Jesus is the word!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600" dirty="0">
                <a:latin typeface="Times New Roman" panose="02020603050405020304" pitchFamily="18" charset="0"/>
                <a:ea typeface="Calibri" panose="020F0502020204030204" pitchFamily="34" charset="0"/>
                <a:cs typeface="Times New Roman" panose="02020603050405020304" pitchFamily="18" charset="0"/>
              </a:rPr>
              <a:t>Col. 1:15-18</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600" dirty="0">
                <a:latin typeface="Times New Roman" panose="02020603050405020304" pitchFamily="18" charset="0"/>
                <a:ea typeface="Calibri" panose="020F0502020204030204" pitchFamily="34" charset="0"/>
                <a:cs typeface="Times New Roman" panose="02020603050405020304" pitchFamily="18" charset="0"/>
              </a:rPr>
              <a:t>Heb. 4:14-16 – Without sin, flawless!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1600" dirty="0">
                <a:latin typeface="Times New Roman" panose="02020603050405020304" pitchFamily="18" charset="0"/>
                <a:ea typeface="Calibri" panose="020F0502020204030204" pitchFamily="34" charset="0"/>
                <a:cs typeface="Times New Roman" panose="02020603050405020304" pitchFamily="18" charset="0"/>
              </a:rPr>
              <a:t>1 Peter 1:17-19</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600" dirty="0">
                <a:latin typeface="Times New Roman" panose="02020603050405020304" pitchFamily="18" charset="0"/>
                <a:ea typeface="Calibri" panose="020F0502020204030204" pitchFamily="34" charset="0"/>
                <a:cs typeface="Times New Roman" panose="02020603050405020304" pitchFamily="18" charset="0"/>
              </a:rPr>
              <a:t>1 Cor. 13:10 – perfect (complete, lacking nothing, everything you need)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B14457C-09DA-4F55-825B-DAB6092978EC}" type="slidenum">
              <a:rPr lang="en-US" smtClean="0"/>
              <a:t>22</a:t>
            </a:fld>
            <a:endParaRPr lang="en-US"/>
          </a:p>
        </p:txBody>
      </p:sp>
    </p:spTree>
    <p:extLst>
      <p:ext uri="{BB962C8B-B14F-4D97-AF65-F5344CB8AC3E}">
        <p14:creationId xmlns:p14="http://schemas.microsoft.com/office/powerpoint/2010/main" val="3288956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14457C-09DA-4F55-825B-DAB6092978EC}"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591430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947583"/>
          </a:xfrm>
        </p:spPr>
        <p:txBody>
          <a:bodyPr/>
          <a:lstStyle/>
          <a:p>
            <a:pPr marR="0" lvl="0">
              <a:lnSpc>
                <a:spcPct val="107000"/>
              </a:lnSpc>
              <a:spcBef>
                <a:spcPts val="0"/>
              </a:spcBef>
              <a:spcAft>
                <a:spcPts val="0"/>
              </a:spcAft>
            </a:pPr>
            <a:r>
              <a:rPr lang="en-US" sz="1800" dirty="0" smtClean="0">
                <a:latin typeface="Times New Roman" panose="02020603050405020304" pitchFamily="18" charset="0"/>
                <a:ea typeface="Calibri" panose="020F0502020204030204" pitchFamily="34" charset="0"/>
                <a:cs typeface="Times New Roman" panose="02020603050405020304" pitchFamily="18" charset="0"/>
              </a:rPr>
              <a:t>B.   The </a:t>
            </a:r>
            <a:r>
              <a:rPr lang="en-US" sz="1800" dirty="0">
                <a:latin typeface="Times New Roman" panose="02020603050405020304" pitchFamily="18" charset="0"/>
                <a:ea typeface="Calibri" panose="020F0502020204030204" pitchFamily="34" charset="0"/>
                <a:cs typeface="Times New Roman" panose="02020603050405020304" pitchFamily="18" charset="0"/>
              </a:rPr>
              <a:t>word is not the problem!</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latin typeface="Times New Roman" panose="02020603050405020304" pitchFamily="18" charset="0"/>
                <a:ea typeface="Calibri" panose="020F0502020204030204" pitchFamily="34" charset="0"/>
                <a:cs typeface="Times New Roman" panose="02020603050405020304" pitchFamily="18" charset="0"/>
              </a:rPr>
              <a:t>Parable of the sower, it was the soil!</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latin typeface="Times New Roman" panose="02020603050405020304" pitchFamily="18" charset="0"/>
                <a:ea typeface="Calibri" panose="020F0502020204030204" pitchFamily="34" charset="0"/>
                <a:cs typeface="Times New Roman" panose="02020603050405020304" pitchFamily="18" charset="0"/>
              </a:rPr>
              <a:t>Those in Thessalonica (Acts 17).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latin typeface="Times New Roman" panose="02020603050405020304" pitchFamily="18" charset="0"/>
                <a:ea typeface="Calibri" panose="020F0502020204030204" pitchFamily="34" charset="0"/>
                <a:cs typeface="Times New Roman" panose="02020603050405020304" pitchFamily="18" charset="0"/>
              </a:rPr>
              <a:t>Acts 26:24-29 – King Agrippa</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800" dirty="0">
                <a:latin typeface="Times New Roman" panose="02020603050405020304" pitchFamily="18" charset="0"/>
                <a:ea typeface="Calibri" panose="020F0502020204030204" pitchFamily="34" charset="0"/>
                <a:cs typeface="Times New Roman" panose="02020603050405020304" pitchFamily="18" charset="0"/>
              </a:rPr>
              <a:t>Hebrews 4:12 – The word never fails. It is the recipient of the word that fails. The word shows us whether or not their heart is honest.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Wingdings" panose="05000000000000000000" pitchFamily="2" charset="2"/>
              <a:buChar char=""/>
            </a:pPr>
            <a:r>
              <a:rPr lang="en-US" sz="1800" dirty="0">
                <a:latin typeface="Times New Roman" panose="02020603050405020304" pitchFamily="18" charset="0"/>
                <a:ea typeface="Calibri" panose="020F0502020204030204" pitchFamily="34" charset="0"/>
                <a:cs typeface="Times New Roman" panose="02020603050405020304" pitchFamily="18" charset="0"/>
              </a:rPr>
              <a:t>Discerns the honest heart from the dishonest heart.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B14457C-09DA-4F55-825B-DAB6092978EC}" type="slidenum">
              <a:rPr lang="en-US" smtClean="0"/>
              <a:t>24</a:t>
            </a:fld>
            <a:endParaRPr lang="en-US"/>
          </a:p>
        </p:txBody>
      </p:sp>
    </p:spTree>
    <p:extLst>
      <p:ext uri="{BB962C8B-B14F-4D97-AF65-F5344CB8AC3E}">
        <p14:creationId xmlns:p14="http://schemas.microsoft.com/office/powerpoint/2010/main" val="42415306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lnSpc>
                <a:spcPct val="107000"/>
              </a:lnSpc>
              <a:buFont typeface="Courier New" panose="02070309020205020404" pitchFamily="49" charset="0"/>
              <a:buChar char="o"/>
            </a:pP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Hebrews 4:12 – The word never fails. It is the recipient of the word that fails. The word shows us whether or not their heart is honest.</a:t>
            </a:r>
            <a:endParaRPr lang="en-US"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Font typeface="Wingdings" panose="05000000000000000000" pitchFamily="2" charset="2"/>
              <a:buChar char=""/>
            </a:pP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Discerns the honest heart from the dishonest heart.</a:t>
            </a:r>
            <a:endParaRPr lang="en-US"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B14457C-09DA-4F55-825B-DAB6092978EC}"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652423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947583"/>
          </a:xfrm>
        </p:spPr>
        <p:txBody>
          <a:bodyPr/>
          <a:lstStyle/>
          <a:p>
            <a:pPr lvl="0">
              <a:lnSpc>
                <a:spcPct val="107000"/>
              </a:lnSpc>
            </a:pP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   The word is not the problem!</a:t>
            </a:r>
            <a:endParaRPr lang="en-US"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Parable of the sower, it was the soil!</a:t>
            </a:r>
            <a:endParaRPr lang="en-US"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Those in Thessalonica (Acts 17). </a:t>
            </a:r>
            <a:endParaRPr lang="en-US"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Acts 26:24-29 – King Agrippa</a:t>
            </a:r>
            <a:endParaRPr lang="en-US"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Hebrews 4:12 – The word never fails. It is the recipient of the word that fails. The word shows us whether or not their heart is honest.</a:t>
            </a:r>
            <a:endParaRPr lang="en-US"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spcAft>
                <a:spcPts val="800"/>
              </a:spcAft>
              <a:buFont typeface="Wingdings" panose="05000000000000000000" pitchFamily="2" charset="2"/>
              <a:buChar char=""/>
            </a:pPr>
            <a:r>
              <a:rPr lang="en-US"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Discerns the honest heart from the dishonest heart.</a:t>
            </a:r>
            <a:endParaRPr lang="en-US"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en-US" sz="1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B14457C-09DA-4F55-825B-DAB6092978EC}" type="slidenum">
              <a:rPr lang="en-US" smtClean="0"/>
              <a:t>26</a:t>
            </a:fld>
            <a:endParaRPr lang="en-US"/>
          </a:p>
        </p:txBody>
      </p:sp>
    </p:spTree>
    <p:extLst>
      <p:ext uri="{BB962C8B-B14F-4D97-AF65-F5344CB8AC3E}">
        <p14:creationId xmlns:p14="http://schemas.microsoft.com/office/powerpoint/2010/main" val="18559603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29050"/>
          </a:xfrm>
        </p:spPr>
        <p:txBody>
          <a:bodyPr/>
          <a:lstStyle/>
          <a:p>
            <a:pPr>
              <a:lnSpc>
                <a:spcPct val="107000"/>
              </a:lnSpc>
              <a:spcAft>
                <a:spcPts val="800"/>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1. How are you going to receive the word?</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2. Whether it be something different you haven’t heard, or something basic that you’ve been taught, are you going to receive it.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3. Find out if the word spoken is matching the Bible. If it is then apply it!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latin typeface="Times New Roman" panose="02020603050405020304" pitchFamily="18" charset="0"/>
                <a:ea typeface="Calibri" panose="020F0502020204030204" pitchFamily="34" charset="0"/>
                <a:cs typeface="Times New Roman" panose="02020603050405020304" pitchFamily="18" charset="0"/>
              </a:rPr>
              <a:t>4. If you don’t apply it then you don’t have an honest heart.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sz="1800" i="1" dirty="0"/>
              <a:t>“He who rejects Me, and </a:t>
            </a:r>
            <a:r>
              <a:rPr lang="en-US" sz="1800" i="1" u="sng" dirty="0"/>
              <a:t>does not receive My words</a:t>
            </a:r>
            <a:r>
              <a:rPr lang="en-US" sz="1800" i="1" dirty="0"/>
              <a:t>, has that which judges him – the word that I have spoken will judge him in the last day.”</a:t>
            </a:r>
            <a:r>
              <a:rPr lang="en-US" sz="1800" dirty="0"/>
              <a:t> </a:t>
            </a:r>
            <a:r>
              <a:rPr lang="en-US" sz="1800" dirty="0" smtClean="0"/>
              <a:t> - </a:t>
            </a:r>
            <a:r>
              <a:rPr lang="en-US" sz="1800" dirty="0"/>
              <a:t>John 12:48  </a:t>
            </a:r>
          </a:p>
        </p:txBody>
      </p:sp>
      <p:sp>
        <p:nvSpPr>
          <p:cNvPr id="4" name="Slide Number Placeholder 3"/>
          <p:cNvSpPr>
            <a:spLocks noGrp="1"/>
          </p:cNvSpPr>
          <p:nvPr>
            <p:ph type="sldNum" sz="quarter" idx="10"/>
          </p:nvPr>
        </p:nvSpPr>
        <p:spPr/>
        <p:txBody>
          <a:bodyPr/>
          <a:lstStyle/>
          <a:p>
            <a:fld id="{DB14457C-09DA-4F55-825B-DAB6092978EC}" type="slidenum">
              <a:rPr lang="en-US" smtClean="0"/>
              <a:t>27</a:t>
            </a:fld>
            <a:endParaRPr lang="en-US"/>
          </a:p>
        </p:txBody>
      </p:sp>
    </p:spTree>
    <p:extLst>
      <p:ext uri="{BB962C8B-B14F-4D97-AF65-F5344CB8AC3E}">
        <p14:creationId xmlns:p14="http://schemas.microsoft.com/office/powerpoint/2010/main" val="1554796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It’s a characteristic a Christian should have.</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rPr>
              <a:t>Col. 3:12; 1 Tim. 6:11; when helping others – Gal. 6:1 and 2 Tim. 2:23-26</a:t>
            </a:r>
            <a:endParaRPr lang="en-US" sz="2400" dirty="0"/>
          </a:p>
        </p:txBody>
      </p:sp>
      <p:sp>
        <p:nvSpPr>
          <p:cNvPr id="4" name="Slide Number Placeholder 3"/>
          <p:cNvSpPr>
            <a:spLocks noGrp="1"/>
          </p:cNvSpPr>
          <p:nvPr>
            <p:ph type="sldNum" sz="quarter" idx="10"/>
          </p:nvPr>
        </p:nvSpPr>
        <p:spPr/>
        <p:txBody>
          <a:bodyPr/>
          <a:lstStyle/>
          <a:p>
            <a:fld id="{DB14457C-09DA-4F55-825B-DAB6092978EC}" type="slidenum">
              <a:rPr lang="en-US" smtClean="0"/>
              <a:t>3</a:t>
            </a:fld>
            <a:endParaRPr lang="en-US"/>
          </a:p>
        </p:txBody>
      </p:sp>
    </p:spTree>
    <p:extLst>
      <p:ext uri="{BB962C8B-B14F-4D97-AF65-F5344CB8AC3E}">
        <p14:creationId xmlns:p14="http://schemas.microsoft.com/office/powerpoint/2010/main" val="3899202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14457C-09DA-4F55-825B-DAB6092978EC}" type="slidenum">
              <a:rPr lang="en-US" smtClean="0"/>
              <a:t>4</a:t>
            </a:fld>
            <a:endParaRPr lang="en-US"/>
          </a:p>
        </p:txBody>
      </p:sp>
    </p:spTree>
    <p:extLst>
      <p:ext uri="{BB962C8B-B14F-4D97-AF65-F5344CB8AC3E}">
        <p14:creationId xmlns:p14="http://schemas.microsoft.com/office/powerpoint/2010/main" val="67594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spcAft>
                <a:spcPts val="800"/>
              </a:spcAft>
              <a:buFont typeface="Symbol" panose="05050102010706020507" pitchFamily="18" charset="2"/>
              <a:buChar char=""/>
            </a:pPr>
            <a:r>
              <a:rPr lang="en-US"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It’s a characteristic a Christian should have.</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r>
              <a:rPr lang="en-US" sz="2400" dirty="0">
                <a:solidFill>
                  <a:prstClr val="black"/>
                </a:solidFill>
                <a:latin typeface="Times New Roman" panose="02020603050405020304" pitchFamily="18" charset="0"/>
                <a:ea typeface="Calibri" panose="020F0502020204030204" pitchFamily="34" charset="0"/>
              </a:rPr>
              <a:t>Col. 3:12; 1 Tim. 6:11; when helping others – Gal. 6:1 and 2 Tim. 2:23-26</a:t>
            </a:r>
            <a:endParaRPr lang="en-US" sz="2400"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DB14457C-09DA-4F55-825B-DAB6092978EC}" type="slidenum">
              <a:rPr lang="en-US" smtClean="0"/>
              <a:t>5</a:t>
            </a:fld>
            <a:endParaRPr lang="en-US"/>
          </a:p>
        </p:txBody>
      </p:sp>
    </p:spTree>
    <p:extLst>
      <p:ext uri="{BB962C8B-B14F-4D97-AF65-F5344CB8AC3E}">
        <p14:creationId xmlns:p14="http://schemas.microsoft.com/office/powerpoint/2010/main" val="3394404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14457C-09DA-4F55-825B-DAB6092978EC}" type="slidenum">
              <a:rPr lang="en-US" smtClean="0"/>
              <a:t>6</a:t>
            </a:fld>
            <a:endParaRPr lang="en-US"/>
          </a:p>
        </p:txBody>
      </p:sp>
    </p:spTree>
    <p:extLst>
      <p:ext uri="{BB962C8B-B14F-4D97-AF65-F5344CB8AC3E}">
        <p14:creationId xmlns:p14="http://schemas.microsoft.com/office/powerpoint/2010/main" val="2996363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spcAft>
                <a:spcPts val="800"/>
              </a:spcAft>
              <a:buFont typeface="Symbol" panose="05050102010706020507" pitchFamily="18" charset="2"/>
              <a:buChar char=""/>
            </a:pPr>
            <a:r>
              <a:rPr lang="en-US"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It’s a characteristic a Christian should have.</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r>
              <a:rPr lang="en-US" sz="2400" dirty="0">
                <a:solidFill>
                  <a:prstClr val="black"/>
                </a:solidFill>
                <a:latin typeface="Times New Roman" panose="02020603050405020304" pitchFamily="18" charset="0"/>
                <a:ea typeface="Calibri" panose="020F0502020204030204" pitchFamily="34" charset="0"/>
              </a:rPr>
              <a:t>Col. 3:12; 1 Tim. 6:11; when helping others – Gal. 6:1 and 2 Tim. 2:23-26</a:t>
            </a:r>
            <a:endParaRPr lang="en-US" sz="2400" dirty="0">
              <a:solidFill>
                <a:prstClr val="black"/>
              </a:solidFill>
            </a:endParaRPr>
          </a:p>
        </p:txBody>
      </p:sp>
      <p:sp>
        <p:nvSpPr>
          <p:cNvPr id="4" name="Slide Number Placeholder 3"/>
          <p:cNvSpPr>
            <a:spLocks noGrp="1"/>
          </p:cNvSpPr>
          <p:nvPr>
            <p:ph type="sldNum" sz="quarter" idx="10"/>
          </p:nvPr>
        </p:nvSpPr>
        <p:spPr/>
        <p:txBody>
          <a:bodyPr/>
          <a:lstStyle/>
          <a:p>
            <a:fld id="{DB14457C-09DA-4F55-825B-DAB6092978EC}" type="slidenum">
              <a:rPr lang="en-US" smtClean="0"/>
              <a:t>7</a:t>
            </a:fld>
            <a:endParaRPr lang="en-US"/>
          </a:p>
        </p:txBody>
      </p:sp>
    </p:spTree>
    <p:extLst>
      <p:ext uri="{BB962C8B-B14F-4D97-AF65-F5344CB8AC3E}">
        <p14:creationId xmlns:p14="http://schemas.microsoft.com/office/powerpoint/2010/main" val="4196440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14457C-09DA-4F55-825B-DAB6092978EC}" type="slidenum">
              <a:rPr lang="en-US" smtClean="0"/>
              <a:t>8</a:t>
            </a:fld>
            <a:endParaRPr lang="en-US"/>
          </a:p>
        </p:txBody>
      </p:sp>
    </p:spTree>
    <p:extLst>
      <p:ext uri="{BB962C8B-B14F-4D97-AF65-F5344CB8AC3E}">
        <p14:creationId xmlns:p14="http://schemas.microsoft.com/office/powerpoint/2010/main" val="2957902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We are all sinners! (Humility)</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2400" dirty="0">
                <a:latin typeface="Times New Roman" panose="02020603050405020304" pitchFamily="18" charset="0"/>
                <a:ea typeface="Calibri" panose="020F0502020204030204" pitchFamily="34" charset="0"/>
                <a:cs typeface="Times New Roman" panose="02020603050405020304" pitchFamily="18" charset="0"/>
              </a:rPr>
              <a:t>Romans 3:23; Galatians 3:22</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B14457C-09DA-4F55-825B-DAB6092978EC}" type="slidenum">
              <a:rPr lang="en-US" smtClean="0"/>
              <a:t>9</a:t>
            </a:fld>
            <a:endParaRPr lang="en-US"/>
          </a:p>
        </p:txBody>
      </p:sp>
    </p:spTree>
    <p:extLst>
      <p:ext uri="{BB962C8B-B14F-4D97-AF65-F5344CB8AC3E}">
        <p14:creationId xmlns:p14="http://schemas.microsoft.com/office/powerpoint/2010/main" val="283038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E3F885-108F-4F5D-9646-3C8E5CC20602}"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39C36-8D9B-43A2-9754-C9E94E482DE7}" type="slidenum">
              <a:rPr lang="en-US" smtClean="0"/>
              <a:t>‹#›</a:t>
            </a:fld>
            <a:endParaRPr lang="en-US"/>
          </a:p>
        </p:txBody>
      </p:sp>
    </p:spTree>
    <p:extLst>
      <p:ext uri="{BB962C8B-B14F-4D97-AF65-F5344CB8AC3E}">
        <p14:creationId xmlns:p14="http://schemas.microsoft.com/office/powerpoint/2010/main" val="92212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3F885-108F-4F5D-9646-3C8E5CC20602}"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39C36-8D9B-43A2-9754-C9E94E482DE7}" type="slidenum">
              <a:rPr lang="en-US" smtClean="0"/>
              <a:t>‹#›</a:t>
            </a:fld>
            <a:endParaRPr lang="en-US"/>
          </a:p>
        </p:txBody>
      </p:sp>
    </p:spTree>
    <p:extLst>
      <p:ext uri="{BB962C8B-B14F-4D97-AF65-F5344CB8AC3E}">
        <p14:creationId xmlns:p14="http://schemas.microsoft.com/office/powerpoint/2010/main" val="62988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3F885-108F-4F5D-9646-3C8E5CC20602}"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39C36-8D9B-43A2-9754-C9E94E482DE7}" type="slidenum">
              <a:rPr lang="en-US" smtClean="0"/>
              <a:t>‹#›</a:t>
            </a:fld>
            <a:endParaRPr lang="en-US"/>
          </a:p>
        </p:txBody>
      </p:sp>
    </p:spTree>
    <p:extLst>
      <p:ext uri="{BB962C8B-B14F-4D97-AF65-F5344CB8AC3E}">
        <p14:creationId xmlns:p14="http://schemas.microsoft.com/office/powerpoint/2010/main" val="1604384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3F885-108F-4F5D-9646-3C8E5CC20602}"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39C36-8D9B-43A2-9754-C9E94E482DE7}" type="slidenum">
              <a:rPr lang="en-US" smtClean="0"/>
              <a:t>‹#›</a:t>
            </a:fld>
            <a:endParaRPr lang="en-US"/>
          </a:p>
        </p:txBody>
      </p:sp>
    </p:spTree>
    <p:extLst>
      <p:ext uri="{BB962C8B-B14F-4D97-AF65-F5344CB8AC3E}">
        <p14:creationId xmlns:p14="http://schemas.microsoft.com/office/powerpoint/2010/main" val="1986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E3F885-108F-4F5D-9646-3C8E5CC20602}" type="datetimeFigureOut">
              <a:rPr lang="en-US" smtClean="0"/>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39C36-8D9B-43A2-9754-C9E94E482DE7}" type="slidenum">
              <a:rPr lang="en-US" smtClean="0"/>
              <a:t>‹#›</a:t>
            </a:fld>
            <a:endParaRPr lang="en-US"/>
          </a:p>
        </p:txBody>
      </p:sp>
    </p:spTree>
    <p:extLst>
      <p:ext uri="{BB962C8B-B14F-4D97-AF65-F5344CB8AC3E}">
        <p14:creationId xmlns:p14="http://schemas.microsoft.com/office/powerpoint/2010/main" val="350166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E3F885-108F-4F5D-9646-3C8E5CC20602}" type="datetimeFigureOut">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39C36-8D9B-43A2-9754-C9E94E482DE7}" type="slidenum">
              <a:rPr lang="en-US" smtClean="0"/>
              <a:t>‹#›</a:t>
            </a:fld>
            <a:endParaRPr lang="en-US"/>
          </a:p>
        </p:txBody>
      </p:sp>
    </p:spTree>
    <p:extLst>
      <p:ext uri="{BB962C8B-B14F-4D97-AF65-F5344CB8AC3E}">
        <p14:creationId xmlns:p14="http://schemas.microsoft.com/office/powerpoint/2010/main" val="2914667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E3F885-108F-4F5D-9646-3C8E5CC20602}" type="datetimeFigureOut">
              <a:rPr lang="en-US" smtClean="0"/>
              <a:t>11/17/2013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139C36-8D9B-43A2-9754-C9E94E482DE7}" type="slidenum">
              <a:rPr lang="en-US" smtClean="0"/>
              <a:t>‹#›</a:t>
            </a:fld>
            <a:endParaRPr lang="en-US"/>
          </a:p>
        </p:txBody>
      </p:sp>
    </p:spTree>
    <p:extLst>
      <p:ext uri="{BB962C8B-B14F-4D97-AF65-F5344CB8AC3E}">
        <p14:creationId xmlns:p14="http://schemas.microsoft.com/office/powerpoint/2010/main" val="432108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E3F885-108F-4F5D-9646-3C8E5CC20602}" type="datetimeFigureOut">
              <a:rPr lang="en-US" smtClean="0"/>
              <a:t>11/17/2013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39C36-8D9B-43A2-9754-C9E94E482DE7}" type="slidenum">
              <a:rPr lang="en-US" smtClean="0"/>
              <a:t>‹#›</a:t>
            </a:fld>
            <a:endParaRPr lang="en-US"/>
          </a:p>
        </p:txBody>
      </p:sp>
    </p:spTree>
    <p:extLst>
      <p:ext uri="{BB962C8B-B14F-4D97-AF65-F5344CB8AC3E}">
        <p14:creationId xmlns:p14="http://schemas.microsoft.com/office/powerpoint/2010/main" val="2586999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3F885-108F-4F5D-9646-3C8E5CC20602}" type="datetimeFigureOut">
              <a:rPr lang="en-US" smtClean="0"/>
              <a:t>11/17/2013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139C36-8D9B-43A2-9754-C9E94E482DE7}" type="slidenum">
              <a:rPr lang="en-US" smtClean="0"/>
              <a:t>‹#›</a:t>
            </a:fld>
            <a:endParaRPr lang="en-US"/>
          </a:p>
        </p:txBody>
      </p:sp>
    </p:spTree>
    <p:extLst>
      <p:ext uri="{BB962C8B-B14F-4D97-AF65-F5344CB8AC3E}">
        <p14:creationId xmlns:p14="http://schemas.microsoft.com/office/powerpoint/2010/main" val="32494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3F885-108F-4F5D-9646-3C8E5CC20602}" type="datetimeFigureOut">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39C36-8D9B-43A2-9754-C9E94E482DE7}" type="slidenum">
              <a:rPr lang="en-US" smtClean="0"/>
              <a:t>‹#›</a:t>
            </a:fld>
            <a:endParaRPr lang="en-US"/>
          </a:p>
        </p:txBody>
      </p:sp>
    </p:spTree>
    <p:extLst>
      <p:ext uri="{BB962C8B-B14F-4D97-AF65-F5344CB8AC3E}">
        <p14:creationId xmlns:p14="http://schemas.microsoft.com/office/powerpoint/2010/main" val="95393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3F885-108F-4F5D-9646-3C8E5CC20602}" type="datetimeFigureOut">
              <a:rPr lang="en-US" smtClean="0"/>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39C36-8D9B-43A2-9754-C9E94E482DE7}" type="slidenum">
              <a:rPr lang="en-US" smtClean="0"/>
              <a:t>‹#›</a:t>
            </a:fld>
            <a:endParaRPr lang="en-US"/>
          </a:p>
        </p:txBody>
      </p:sp>
    </p:spTree>
    <p:extLst>
      <p:ext uri="{BB962C8B-B14F-4D97-AF65-F5344CB8AC3E}">
        <p14:creationId xmlns:p14="http://schemas.microsoft.com/office/powerpoint/2010/main" val="57535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3F885-108F-4F5D-9646-3C8E5CC20602}" type="datetimeFigureOut">
              <a:rPr lang="en-US" smtClean="0"/>
              <a:t>11/17/2013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39C36-8D9B-43A2-9754-C9E94E482DE7}" type="slidenum">
              <a:rPr lang="en-US" smtClean="0"/>
              <a:t>‹#›</a:t>
            </a:fld>
            <a:endParaRPr lang="en-US"/>
          </a:p>
        </p:txBody>
      </p:sp>
    </p:spTree>
    <p:extLst>
      <p:ext uri="{BB962C8B-B14F-4D97-AF65-F5344CB8AC3E}">
        <p14:creationId xmlns:p14="http://schemas.microsoft.com/office/powerpoint/2010/main" val="2858327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449" y="1702191"/>
            <a:ext cx="7577798" cy="1384072"/>
          </a:xfrm>
        </p:spPr>
        <p:txBody>
          <a:bodyPr>
            <a:normAutofit/>
          </a:bodyPr>
          <a:lstStyle/>
          <a:p>
            <a:r>
              <a:rPr lang="en-US" sz="7200" b="1" dirty="0" smtClean="0"/>
              <a:t>Receive the Word</a:t>
            </a:r>
            <a:endParaRPr lang="en-US" sz="7200" b="1" dirty="0"/>
          </a:p>
        </p:txBody>
      </p:sp>
      <p:sp>
        <p:nvSpPr>
          <p:cNvPr id="3" name="Subtitle 2"/>
          <p:cNvSpPr>
            <a:spLocks noGrp="1"/>
          </p:cNvSpPr>
          <p:nvPr>
            <p:ph type="subTitle" idx="1"/>
          </p:nvPr>
        </p:nvSpPr>
        <p:spPr>
          <a:xfrm>
            <a:off x="576775" y="3086262"/>
            <a:ext cx="7165146" cy="2296229"/>
          </a:xfrm>
        </p:spPr>
        <p:txBody>
          <a:bodyPr>
            <a:normAutofit/>
          </a:bodyPr>
          <a:lstStyle/>
          <a:p>
            <a:r>
              <a:rPr lang="en-US" sz="3000" i="1" dirty="0"/>
              <a:t>“He who rejects Me, and </a:t>
            </a:r>
            <a:r>
              <a:rPr lang="en-US" sz="3000" i="1" u="sng" dirty="0"/>
              <a:t>does not receive My words</a:t>
            </a:r>
            <a:r>
              <a:rPr lang="en-US" sz="3000" i="1" dirty="0"/>
              <a:t>, has that which judges </a:t>
            </a:r>
            <a:r>
              <a:rPr lang="en-US" sz="3000" i="1" dirty="0" smtClean="0"/>
              <a:t>him – the </a:t>
            </a:r>
            <a:r>
              <a:rPr lang="en-US" sz="3000" i="1" dirty="0"/>
              <a:t>word that I have spoken will judge him in the last day.”</a:t>
            </a:r>
            <a:r>
              <a:rPr lang="en-US" sz="3000" dirty="0"/>
              <a:t> </a:t>
            </a:r>
            <a:endParaRPr lang="en-US" sz="3000" dirty="0" smtClean="0"/>
          </a:p>
          <a:p>
            <a:r>
              <a:rPr lang="en-US" dirty="0" smtClean="0"/>
              <a:t>- </a:t>
            </a:r>
            <a:r>
              <a:rPr lang="en-US" dirty="0"/>
              <a:t>John 12:48  </a:t>
            </a:r>
          </a:p>
          <a:p>
            <a:endParaRPr lang="en-US" dirty="0"/>
          </a:p>
        </p:txBody>
      </p:sp>
    </p:spTree>
    <p:extLst>
      <p:ext uri="{BB962C8B-B14F-4D97-AF65-F5344CB8AC3E}">
        <p14:creationId xmlns:p14="http://schemas.microsoft.com/office/powerpoint/2010/main" val="3257201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0910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900" b="1" dirty="0" smtClean="0">
                <a:solidFill>
                  <a:schemeClr val="bg1"/>
                </a:solidFill>
              </a:rPr>
              <a:t>Romans 3:23</a:t>
            </a:r>
            <a:endParaRPr lang="en-US" sz="5900" b="1" dirty="0">
              <a:solidFill>
                <a:schemeClr val="bg1"/>
              </a:solidFill>
            </a:endParaRPr>
          </a:p>
        </p:txBody>
      </p:sp>
      <p:sp>
        <p:nvSpPr>
          <p:cNvPr id="7" name="Content Placeholder 6"/>
          <p:cNvSpPr>
            <a:spLocks noGrp="1"/>
          </p:cNvSpPr>
          <p:nvPr>
            <p:ph idx="1"/>
          </p:nvPr>
        </p:nvSpPr>
        <p:spPr/>
        <p:txBody>
          <a:bodyPr>
            <a:normAutofit/>
          </a:bodyPr>
          <a:lstStyle/>
          <a:p>
            <a:pPr marL="0" indent="0">
              <a:buNone/>
            </a:pPr>
            <a:r>
              <a:rPr lang="en-US" sz="4800" dirty="0" smtClean="0">
                <a:solidFill>
                  <a:schemeClr val="bg1"/>
                </a:solidFill>
              </a:rPr>
              <a:t>All </a:t>
            </a:r>
            <a:r>
              <a:rPr lang="en-US" sz="4800" dirty="0">
                <a:solidFill>
                  <a:schemeClr val="bg1"/>
                </a:solidFill>
              </a:rPr>
              <a:t>have sinned and fall short of the glory of </a:t>
            </a:r>
            <a:r>
              <a:rPr lang="en-US" sz="4800" dirty="0" smtClean="0">
                <a:solidFill>
                  <a:schemeClr val="bg1"/>
                </a:solidFill>
              </a:rPr>
              <a:t>God</a:t>
            </a:r>
            <a:r>
              <a:rPr lang="en-US" sz="4800" dirty="0">
                <a:solidFill>
                  <a:schemeClr val="bg1"/>
                </a:solidFill>
              </a:rPr>
              <a:t>.</a:t>
            </a:r>
          </a:p>
        </p:txBody>
      </p:sp>
    </p:spTree>
    <p:extLst>
      <p:ext uri="{BB962C8B-B14F-4D97-AF65-F5344CB8AC3E}">
        <p14:creationId xmlns:p14="http://schemas.microsoft.com/office/powerpoint/2010/main" val="3419621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24718" cy="1325563"/>
          </a:xfrm>
        </p:spPr>
        <p:txBody>
          <a:bodyPr>
            <a:normAutofit fontScale="90000"/>
          </a:bodyPr>
          <a:lstStyle/>
          <a:p>
            <a:r>
              <a:rPr lang="en-US" sz="6600" b="1" dirty="0" smtClean="0"/>
              <a:t>With Meekness</a:t>
            </a:r>
            <a:br>
              <a:rPr lang="en-US" sz="6600" b="1" dirty="0" smtClean="0"/>
            </a:br>
            <a:r>
              <a:rPr lang="en-US" sz="3200" b="1" i="1" dirty="0" smtClean="0"/>
              <a:t>James 1:21</a:t>
            </a:r>
            <a:endParaRPr lang="en-US" sz="6600" b="1" i="1" dirty="0"/>
          </a:p>
        </p:txBody>
      </p:sp>
      <p:sp>
        <p:nvSpPr>
          <p:cNvPr id="3" name="Content Placeholder 2"/>
          <p:cNvSpPr>
            <a:spLocks noGrp="1"/>
          </p:cNvSpPr>
          <p:nvPr>
            <p:ph idx="1"/>
          </p:nvPr>
        </p:nvSpPr>
        <p:spPr>
          <a:xfrm>
            <a:off x="838200" y="1825625"/>
            <a:ext cx="7249732" cy="4351338"/>
          </a:xfrm>
        </p:spPr>
        <p:txBody>
          <a:bodyPr>
            <a:normAutofit/>
          </a:bodyPr>
          <a:lstStyle/>
          <a:p>
            <a:pPr marL="0" lvl="0" indent="0">
              <a:buNone/>
            </a:pPr>
            <a:r>
              <a:rPr lang="en-US" sz="4000" dirty="0" smtClean="0"/>
              <a:t>B. Meekness </a:t>
            </a:r>
            <a:r>
              <a:rPr lang="en-US" sz="4000" dirty="0"/>
              <a:t>is </a:t>
            </a:r>
            <a:r>
              <a:rPr lang="en-US" sz="4000" dirty="0" smtClean="0"/>
              <a:t>a Necessity </a:t>
            </a:r>
            <a:endParaRPr lang="en-US" sz="4000" dirty="0"/>
          </a:p>
          <a:p>
            <a:r>
              <a:rPr lang="en-US" sz="3200" dirty="0" smtClean="0"/>
              <a:t>A Christian Characteristic!</a:t>
            </a:r>
            <a:endParaRPr lang="en-US" sz="3200" dirty="0"/>
          </a:p>
          <a:p>
            <a:pPr lvl="1"/>
            <a:r>
              <a:rPr lang="en-US" sz="2800" dirty="0" smtClean="0"/>
              <a:t>Colossians 3:12</a:t>
            </a:r>
          </a:p>
          <a:p>
            <a:pPr lvl="1"/>
            <a:r>
              <a:rPr lang="en-US" sz="2800" dirty="0" smtClean="0"/>
              <a:t>1 Timothy 6:11</a:t>
            </a:r>
          </a:p>
          <a:p>
            <a:pPr lvl="1"/>
            <a:r>
              <a:rPr lang="en-US" sz="2800" dirty="0" smtClean="0"/>
              <a:t>Galatians 6:1; 2 Timothy 2:23-26</a:t>
            </a:r>
          </a:p>
          <a:p>
            <a:r>
              <a:rPr lang="en-US" sz="3200" dirty="0" smtClean="0"/>
              <a:t>We Are All Sinners!</a:t>
            </a:r>
          </a:p>
          <a:p>
            <a:pPr lvl="1"/>
            <a:r>
              <a:rPr lang="en-US" sz="2800" dirty="0" smtClean="0"/>
              <a:t>Romans 3:23</a:t>
            </a:r>
          </a:p>
          <a:p>
            <a:pPr lvl="1"/>
            <a:r>
              <a:rPr lang="en-US" sz="2800" dirty="0" smtClean="0"/>
              <a:t>Galatians 3:22</a:t>
            </a:r>
            <a:endParaRPr lang="en-US" sz="2800" dirty="0"/>
          </a:p>
        </p:txBody>
      </p:sp>
    </p:spTree>
    <p:extLst>
      <p:ext uri="{BB962C8B-B14F-4D97-AF65-F5344CB8AC3E}">
        <p14:creationId xmlns:p14="http://schemas.microsoft.com/office/powerpoint/2010/main" val="4169116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0910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900" b="1" dirty="0" smtClean="0">
                <a:solidFill>
                  <a:schemeClr val="bg1"/>
                </a:solidFill>
              </a:rPr>
              <a:t>Galatians 3:22</a:t>
            </a:r>
            <a:endParaRPr lang="en-US" sz="5900" b="1" dirty="0">
              <a:solidFill>
                <a:schemeClr val="bg1"/>
              </a:solidFill>
            </a:endParaRPr>
          </a:p>
        </p:txBody>
      </p:sp>
      <p:sp>
        <p:nvSpPr>
          <p:cNvPr id="7" name="Content Placeholder 6"/>
          <p:cNvSpPr>
            <a:spLocks noGrp="1"/>
          </p:cNvSpPr>
          <p:nvPr>
            <p:ph idx="1"/>
          </p:nvPr>
        </p:nvSpPr>
        <p:spPr/>
        <p:txBody>
          <a:bodyPr>
            <a:normAutofit/>
          </a:bodyPr>
          <a:lstStyle/>
          <a:p>
            <a:pPr marL="0" indent="0">
              <a:buNone/>
            </a:pPr>
            <a:r>
              <a:rPr lang="en-US" sz="4800" dirty="0" smtClean="0">
                <a:solidFill>
                  <a:schemeClr val="bg1"/>
                </a:solidFill>
              </a:rPr>
              <a:t>But </a:t>
            </a:r>
            <a:r>
              <a:rPr lang="en-US" sz="4800" dirty="0">
                <a:solidFill>
                  <a:schemeClr val="bg1"/>
                </a:solidFill>
              </a:rPr>
              <a:t>the Scripture has confined all under sin, that the promise by faith in Jesus Christ might be given to those who believe</a:t>
            </a:r>
            <a:r>
              <a:rPr lang="en-US" sz="4800" dirty="0" smtClean="0">
                <a:solidFill>
                  <a:schemeClr val="bg1"/>
                </a:solidFill>
              </a:rPr>
              <a:t>.</a:t>
            </a:r>
            <a:endParaRPr lang="en-US" sz="4800" dirty="0">
              <a:solidFill>
                <a:schemeClr val="bg1"/>
              </a:solidFill>
            </a:endParaRPr>
          </a:p>
        </p:txBody>
      </p:sp>
    </p:spTree>
    <p:extLst>
      <p:ext uri="{BB962C8B-B14F-4D97-AF65-F5344CB8AC3E}">
        <p14:creationId xmlns:p14="http://schemas.microsoft.com/office/powerpoint/2010/main" val="3650528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24718" cy="1325563"/>
          </a:xfrm>
        </p:spPr>
        <p:txBody>
          <a:bodyPr>
            <a:normAutofit fontScale="90000"/>
          </a:bodyPr>
          <a:lstStyle/>
          <a:p>
            <a:r>
              <a:rPr lang="en-US" sz="6600" b="1" dirty="0" smtClean="0"/>
              <a:t>With Meekness</a:t>
            </a:r>
            <a:br>
              <a:rPr lang="en-US" sz="6600" b="1" dirty="0" smtClean="0"/>
            </a:br>
            <a:r>
              <a:rPr lang="en-US" sz="3200" b="1" i="1" dirty="0" smtClean="0"/>
              <a:t>James 1:21</a:t>
            </a:r>
            <a:endParaRPr lang="en-US" sz="6600" b="1" i="1" dirty="0"/>
          </a:p>
        </p:txBody>
      </p:sp>
      <p:sp>
        <p:nvSpPr>
          <p:cNvPr id="3" name="Content Placeholder 2"/>
          <p:cNvSpPr>
            <a:spLocks noGrp="1"/>
          </p:cNvSpPr>
          <p:nvPr>
            <p:ph idx="1"/>
          </p:nvPr>
        </p:nvSpPr>
        <p:spPr>
          <a:xfrm>
            <a:off x="838200" y="1825625"/>
            <a:ext cx="7249732" cy="4351338"/>
          </a:xfrm>
        </p:spPr>
        <p:txBody>
          <a:bodyPr>
            <a:normAutofit/>
          </a:bodyPr>
          <a:lstStyle/>
          <a:p>
            <a:pPr marL="0" lvl="0" indent="0">
              <a:buNone/>
            </a:pPr>
            <a:r>
              <a:rPr lang="en-US" sz="4300" dirty="0" smtClean="0"/>
              <a:t>B. Meekness </a:t>
            </a:r>
            <a:r>
              <a:rPr lang="en-US" sz="4300" dirty="0"/>
              <a:t>is </a:t>
            </a:r>
            <a:r>
              <a:rPr lang="en-US" sz="4300" dirty="0" smtClean="0"/>
              <a:t>a Necessity </a:t>
            </a:r>
            <a:endParaRPr lang="en-US" sz="4300" dirty="0"/>
          </a:p>
          <a:p>
            <a:r>
              <a:rPr lang="en-US" sz="3200" dirty="0" smtClean="0"/>
              <a:t>We </a:t>
            </a:r>
            <a:r>
              <a:rPr lang="en-US" sz="3200" dirty="0"/>
              <a:t>are not above instruction/correction</a:t>
            </a:r>
            <a:r>
              <a:rPr lang="en-US" sz="3200" dirty="0" smtClean="0"/>
              <a:t>!</a:t>
            </a:r>
            <a:endParaRPr lang="en-US" sz="3200" dirty="0"/>
          </a:p>
          <a:p>
            <a:pPr lvl="1"/>
            <a:r>
              <a:rPr lang="en-US" sz="2800" dirty="0"/>
              <a:t>2 Timothy </a:t>
            </a:r>
            <a:r>
              <a:rPr lang="en-US" sz="2800" dirty="0" smtClean="0"/>
              <a:t>3:16</a:t>
            </a:r>
            <a:endParaRPr lang="en-US" sz="2800" dirty="0"/>
          </a:p>
        </p:txBody>
      </p:sp>
    </p:spTree>
    <p:extLst>
      <p:ext uri="{BB962C8B-B14F-4D97-AF65-F5344CB8AC3E}">
        <p14:creationId xmlns:p14="http://schemas.microsoft.com/office/powerpoint/2010/main" val="3521900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0910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900" b="1" dirty="0" smtClean="0">
                <a:solidFill>
                  <a:schemeClr val="bg1"/>
                </a:solidFill>
              </a:rPr>
              <a:t>2 Timothy 3:16</a:t>
            </a:r>
            <a:endParaRPr lang="en-US" sz="5900" b="1" dirty="0">
              <a:solidFill>
                <a:schemeClr val="bg1"/>
              </a:solidFill>
            </a:endParaRPr>
          </a:p>
        </p:txBody>
      </p:sp>
      <p:sp>
        <p:nvSpPr>
          <p:cNvPr id="7" name="Content Placeholder 6"/>
          <p:cNvSpPr>
            <a:spLocks noGrp="1"/>
          </p:cNvSpPr>
          <p:nvPr>
            <p:ph idx="1"/>
          </p:nvPr>
        </p:nvSpPr>
        <p:spPr>
          <a:xfrm>
            <a:off x="838200" y="1825624"/>
            <a:ext cx="10515600" cy="1578757"/>
          </a:xfrm>
        </p:spPr>
        <p:txBody>
          <a:bodyPr>
            <a:normAutofit/>
          </a:bodyPr>
          <a:lstStyle/>
          <a:p>
            <a:pPr marL="0" indent="0">
              <a:buNone/>
            </a:pPr>
            <a:r>
              <a:rPr lang="en-US" sz="4800" dirty="0" smtClean="0">
                <a:solidFill>
                  <a:schemeClr val="bg1"/>
                </a:solidFill>
              </a:rPr>
              <a:t>All </a:t>
            </a:r>
            <a:r>
              <a:rPr lang="en-US" sz="4800" dirty="0">
                <a:solidFill>
                  <a:schemeClr val="bg1"/>
                </a:solidFill>
              </a:rPr>
              <a:t>Scripture is given by inspiration of God</a:t>
            </a:r>
            <a:r>
              <a:rPr lang="en-US" sz="4800" dirty="0" smtClean="0">
                <a:solidFill>
                  <a:schemeClr val="bg1"/>
                </a:solidFill>
              </a:rPr>
              <a:t>,</a:t>
            </a:r>
            <a:endParaRPr lang="en-US" sz="4800" dirty="0">
              <a:solidFill>
                <a:schemeClr val="bg1"/>
              </a:solidFill>
            </a:endParaRPr>
          </a:p>
        </p:txBody>
      </p:sp>
      <p:sp>
        <p:nvSpPr>
          <p:cNvPr id="3" name="TextBox 2"/>
          <p:cNvSpPr txBox="1"/>
          <p:nvPr/>
        </p:nvSpPr>
        <p:spPr>
          <a:xfrm>
            <a:off x="2076165" y="2489979"/>
            <a:ext cx="7447671" cy="757130"/>
          </a:xfrm>
          <a:prstGeom prst="rect">
            <a:avLst/>
          </a:prstGeom>
          <a:noFill/>
        </p:spPr>
        <p:txBody>
          <a:bodyPr wrap="square" rtlCol="0">
            <a:spAutoFit/>
          </a:bodyPr>
          <a:lstStyle/>
          <a:p>
            <a:pPr lvl="0">
              <a:lnSpc>
                <a:spcPct val="90000"/>
              </a:lnSpc>
              <a:spcBef>
                <a:spcPts val="1000"/>
              </a:spcBef>
            </a:pPr>
            <a:r>
              <a:rPr lang="en-US" sz="4800" dirty="0">
                <a:solidFill>
                  <a:schemeClr val="bg1"/>
                </a:solidFill>
              </a:rPr>
              <a:t>and is profitable for </a:t>
            </a:r>
            <a:r>
              <a:rPr lang="en-US" sz="4800" u="sng" dirty="0">
                <a:solidFill>
                  <a:schemeClr val="bg1"/>
                </a:solidFill>
              </a:rPr>
              <a:t>doctrine</a:t>
            </a:r>
            <a:r>
              <a:rPr lang="en-US" sz="4800" dirty="0">
                <a:solidFill>
                  <a:schemeClr val="bg1"/>
                </a:solidFill>
              </a:rPr>
              <a:t>, </a:t>
            </a:r>
          </a:p>
        </p:txBody>
      </p:sp>
      <p:sp>
        <p:nvSpPr>
          <p:cNvPr id="4" name="TextBox 3"/>
          <p:cNvSpPr txBox="1"/>
          <p:nvPr/>
        </p:nvSpPr>
        <p:spPr>
          <a:xfrm>
            <a:off x="838200" y="3123818"/>
            <a:ext cx="3263705" cy="830997"/>
          </a:xfrm>
          <a:prstGeom prst="rect">
            <a:avLst/>
          </a:prstGeom>
          <a:noFill/>
        </p:spPr>
        <p:txBody>
          <a:bodyPr wrap="square" rtlCol="0">
            <a:spAutoFit/>
          </a:bodyPr>
          <a:lstStyle/>
          <a:p>
            <a:r>
              <a:rPr lang="en-US" sz="4800" dirty="0">
                <a:solidFill>
                  <a:schemeClr val="bg1"/>
                </a:solidFill>
              </a:rPr>
              <a:t>for </a:t>
            </a:r>
            <a:r>
              <a:rPr lang="en-US" sz="4800" u="sng" dirty="0">
                <a:solidFill>
                  <a:schemeClr val="bg1"/>
                </a:solidFill>
              </a:rPr>
              <a:t>reproof</a:t>
            </a:r>
            <a:r>
              <a:rPr lang="en-US" sz="4800" dirty="0">
                <a:solidFill>
                  <a:schemeClr val="bg1"/>
                </a:solidFill>
              </a:rPr>
              <a:t>, </a:t>
            </a:r>
            <a:endParaRPr lang="en-US" dirty="0">
              <a:solidFill>
                <a:schemeClr val="bg1"/>
              </a:solidFill>
            </a:endParaRPr>
          </a:p>
        </p:txBody>
      </p:sp>
      <p:sp>
        <p:nvSpPr>
          <p:cNvPr id="5" name="TextBox 4"/>
          <p:cNvSpPr txBox="1"/>
          <p:nvPr/>
        </p:nvSpPr>
        <p:spPr>
          <a:xfrm>
            <a:off x="3826412" y="3123817"/>
            <a:ext cx="3727939" cy="830997"/>
          </a:xfrm>
          <a:prstGeom prst="rect">
            <a:avLst/>
          </a:prstGeom>
          <a:noFill/>
        </p:spPr>
        <p:txBody>
          <a:bodyPr wrap="square" rtlCol="0">
            <a:spAutoFit/>
          </a:bodyPr>
          <a:lstStyle/>
          <a:p>
            <a:pPr lvl="0"/>
            <a:r>
              <a:rPr lang="en-US" sz="4800" dirty="0">
                <a:solidFill>
                  <a:schemeClr val="bg1"/>
                </a:solidFill>
              </a:rPr>
              <a:t>for </a:t>
            </a:r>
            <a:r>
              <a:rPr lang="en-US" sz="4800" u="sng" dirty="0">
                <a:solidFill>
                  <a:schemeClr val="bg1"/>
                </a:solidFill>
              </a:rPr>
              <a:t>correction</a:t>
            </a:r>
            <a:r>
              <a:rPr lang="en-US" sz="4800" dirty="0">
                <a:solidFill>
                  <a:schemeClr val="bg1"/>
                </a:solidFill>
              </a:rPr>
              <a:t>, </a:t>
            </a:r>
            <a:endParaRPr lang="en-US" dirty="0">
              <a:solidFill>
                <a:schemeClr val="bg1"/>
              </a:solidFill>
            </a:endParaRPr>
          </a:p>
        </p:txBody>
      </p:sp>
      <p:sp>
        <p:nvSpPr>
          <p:cNvPr id="6" name="TextBox 5"/>
          <p:cNvSpPr txBox="1"/>
          <p:nvPr/>
        </p:nvSpPr>
        <p:spPr>
          <a:xfrm>
            <a:off x="838200" y="3123817"/>
            <a:ext cx="10945836" cy="1569660"/>
          </a:xfrm>
          <a:prstGeom prst="rect">
            <a:avLst/>
          </a:prstGeom>
          <a:noFill/>
        </p:spPr>
        <p:txBody>
          <a:bodyPr wrap="square" rtlCol="0">
            <a:spAutoFit/>
          </a:bodyPr>
          <a:lstStyle/>
          <a:p>
            <a:pPr lvl="0"/>
            <a:r>
              <a:rPr lang="en-US" sz="4800" dirty="0" smtClean="0">
                <a:solidFill>
                  <a:schemeClr val="bg1"/>
                </a:solidFill>
              </a:rPr>
              <a:t> 							  for </a:t>
            </a:r>
            <a:r>
              <a:rPr lang="en-US" sz="4800" u="sng" dirty="0">
                <a:solidFill>
                  <a:schemeClr val="bg1"/>
                </a:solidFill>
              </a:rPr>
              <a:t>instruction</a:t>
            </a:r>
            <a:r>
              <a:rPr lang="en-US" sz="4800" dirty="0">
                <a:solidFill>
                  <a:schemeClr val="bg1"/>
                </a:solidFill>
              </a:rPr>
              <a:t> </a:t>
            </a:r>
            <a:endParaRPr lang="en-US" sz="4800" dirty="0" smtClean="0">
              <a:solidFill>
                <a:schemeClr val="bg1"/>
              </a:solidFill>
            </a:endParaRPr>
          </a:p>
          <a:p>
            <a:pPr lvl="0"/>
            <a:r>
              <a:rPr lang="en-US" sz="4800" dirty="0" smtClean="0">
                <a:solidFill>
                  <a:schemeClr val="bg1"/>
                </a:solidFill>
              </a:rPr>
              <a:t>in </a:t>
            </a:r>
            <a:r>
              <a:rPr lang="en-US" sz="4800" dirty="0">
                <a:solidFill>
                  <a:schemeClr val="bg1"/>
                </a:solidFill>
              </a:rPr>
              <a:t>righteousness.</a:t>
            </a:r>
            <a:endParaRPr lang="en-US" dirty="0">
              <a:solidFill>
                <a:schemeClr val="bg1"/>
              </a:solidFill>
            </a:endParaRPr>
          </a:p>
        </p:txBody>
      </p:sp>
    </p:spTree>
    <p:extLst>
      <p:ext uri="{BB962C8B-B14F-4D97-AF65-F5344CB8AC3E}">
        <p14:creationId xmlns:p14="http://schemas.microsoft.com/office/powerpoint/2010/main" val="731058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additive="base">
                                        <p:cTn id="3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24718" cy="1325563"/>
          </a:xfrm>
        </p:spPr>
        <p:txBody>
          <a:bodyPr>
            <a:normAutofit fontScale="90000"/>
          </a:bodyPr>
          <a:lstStyle/>
          <a:p>
            <a:r>
              <a:rPr lang="en-US" sz="6600" b="1" dirty="0" smtClean="0"/>
              <a:t>With Meekness</a:t>
            </a:r>
            <a:br>
              <a:rPr lang="en-US" sz="6600" b="1" dirty="0" smtClean="0"/>
            </a:br>
            <a:r>
              <a:rPr lang="en-US" sz="3200" b="1" i="1" dirty="0" smtClean="0"/>
              <a:t>James 1:21</a:t>
            </a:r>
            <a:endParaRPr lang="en-US" sz="6600" b="1" i="1" dirty="0"/>
          </a:p>
        </p:txBody>
      </p:sp>
      <p:sp>
        <p:nvSpPr>
          <p:cNvPr id="3" name="Content Placeholder 2"/>
          <p:cNvSpPr>
            <a:spLocks noGrp="1"/>
          </p:cNvSpPr>
          <p:nvPr>
            <p:ph idx="1"/>
          </p:nvPr>
        </p:nvSpPr>
        <p:spPr>
          <a:xfrm>
            <a:off x="838200" y="1825625"/>
            <a:ext cx="7249732" cy="4351338"/>
          </a:xfrm>
        </p:spPr>
        <p:txBody>
          <a:bodyPr>
            <a:normAutofit/>
          </a:bodyPr>
          <a:lstStyle/>
          <a:p>
            <a:pPr marL="0" lvl="0" indent="0">
              <a:buNone/>
            </a:pPr>
            <a:r>
              <a:rPr lang="en-US" sz="4300" dirty="0" smtClean="0"/>
              <a:t>B. Meekness </a:t>
            </a:r>
            <a:r>
              <a:rPr lang="en-US" sz="4300" dirty="0"/>
              <a:t>is </a:t>
            </a:r>
            <a:r>
              <a:rPr lang="en-US" sz="4300" dirty="0" smtClean="0"/>
              <a:t>a Necessity </a:t>
            </a:r>
            <a:endParaRPr lang="en-US" sz="4300" dirty="0"/>
          </a:p>
          <a:p>
            <a:r>
              <a:rPr lang="en-US" sz="3200" dirty="0" smtClean="0"/>
              <a:t>We </a:t>
            </a:r>
            <a:r>
              <a:rPr lang="en-US" sz="3200" dirty="0"/>
              <a:t>are not above instruction/correction</a:t>
            </a:r>
            <a:r>
              <a:rPr lang="en-US" sz="3200" dirty="0" smtClean="0"/>
              <a:t>!</a:t>
            </a:r>
            <a:endParaRPr lang="en-US" sz="3200" dirty="0"/>
          </a:p>
          <a:p>
            <a:pPr lvl="1"/>
            <a:r>
              <a:rPr lang="en-US" sz="2800" dirty="0"/>
              <a:t>2 Timothy 3:16</a:t>
            </a:r>
          </a:p>
          <a:p>
            <a:pPr lvl="1"/>
            <a:r>
              <a:rPr lang="en-US" sz="2800" dirty="0"/>
              <a:t>Proverb </a:t>
            </a:r>
            <a:r>
              <a:rPr lang="en-US" sz="2800" dirty="0" smtClean="0"/>
              <a:t>12:1</a:t>
            </a:r>
            <a:endParaRPr lang="en-US" sz="2800" dirty="0"/>
          </a:p>
        </p:txBody>
      </p:sp>
    </p:spTree>
    <p:extLst>
      <p:ext uri="{BB962C8B-B14F-4D97-AF65-F5344CB8AC3E}">
        <p14:creationId xmlns:p14="http://schemas.microsoft.com/office/powerpoint/2010/main" val="2870852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0910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900" b="1" dirty="0" smtClean="0">
                <a:solidFill>
                  <a:schemeClr val="bg1"/>
                </a:solidFill>
              </a:rPr>
              <a:t>Proverb 12:1</a:t>
            </a:r>
            <a:endParaRPr lang="en-US" sz="5900" b="1" dirty="0">
              <a:solidFill>
                <a:schemeClr val="bg1"/>
              </a:solidFill>
            </a:endParaRPr>
          </a:p>
        </p:txBody>
      </p:sp>
      <p:sp>
        <p:nvSpPr>
          <p:cNvPr id="7" name="Content Placeholder 6"/>
          <p:cNvSpPr>
            <a:spLocks noGrp="1"/>
          </p:cNvSpPr>
          <p:nvPr>
            <p:ph idx="1"/>
          </p:nvPr>
        </p:nvSpPr>
        <p:spPr/>
        <p:txBody>
          <a:bodyPr>
            <a:normAutofit/>
          </a:bodyPr>
          <a:lstStyle/>
          <a:p>
            <a:pPr marL="0" indent="0">
              <a:buNone/>
            </a:pPr>
            <a:r>
              <a:rPr lang="en-US" sz="4800" dirty="0" smtClean="0">
                <a:solidFill>
                  <a:schemeClr val="bg1"/>
                </a:solidFill>
              </a:rPr>
              <a:t>Whoever </a:t>
            </a:r>
            <a:r>
              <a:rPr lang="en-US" sz="4800" dirty="0">
                <a:solidFill>
                  <a:schemeClr val="bg1"/>
                </a:solidFill>
              </a:rPr>
              <a:t>loves instruction loves knowledge, But he who hates correction is stupid</a:t>
            </a:r>
            <a:r>
              <a:rPr lang="en-US" sz="4800" dirty="0" smtClean="0">
                <a:solidFill>
                  <a:schemeClr val="bg1"/>
                </a:solidFill>
              </a:rPr>
              <a:t>.</a:t>
            </a:r>
            <a:endParaRPr lang="en-US" sz="4800" dirty="0">
              <a:solidFill>
                <a:schemeClr val="bg1"/>
              </a:solidFill>
            </a:endParaRPr>
          </a:p>
        </p:txBody>
      </p:sp>
    </p:spTree>
    <p:extLst>
      <p:ext uri="{BB962C8B-B14F-4D97-AF65-F5344CB8AC3E}">
        <p14:creationId xmlns:p14="http://schemas.microsoft.com/office/powerpoint/2010/main" val="14455191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24718" cy="1325563"/>
          </a:xfrm>
        </p:spPr>
        <p:txBody>
          <a:bodyPr>
            <a:normAutofit fontScale="90000"/>
          </a:bodyPr>
          <a:lstStyle/>
          <a:p>
            <a:r>
              <a:rPr lang="en-US" sz="6600" b="1" dirty="0" smtClean="0"/>
              <a:t>With Meekness</a:t>
            </a:r>
            <a:br>
              <a:rPr lang="en-US" sz="6600" b="1" dirty="0" smtClean="0"/>
            </a:br>
            <a:r>
              <a:rPr lang="en-US" sz="3200" b="1" i="1" dirty="0" smtClean="0"/>
              <a:t>James 1:21</a:t>
            </a:r>
            <a:endParaRPr lang="en-US" sz="6600" b="1" i="1" dirty="0"/>
          </a:p>
        </p:txBody>
      </p:sp>
      <p:sp>
        <p:nvSpPr>
          <p:cNvPr id="3" name="Content Placeholder 2"/>
          <p:cNvSpPr>
            <a:spLocks noGrp="1"/>
          </p:cNvSpPr>
          <p:nvPr>
            <p:ph idx="1"/>
          </p:nvPr>
        </p:nvSpPr>
        <p:spPr>
          <a:xfrm>
            <a:off x="838200" y="1825625"/>
            <a:ext cx="7249732" cy="4351338"/>
          </a:xfrm>
        </p:spPr>
        <p:txBody>
          <a:bodyPr>
            <a:normAutofit/>
          </a:bodyPr>
          <a:lstStyle/>
          <a:p>
            <a:pPr marL="0" lvl="0" indent="0">
              <a:buNone/>
            </a:pPr>
            <a:r>
              <a:rPr lang="en-US" sz="4300" dirty="0" smtClean="0"/>
              <a:t>B. Meekness </a:t>
            </a:r>
            <a:r>
              <a:rPr lang="en-US" sz="4300" dirty="0"/>
              <a:t>is </a:t>
            </a:r>
            <a:r>
              <a:rPr lang="en-US" sz="4300" dirty="0" smtClean="0"/>
              <a:t>a Necessity </a:t>
            </a:r>
            <a:endParaRPr lang="en-US" sz="4300" dirty="0"/>
          </a:p>
          <a:p>
            <a:r>
              <a:rPr lang="en-US" sz="3200" dirty="0" smtClean="0"/>
              <a:t>We </a:t>
            </a:r>
            <a:r>
              <a:rPr lang="en-US" sz="3200" dirty="0"/>
              <a:t>are not above instruction/correction</a:t>
            </a:r>
            <a:r>
              <a:rPr lang="en-US" sz="3200" dirty="0" smtClean="0"/>
              <a:t>!</a:t>
            </a:r>
            <a:endParaRPr lang="en-US" sz="3200" dirty="0"/>
          </a:p>
          <a:p>
            <a:pPr lvl="1"/>
            <a:r>
              <a:rPr lang="en-US" sz="2800" dirty="0"/>
              <a:t>2 Timothy 3:16</a:t>
            </a:r>
          </a:p>
          <a:p>
            <a:pPr lvl="1"/>
            <a:r>
              <a:rPr lang="en-US" sz="2800" dirty="0"/>
              <a:t>Proverb </a:t>
            </a:r>
            <a:r>
              <a:rPr lang="en-US" sz="2800" dirty="0" smtClean="0"/>
              <a:t>12:1</a:t>
            </a:r>
            <a:endParaRPr lang="en-US" sz="2800" dirty="0"/>
          </a:p>
          <a:p>
            <a:pPr lvl="1"/>
            <a:r>
              <a:rPr lang="en-US" sz="2800" dirty="0"/>
              <a:t>2 Corinthians </a:t>
            </a:r>
            <a:r>
              <a:rPr lang="en-US" sz="2800" dirty="0" smtClean="0"/>
              <a:t>4:16</a:t>
            </a:r>
            <a:endParaRPr lang="en-US" sz="2800" dirty="0"/>
          </a:p>
        </p:txBody>
      </p:sp>
    </p:spTree>
    <p:extLst>
      <p:ext uri="{BB962C8B-B14F-4D97-AF65-F5344CB8AC3E}">
        <p14:creationId xmlns:p14="http://schemas.microsoft.com/office/powerpoint/2010/main" val="34874387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0910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900" b="1" dirty="0" smtClean="0">
                <a:solidFill>
                  <a:schemeClr val="bg1"/>
                </a:solidFill>
              </a:rPr>
              <a:t>2 Corinthians 4:16</a:t>
            </a:r>
            <a:endParaRPr lang="en-US" sz="5900" b="1" dirty="0">
              <a:solidFill>
                <a:schemeClr val="bg1"/>
              </a:solidFill>
            </a:endParaRPr>
          </a:p>
        </p:txBody>
      </p:sp>
      <p:sp>
        <p:nvSpPr>
          <p:cNvPr id="7" name="Content Placeholder 6"/>
          <p:cNvSpPr>
            <a:spLocks noGrp="1"/>
          </p:cNvSpPr>
          <p:nvPr>
            <p:ph idx="1"/>
          </p:nvPr>
        </p:nvSpPr>
        <p:spPr/>
        <p:txBody>
          <a:bodyPr>
            <a:normAutofit/>
          </a:bodyPr>
          <a:lstStyle/>
          <a:p>
            <a:pPr marL="0" indent="0">
              <a:buNone/>
            </a:pPr>
            <a:r>
              <a:rPr lang="en-US" sz="4800" dirty="0" smtClean="0">
                <a:solidFill>
                  <a:schemeClr val="bg1"/>
                </a:solidFill>
              </a:rPr>
              <a:t>Therefore </a:t>
            </a:r>
            <a:r>
              <a:rPr lang="en-US" sz="4800" dirty="0">
                <a:solidFill>
                  <a:schemeClr val="bg1"/>
                </a:solidFill>
              </a:rPr>
              <a:t>we do not lose heart. Even though our outward man is perishing, yet the inward man is being </a:t>
            </a:r>
            <a:r>
              <a:rPr lang="en-US" sz="4800" u="sng" dirty="0">
                <a:solidFill>
                  <a:schemeClr val="bg1"/>
                </a:solidFill>
              </a:rPr>
              <a:t>renewed day by day</a:t>
            </a:r>
            <a:r>
              <a:rPr lang="en-US" sz="4800" u="sng" dirty="0" smtClean="0">
                <a:solidFill>
                  <a:schemeClr val="bg1"/>
                </a:solidFill>
              </a:rPr>
              <a:t>.</a:t>
            </a:r>
            <a:endParaRPr lang="en-US" sz="4800" u="sng" dirty="0">
              <a:solidFill>
                <a:schemeClr val="bg1"/>
              </a:solidFill>
            </a:endParaRPr>
          </a:p>
        </p:txBody>
      </p:sp>
    </p:spTree>
    <p:extLst>
      <p:ext uri="{BB962C8B-B14F-4D97-AF65-F5344CB8AC3E}">
        <p14:creationId xmlns:p14="http://schemas.microsoft.com/office/powerpoint/2010/main" val="2589714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24718" cy="1325563"/>
          </a:xfrm>
        </p:spPr>
        <p:txBody>
          <a:bodyPr>
            <a:normAutofit fontScale="90000"/>
          </a:bodyPr>
          <a:lstStyle/>
          <a:p>
            <a:r>
              <a:rPr lang="en-US" sz="6600" b="1" dirty="0" smtClean="0"/>
              <a:t>With Meekness</a:t>
            </a:r>
            <a:br>
              <a:rPr lang="en-US" sz="6600" b="1" dirty="0" smtClean="0"/>
            </a:br>
            <a:r>
              <a:rPr lang="en-US" sz="3200" b="1" i="1" dirty="0" smtClean="0"/>
              <a:t>James 1:21</a:t>
            </a:r>
            <a:endParaRPr lang="en-US" sz="6600" b="1" i="1" dirty="0"/>
          </a:p>
        </p:txBody>
      </p:sp>
      <p:sp>
        <p:nvSpPr>
          <p:cNvPr id="3" name="Content Placeholder 2"/>
          <p:cNvSpPr>
            <a:spLocks noGrp="1"/>
          </p:cNvSpPr>
          <p:nvPr>
            <p:ph idx="1"/>
          </p:nvPr>
        </p:nvSpPr>
        <p:spPr>
          <a:xfrm>
            <a:off x="838200" y="1825625"/>
            <a:ext cx="7249732" cy="4351338"/>
          </a:xfrm>
        </p:spPr>
        <p:txBody>
          <a:bodyPr>
            <a:normAutofit/>
          </a:bodyPr>
          <a:lstStyle/>
          <a:p>
            <a:pPr marL="0" lvl="0" indent="0">
              <a:buNone/>
            </a:pPr>
            <a:r>
              <a:rPr lang="en-US" sz="4300" dirty="0" smtClean="0"/>
              <a:t>B. Meekness </a:t>
            </a:r>
            <a:r>
              <a:rPr lang="en-US" sz="4300" dirty="0"/>
              <a:t>is </a:t>
            </a:r>
            <a:r>
              <a:rPr lang="en-US" sz="4300" dirty="0" smtClean="0"/>
              <a:t>a Necessity </a:t>
            </a:r>
            <a:endParaRPr lang="en-US" sz="4300" dirty="0"/>
          </a:p>
          <a:p>
            <a:r>
              <a:rPr lang="en-US" sz="3200" dirty="0" smtClean="0"/>
              <a:t>We </a:t>
            </a:r>
            <a:r>
              <a:rPr lang="en-US" sz="3200" dirty="0"/>
              <a:t>are not above instruction/correction</a:t>
            </a:r>
            <a:r>
              <a:rPr lang="en-US" sz="3200" dirty="0" smtClean="0"/>
              <a:t>!</a:t>
            </a:r>
            <a:endParaRPr lang="en-US" sz="3200" dirty="0"/>
          </a:p>
          <a:p>
            <a:pPr lvl="1"/>
            <a:r>
              <a:rPr lang="en-US" sz="2800" dirty="0"/>
              <a:t>2 Timothy 3:16</a:t>
            </a:r>
          </a:p>
          <a:p>
            <a:pPr lvl="1"/>
            <a:r>
              <a:rPr lang="en-US" sz="2800" dirty="0"/>
              <a:t>Proverb </a:t>
            </a:r>
            <a:r>
              <a:rPr lang="en-US" sz="2800" dirty="0" smtClean="0"/>
              <a:t>12:1</a:t>
            </a:r>
            <a:endParaRPr lang="en-US" sz="2800" dirty="0"/>
          </a:p>
          <a:p>
            <a:pPr lvl="1"/>
            <a:r>
              <a:rPr lang="en-US" sz="2800" dirty="0"/>
              <a:t>2 Corinthians </a:t>
            </a:r>
            <a:r>
              <a:rPr lang="en-US" sz="2800" dirty="0" smtClean="0"/>
              <a:t>4:16</a:t>
            </a:r>
            <a:endParaRPr lang="en-US" sz="2800" dirty="0"/>
          </a:p>
          <a:p>
            <a:pPr lvl="2"/>
            <a:r>
              <a:rPr lang="en-US" sz="2400" dirty="0" smtClean="0"/>
              <a:t>Colossians 3:8-11</a:t>
            </a:r>
          </a:p>
          <a:p>
            <a:pPr lvl="2"/>
            <a:r>
              <a:rPr lang="en-US" sz="2400" dirty="0" smtClean="0"/>
              <a:t>James 1:22-25</a:t>
            </a:r>
            <a:endParaRPr lang="en-US" sz="2400" dirty="0"/>
          </a:p>
        </p:txBody>
      </p:sp>
    </p:spTree>
    <p:extLst>
      <p:ext uri="{BB962C8B-B14F-4D97-AF65-F5344CB8AC3E}">
        <p14:creationId xmlns:p14="http://schemas.microsoft.com/office/powerpoint/2010/main" val="12128218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24718" cy="1325563"/>
          </a:xfrm>
        </p:spPr>
        <p:txBody>
          <a:bodyPr>
            <a:normAutofit fontScale="90000"/>
          </a:bodyPr>
          <a:lstStyle/>
          <a:p>
            <a:r>
              <a:rPr lang="en-US" sz="6600" b="1" dirty="0" smtClean="0"/>
              <a:t>With Meekness</a:t>
            </a:r>
            <a:br>
              <a:rPr lang="en-US" sz="6600" b="1" dirty="0" smtClean="0"/>
            </a:br>
            <a:r>
              <a:rPr lang="en-US" sz="3200" b="1" i="1" dirty="0" smtClean="0"/>
              <a:t>James 1:21</a:t>
            </a:r>
            <a:endParaRPr lang="en-US" sz="6600" b="1" i="1" dirty="0"/>
          </a:p>
        </p:txBody>
      </p:sp>
      <p:sp>
        <p:nvSpPr>
          <p:cNvPr id="3" name="Content Placeholder 2"/>
          <p:cNvSpPr>
            <a:spLocks noGrp="1"/>
          </p:cNvSpPr>
          <p:nvPr>
            <p:ph idx="1"/>
          </p:nvPr>
        </p:nvSpPr>
        <p:spPr>
          <a:xfrm>
            <a:off x="838200" y="1825625"/>
            <a:ext cx="7249732" cy="4351338"/>
          </a:xfrm>
        </p:spPr>
        <p:txBody>
          <a:bodyPr/>
          <a:lstStyle/>
          <a:p>
            <a:pPr marL="0" lvl="0" indent="0">
              <a:buNone/>
            </a:pPr>
            <a:r>
              <a:rPr lang="en-US" sz="4000" dirty="0" smtClean="0"/>
              <a:t>A. Meekness </a:t>
            </a:r>
            <a:r>
              <a:rPr lang="en-US" sz="4000" dirty="0"/>
              <a:t>defined.</a:t>
            </a:r>
          </a:p>
          <a:p>
            <a:pPr lvl="1"/>
            <a:r>
              <a:rPr lang="en-US" sz="3200" i="1" dirty="0" err="1"/>
              <a:t>prautēs</a:t>
            </a:r>
            <a:r>
              <a:rPr lang="en-US" sz="3200" i="1" dirty="0"/>
              <a:t> – </a:t>
            </a:r>
            <a:r>
              <a:rPr lang="en-US" sz="3200" dirty="0"/>
              <a:t>mildness, that is, </a:t>
            </a:r>
            <a:r>
              <a:rPr lang="en-US" sz="3200" u="sng" dirty="0"/>
              <a:t>humility</a:t>
            </a:r>
            <a:r>
              <a:rPr lang="en-US" sz="3200" dirty="0"/>
              <a:t>.</a:t>
            </a:r>
          </a:p>
          <a:p>
            <a:pPr lvl="1"/>
            <a:r>
              <a:rPr lang="en-US" sz="3200" i="1" dirty="0"/>
              <a:t>It is that temper of spirit in which we accept His (God’s) dealings with us as good, and therefore without disputing or resisting. – </a:t>
            </a:r>
            <a:r>
              <a:rPr lang="en-US" sz="3200" dirty="0"/>
              <a:t>Vines Expository Dictionary</a:t>
            </a:r>
          </a:p>
        </p:txBody>
      </p:sp>
    </p:spTree>
    <p:extLst>
      <p:ext uri="{BB962C8B-B14F-4D97-AF65-F5344CB8AC3E}">
        <p14:creationId xmlns:p14="http://schemas.microsoft.com/office/powerpoint/2010/main" val="225306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704268" cy="1325563"/>
          </a:xfrm>
        </p:spPr>
        <p:txBody>
          <a:bodyPr>
            <a:normAutofit fontScale="90000"/>
          </a:bodyPr>
          <a:lstStyle/>
          <a:p>
            <a:r>
              <a:rPr lang="en-US" sz="6600" b="1" dirty="0" smtClean="0"/>
              <a:t>With All Readiness</a:t>
            </a:r>
            <a:br>
              <a:rPr lang="en-US" sz="6600" b="1" dirty="0" smtClean="0"/>
            </a:br>
            <a:r>
              <a:rPr lang="en-US" sz="3200" b="1" i="1" dirty="0" smtClean="0"/>
              <a:t>Acts 17:10-11</a:t>
            </a:r>
            <a:endParaRPr lang="en-US" sz="6600" b="1" i="1" dirty="0"/>
          </a:p>
        </p:txBody>
      </p:sp>
      <p:sp>
        <p:nvSpPr>
          <p:cNvPr id="3" name="Content Placeholder 2"/>
          <p:cNvSpPr>
            <a:spLocks noGrp="1"/>
          </p:cNvSpPr>
          <p:nvPr>
            <p:ph idx="1"/>
          </p:nvPr>
        </p:nvSpPr>
        <p:spPr>
          <a:xfrm>
            <a:off x="838200" y="1825625"/>
            <a:ext cx="7249732" cy="4351338"/>
          </a:xfrm>
        </p:spPr>
        <p:txBody>
          <a:bodyPr>
            <a:normAutofit/>
          </a:bodyPr>
          <a:lstStyle/>
          <a:p>
            <a:pPr marL="0" lvl="0" indent="0">
              <a:buNone/>
            </a:pPr>
            <a:r>
              <a:rPr lang="en-US" sz="4300" dirty="0" smtClean="0"/>
              <a:t>A. Readiness </a:t>
            </a:r>
            <a:r>
              <a:rPr lang="en-US" sz="4300" dirty="0"/>
              <a:t>is the A</a:t>
            </a:r>
            <a:r>
              <a:rPr lang="en-US" sz="4300" dirty="0" smtClean="0"/>
              <a:t>ttitude</a:t>
            </a:r>
            <a:endParaRPr lang="en-US" sz="4300" dirty="0"/>
          </a:p>
          <a:p>
            <a:r>
              <a:rPr lang="en-US" sz="3200" dirty="0" smtClean="0"/>
              <a:t>Readiness</a:t>
            </a:r>
            <a:r>
              <a:rPr lang="en-US" sz="3200" i="1" dirty="0"/>
              <a:t> </a:t>
            </a:r>
            <a:r>
              <a:rPr lang="en-US" sz="3200" i="1" dirty="0" smtClean="0"/>
              <a:t>– </a:t>
            </a:r>
            <a:r>
              <a:rPr lang="en-US" sz="3200" i="1" dirty="0" err="1" smtClean="0"/>
              <a:t>prothumia</a:t>
            </a:r>
            <a:r>
              <a:rPr lang="en-US" sz="3200" i="1" dirty="0" smtClean="0"/>
              <a:t> </a:t>
            </a:r>
            <a:r>
              <a:rPr lang="en-US" sz="3200" dirty="0"/>
              <a:t>– predisposition, that is, </a:t>
            </a:r>
            <a:r>
              <a:rPr lang="en-US" sz="3200" dirty="0" smtClean="0"/>
              <a:t>alacrity: </a:t>
            </a:r>
            <a:r>
              <a:rPr lang="en-US" sz="3200" dirty="0"/>
              <a:t>- forwardness of mind.</a:t>
            </a:r>
          </a:p>
          <a:p>
            <a:pPr lvl="1"/>
            <a:r>
              <a:rPr lang="en-US" sz="2800" dirty="0" smtClean="0"/>
              <a:t>Willing to listen.</a:t>
            </a:r>
            <a:endParaRPr lang="en-US" sz="2800" dirty="0"/>
          </a:p>
          <a:p>
            <a:pPr lvl="1"/>
            <a:r>
              <a:rPr lang="en-US" sz="2800" dirty="0" smtClean="0"/>
              <a:t>Unlike </a:t>
            </a:r>
            <a:r>
              <a:rPr lang="en-US" sz="2800" dirty="0"/>
              <a:t>those in Thessalonica – Acts </a:t>
            </a:r>
            <a:r>
              <a:rPr lang="en-US" sz="2800" dirty="0" smtClean="0"/>
              <a:t>17:1-9</a:t>
            </a:r>
          </a:p>
          <a:p>
            <a:pPr lvl="2"/>
            <a:r>
              <a:rPr lang="en-US" sz="2600" dirty="0" smtClean="0"/>
              <a:t>Persuaded – Acts 17:4</a:t>
            </a:r>
            <a:endParaRPr lang="en-US" sz="2600" dirty="0"/>
          </a:p>
          <a:p>
            <a:pPr lvl="2"/>
            <a:r>
              <a:rPr lang="en-US" sz="2600" dirty="0" smtClean="0"/>
              <a:t>Not Persuaded – Acts 17:5-9</a:t>
            </a:r>
            <a:endParaRPr lang="en-US" sz="2600" dirty="0"/>
          </a:p>
        </p:txBody>
      </p:sp>
    </p:spTree>
    <p:extLst>
      <p:ext uri="{BB962C8B-B14F-4D97-AF65-F5344CB8AC3E}">
        <p14:creationId xmlns:p14="http://schemas.microsoft.com/office/powerpoint/2010/main" val="270885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704268" cy="1325563"/>
          </a:xfrm>
        </p:spPr>
        <p:txBody>
          <a:bodyPr>
            <a:normAutofit fontScale="90000"/>
          </a:bodyPr>
          <a:lstStyle/>
          <a:p>
            <a:r>
              <a:rPr lang="en-US" sz="6600" b="1" dirty="0" smtClean="0"/>
              <a:t>With All Readiness</a:t>
            </a:r>
            <a:br>
              <a:rPr lang="en-US" sz="6600" b="1" dirty="0" smtClean="0"/>
            </a:br>
            <a:r>
              <a:rPr lang="en-US" sz="3200" b="1" i="1" dirty="0" smtClean="0"/>
              <a:t>Acts 17:10-11</a:t>
            </a:r>
            <a:endParaRPr lang="en-US" sz="6600" b="1" i="1" dirty="0"/>
          </a:p>
        </p:txBody>
      </p:sp>
      <p:sp>
        <p:nvSpPr>
          <p:cNvPr id="3" name="Content Placeholder 2"/>
          <p:cNvSpPr>
            <a:spLocks noGrp="1"/>
          </p:cNvSpPr>
          <p:nvPr>
            <p:ph idx="1"/>
          </p:nvPr>
        </p:nvSpPr>
        <p:spPr>
          <a:xfrm>
            <a:off x="838200" y="1825625"/>
            <a:ext cx="7249732" cy="4351338"/>
          </a:xfrm>
        </p:spPr>
        <p:txBody>
          <a:bodyPr>
            <a:normAutofit/>
          </a:bodyPr>
          <a:lstStyle/>
          <a:p>
            <a:pPr marL="0" lvl="0" indent="0">
              <a:buNone/>
            </a:pPr>
            <a:r>
              <a:rPr lang="en-US" sz="4300" dirty="0" smtClean="0"/>
              <a:t>B. Searched </a:t>
            </a:r>
            <a:r>
              <a:rPr lang="en-US" sz="4300" dirty="0"/>
              <a:t>the </a:t>
            </a:r>
            <a:r>
              <a:rPr lang="en-US" sz="4300" dirty="0" smtClean="0"/>
              <a:t>Scriptures!</a:t>
            </a:r>
            <a:endParaRPr lang="en-US" sz="4300" dirty="0"/>
          </a:p>
          <a:p>
            <a:r>
              <a:rPr lang="en-US" sz="3200" dirty="0"/>
              <a:t>Paul and Silas preach </a:t>
            </a:r>
            <a:r>
              <a:rPr lang="en-US" sz="3200" dirty="0" smtClean="0"/>
              <a:t>Christ.</a:t>
            </a:r>
            <a:endParaRPr lang="en-US" sz="3200" dirty="0"/>
          </a:p>
          <a:p>
            <a:r>
              <a:rPr lang="en-US" sz="3200" dirty="0"/>
              <a:t>Isaiah </a:t>
            </a:r>
            <a:r>
              <a:rPr lang="en-US" sz="3200" dirty="0" smtClean="0"/>
              <a:t>34:16-17</a:t>
            </a:r>
          </a:p>
          <a:p>
            <a:r>
              <a:rPr lang="en-US" sz="3200" dirty="0" smtClean="0"/>
              <a:t>Do we do the same?</a:t>
            </a:r>
            <a:endParaRPr lang="en-US" sz="3200" dirty="0"/>
          </a:p>
        </p:txBody>
      </p:sp>
    </p:spTree>
    <p:extLst>
      <p:ext uri="{BB962C8B-B14F-4D97-AF65-F5344CB8AC3E}">
        <p14:creationId xmlns:p14="http://schemas.microsoft.com/office/powerpoint/2010/main" val="3859675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6399727" cy="1325563"/>
          </a:xfrm>
        </p:spPr>
        <p:txBody>
          <a:bodyPr>
            <a:normAutofit fontScale="90000"/>
          </a:bodyPr>
          <a:lstStyle/>
          <a:p>
            <a:r>
              <a:rPr lang="en-US" sz="6600" b="1" dirty="0" smtClean="0"/>
              <a:t>As The Good Ground</a:t>
            </a:r>
            <a:br>
              <a:rPr lang="en-US" sz="6600" b="1" dirty="0" smtClean="0"/>
            </a:br>
            <a:r>
              <a:rPr lang="en-US" sz="3200" b="1" i="1" dirty="0" smtClean="0"/>
              <a:t>Mark 4</a:t>
            </a:r>
            <a:endParaRPr lang="en-US" sz="6600" b="1" i="1" dirty="0"/>
          </a:p>
        </p:txBody>
      </p:sp>
      <p:sp>
        <p:nvSpPr>
          <p:cNvPr id="3" name="Content Placeholder 2"/>
          <p:cNvSpPr>
            <a:spLocks noGrp="1"/>
          </p:cNvSpPr>
          <p:nvPr>
            <p:ph idx="1"/>
          </p:nvPr>
        </p:nvSpPr>
        <p:spPr>
          <a:xfrm>
            <a:off x="838200" y="1825624"/>
            <a:ext cx="5201992" cy="5032375"/>
          </a:xfrm>
        </p:spPr>
        <p:txBody>
          <a:bodyPr>
            <a:normAutofit/>
          </a:bodyPr>
          <a:lstStyle/>
          <a:p>
            <a:pPr marL="0" lvl="0" indent="0">
              <a:buNone/>
            </a:pPr>
            <a:r>
              <a:rPr lang="en-US" sz="4300" dirty="0" smtClean="0"/>
              <a:t>A. The seed is perfect!</a:t>
            </a:r>
            <a:endParaRPr lang="en-US" sz="4300" dirty="0"/>
          </a:p>
          <a:p>
            <a:pPr lvl="0"/>
            <a:r>
              <a:rPr lang="en-US" sz="3200" dirty="0" smtClean="0"/>
              <a:t>What’s the problem?</a:t>
            </a:r>
            <a:endParaRPr lang="en-US" sz="3200" dirty="0"/>
          </a:p>
          <a:p>
            <a:pPr lvl="1"/>
            <a:r>
              <a:rPr lang="en-US" sz="2800" dirty="0" smtClean="0"/>
              <a:t>Wayside</a:t>
            </a:r>
            <a:endParaRPr lang="en-US" sz="2800" dirty="0"/>
          </a:p>
          <a:p>
            <a:pPr lvl="1"/>
            <a:r>
              <a:rPr lang="en-US" sz="2800" dirty="0" smtClean="0"/>
              <a:t>Stony Ground </a:t>
            </a:r>
            <a:endParaRPr lang="en-US" sz="2800" dirty="0"/>
          </a:p>
          <a:p>
            <a:pPr lvl="0"/>
            <a:r>
              <a:rPr lang="en-US" sz="3200" dirty="0" smtClean="0"/>
              <a:t>The word.</a:t>
            </a:r>
            <a:endParaRPr lang="en-US" sz="3200" dirty="0"/>
          </a:p>
          <a:p>
            <a:pPr lvl="1"/>
            <a:r>
              <a:rPr lang="en-US" sz="2800" dirty="0"/>
              <a:t>John </a:t>
            </a:r>
            <a:r>
              <a:rPr lang="en-US" sz="2800" dirty="0" smtClean="0"/>
              <a:t>1:1-5</a:t>
            </a:r>
            <a:endParaRPr lang="en-US" sz="2800" dirty="0"/>
          </a:p>
          <a:p>
            <a:pPr lvl="2"/>
            <a:r>
              <a:rPr lang="en-US" sz="2600" dirty="0" smtClean="0"/>
              <a:t>Colossians </a:t>
            </a:r>
            <a:r>
              <a:rPr lang="en-US" sz="2600" dirty="0"/>
              <a:t>1:15-18</a:t>
            </a:r>
          </a:p>
          <a:p>
            <a:pPr lvl="1"/>
            <a:r>
              <a:rPr lang="en-US" sz="2800" dirty="0" smtClean="0"/>
              <a:t>1 Corinthians 13:10</a:t>
            </a:r>
            <a:endParaRPr lang="en-US" sz="2800" dirty="0"/>
          </a:p>
          <a:p>
            <a:pPr marL="0" indent="0">
              <a:buNone/>
            </a:pPr>
            <a:endParaRPr lang="en-US" sz="3200" dirty="0"/>
          </a:p>
        </p:txBody>
      </p:sp>
      <p:sp>
        <p:nvSpPr>
          <p:cNvPr id="4" name="TextBox 3"/>
          <p:cNvSpPr txBox="1"/>
          <p:nvPr/>
        </p:nvSpPr>
        <p:spPr>
          <a:xfrm>
            <a:off x="3332677" y="3052293"/>
            <a:ext cx="5415030" cy="932050"/>
          </a:xfrm>
          <a:prstGeom prst="rect">
            <a:avLst/>
          </a:prstGeom>
          <a:noFill/>
        </p:spPr>
        <p:txBody>
          <a:bodyPr wrap="square" rtlCol="0">
            <a:spAutoFit/>
          </a:bodyPr>
          <a:lstStyle/>
          <a:p>
            <a:pPr marL="685800" lvl="1" indent="-228600">
              <a:lnSpc>
                <a:spcPct val="90000"/>
              </a:lnSpc>
              <a:spcBef>
                <a:spcPts val="500"/>
              </a:spcBef>
              <a:buFont typeface="Arial" panose="020B0604020202020204" pitchFamily="34" charset="0"/>
              <a:buChar char="•"/>
            </a:pPr>
            <a:r>
              <a:rPr lang="en-US" sz="2800" dirty="0" smtClean="0">
                <a:solidFill>
                  <a:prstClr val="black"/>
                </a:solidFill>
              </a:rPr>
              <a:t>Thorns</a:t>
            </a:r>
          </a:p>
          <a:p>
            <a:pPr marL="685800" lvl="1" indent="-228600">
              <a:lnSpc>
                <a:spcPct val="90000"/>
              </a:lnSpc>
              <a:spcBef>
                <a:spcPts val="500"/>
              </a:spcBef>
              <a:buFont typeface="Arial" panose="020B0604020202020204" pitchFamily="34" charset="0"/>
              <a:buChar char="•"/>
            </a:pPr>
            <a:r>
              <a:rPr lang="en-US" sz="2800" dirty="0" smtClean="0">
                <a:solidFill>
                  <a:prstClr val="black"/>
                </a:solidFill>
              </a:rPr>
              <a:t>The </a:t>
            </a:r>
            <a:r>
              <a:rPr lang="en-US" sz="2800" dirty="0">
                <a:solidFill>
                  <a:prstClr val="black"/>
                </a:solidFill>
              </a:rPr>
              <a:t>problem is the soil (heart)!</a:t>
            </a:r>
          </a:p>
        </p:txBody>
      </p:sp>
      <p:sp>
        <p:nvSpPr>
          <p:cNvPr id="5" name="TextBox 4"/>
          <p:cNvSpPr txBox="1"/>
          <p:nvPr/>
        </p:nvSpPr>
        <p:spPr>
          <a:xfrm>
            <a:off x="4066780" y="4516821"/>
            <a:ext cx="3528811" cy="904350"/>
          </a:xfrm>
          <a:prstGeom prst="rect">
            <a:avLst/>
          </a:prstGeom>
          <a:noFill/>
        </p:spPr>
        <p:txBody>
          <a:bodyPr wrap="square" rtlCol="0">
            <a:spAutoFit/>
          </a:bodyPr>
          <a:lstStyle/>
          <a:p>
            <a:pPr marL="685800" lvl="1" indent="-228600">
              <a:lnSpc>
                <a:spcPct val="90000"/>
              </a:lnSpc>
              <a:spcBef>
                <a:spcPts val="500"/>
              </a:spcBef>
              <a:buFont typeface="Arial" panose="020B0604020202020204" pitchFamily="34" charset="0"/>
              <a:buChar char="•"/>
            </a:pPr>
            <a:r>
              <a:rPr lang="en-US" sz="2800" dirty="0" smtClean="0">
                <a:solidFill>
                  <a:prstClr val="black"/>
                </a:solidFill>
              </a:rPr>
              <a:t>Hebrews </a:t>
            </a:r>
            <a:r>
              <a:rPr lang="en-US" sz="2800" dirty="0">
                <a:solidFill>
                  <a:prstClr val="black"/>
                </a:solidFill>
              </a:rPr>
              <a:t>4:14-16</a:t>
            </a:r>
          </a:p>
          <a:p>
            <a:pPr marL="1143000" lvl="2" indent="-228600">
              <a:lnSpc>
                <a:spcPct val="90000"/>
              </a:lnSpc>
              <a:spcBef>
                <a:spcPts val="500"/>
              </a:spcBef>
              <a:buFont typeface="Arial" panose="020B0604020202020204" pitchFamily="34" charset="0"/>
              <a:buChar char="•"/>
            </a:pPr>
            <a:r>
              <a:rPr lang="en-US" sz="2600" dirty="0">
                <a:solidFill>
                  <a:prstClr val="black"/>
                </a:solidFill>
              </a:rPr>
              <a:t>1 Peter 1:17-19</a:t>
            </a:r>
          </a:p>
        </p:txBody>
      </p:sp>
    </p:spTree>
    <p:extLst>
      <p:ext uri="{BB962C8B-B14F-4D97-AF65-F5344CB8AC3E}">
        <p14:creationId xmlns:p14="http://schemas.microsoft.com/office/powerpoint/2010/main" val="28424442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2"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12"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6"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additive="base">
                                        <p:cTn id="3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6" fill="hold" nodeType="click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 calcmode="lin" valueType="num">
                                      <p:cBhvr additive="base">
                                        <p:cTn id="38"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additive="base">
                                        <p:cTn id="4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12"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additive="base">
                                        <p:cTn id="50"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5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12"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additive="base">
                                        <p:cTn id="56"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6" fill="hold" nodeType="clickEffect">
                                  <p:stCondLst>
                                    <p:cond delay="0"/>
                                  </p:stCondLst>
                                  <p:childTnLst>
                                    <p:set>
                                      <p:cBhvr>
                                        <p:cTn id="61" dur="1" fill="hold">
                                          <p:stCondLst>
                                            <p:cond delay="0"/>
                                          </p:stCondLst>
                                        </p:cTn>
                                        <p:tgtEl>
                                          <p:spTgt spid="5">
                                            <p:txEl>
                                              <p:pRg st="0" end="0"/>
                                            </p:txEl>
                                          </p:spTgt>
                                        </p:tgtEl>
                                        <p:attrNameLst>
                                          <p:attrName>style.visibility</p:attrName>
                                        </p:attrNameLst>
                                      </p:cBhvr>
                                      <p:to>
                                        <p:strVal val="visible"/>
                                      </p:to>
                                    </p:set>
                                    <p:anim calcmode="lin" valueType="num">
                                      <p:cBhvr additive="base">
                                        <p:cTn id="62"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6" fill="hold" nodeType="clickEffect">
                                  <p:stCondLst>
                                    <p:cond delay="0"/>
                                  </p:stCondLst>
                                  <p:childTnLst>
                                    <p:set>
                                      <p:cBhvr>
                                        <p:cTn id="67" dur="1" fill="hold">
                                          <p:stCondLst>
                                            <p:cond delay="0"/>
                                          </p:stCondLst>
                                        </p:cTn>
                                        <p:tgtEl>
                                          <p:spTgt spid="5">
                                            <p:txEl>
                                              <p:pRg st="1" end="1"/>
                                            </p:txEl>
                                          </p:spTgt>
                                        </p:tgtEl>
                                        <p:attrNameLst>
                                          <p:attrName>style.visibility</p:attrName>
                                        </p:attrNameLst>
                                      </p:cBhvr>
                                      <p:to>
                                        <p:strVal val="visible"/>
                                      </p:to>
                                    </p:set>
                                    <p:anim calcmode="lin" valueType="num">
                                      <p:cBhvr additive="base">
                                        <p:cTn id="68"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6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 calcmode="lin" valueType="num">
                                      <p:cBhvr additive="base">
                                        <p:cTn id="7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0910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900" b="1" dirty="0" smtClean="0">
                <a:solidFill>
                  <a:schemeClr val="bg1"/>
                </a:solidFill>
              </a:rPr>
              <a:t>1 Corinthians 13:10</a:t>
            </a:r>
            <a:endParaRPr lang="en-US" sz="5900" b="1" dirty="0">
              <a:solidFill>
                <a:schemeClr val="bg1"/>
              </a:solidFill>
            </a:endParaRPr>
          </a:p>
        </p:txBody>
      </p:sp>
      <p:sp>
        <p:nvSpPr>
          <p:cNvPr id="7" name="Content Placeholder 6"/>
          <p:cNvSpPr>
            <a:spLocks noGrp="1"/>
          </p:cNvSpPr>
          <p:nvPr>
            <p:ph idx="1"/>
          </p:nvPr>
        </p:nvSpPr>
        <p:spPr/>
        <p:txBody>
          <a:bodyPr>
            <a:normAutofit/>
          </a:bodyPr>
          <a:lstStyle/>
          <a:p>
            <a:pPr marL="0" indent="0">
              <a:buNone/>
            </a:pPr>
            <a:r>
              <a:rPr lang="en-US" sz="4800" dirty="0" smtClean="0">
                <a:solidFill>
                  <a:schemeClr val="bg1"/>
                </a:solidFill>
              </a:rPr>
              <a:t>But when that which is </a:t>
            </a:r>
            <a:r>
              <a:rPr lang="en-US" sz="4800" u="sng" dirty="0" smtClean="0">
                <a:solidFill>
                  <a:schemeClr val="bg1"/>
                </a:solidFill>
              </a:rPr>
              <a:t>perfect</a:t>
            </a:r>
            <a:r>
              <a:rPr lang="en-US" sz="4800" dirty="0" smtClean="0">
                <a:solidFill>
                  <a:schemeClr val="bg1"/>
                </a:solidFill>
              </a:rPr>
              <a:t> has come, that which is in part will be done away.</a:t>
            </a:r>
            <a:endParaRPr lang="en-US" sz="4800" u="sng" dirty="0">
              <a:solidFill>
                <a:schemeClr val="bg1"/>
              </a:solidFill>
            </a:endParaRPr>
          </a:p>
        </p:txBody>
      </p:sp>
    </p:spTree>
    <p:extLst>
      <p:ext uri="{BB962C8B-B14F-4D97-AF65-F5344CB8AC3E}">
        <p14:creationId xmlns:p14="http://schemas.microsoft.com/office/powerpoint/2010/main" val="40738514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6434797" cy="1325563"/>
          </a:xfrm>
        </p:spPr>
        <p:txBody>
          <a:bodyPr>
            <a:normAutofit fontScale="90000"/>
          </a:bodyPr>
          <a:lstStyle/>
          <a:p>
            <a:r>
              <a:rPr lang="en-US" sz="6600" b="1" dirty="0" smtClean="0"/>
              <a:t>As The Good Ground</a:t>
            </a:r>
            <a:br>
              <a:rPr lang="en-US" sz="6600" b="1" dirty="0" smtClean="0"/>
            </a:br>
            <a:r>
              <a:rPr lang="en-US" sz="3200" b="1" i="1" dirty="0" smtClean="0"/>
              <a:t>Mark 4</a:t>
            </a:r>
            <a:endParaRPr lang="en-US" sz="6600" b="1" i="1" dirty="0"/>
          </a:p>
        </p:txBody>
      </p:sp>
      <p:sp>
        <p:nvSpPr>
          <p:cNvPr id="3" name="Content Placeholder 2"/>
          <p:cNvSpPr>
            <a:spLocks noGrp="1"/>
          </p:cNvSpPr>
          <p:nvPr>
            <p:ph idx="1"/>
          </p:nvPr>
        </p:nvSpPr>
        <p:spPr>
          <a:xfrm>
            <a:off x="838200" y="1825625"/>
            <a:ext cx="7249732" cy="4351338"/>
          </a:xfrm>
        </p:spPr>
        <p:txBody>
          <a:bodyPr>
            <a:normAutofit/>
          </a:bodyPr>
          <a:lstStyle/>
          <a:p>
            <a:pPr marL="0" lvl="0" indent="0">
              <a:buNone/>
            </a:pPr>
            <a:r>
              <a:rPr lang="en-US" sz="4300" dirty="0" smtClean="0"/>
              <a:t>B. Problem ≠ Word</a:t>
            </a:r>
            <a:endParaRPr lang="en-US" sz="4300" dirty="0"/>
          </a:p>
          <a:p>
            <a:pPr lvl="0"/>
            <a:r>
              <a:rPr lang="en-US" sz="3200" dirty="0"/>
              <a:t>Parable of the </a:t>
            </a:r>
            <a:r>
              <a:rPr lang="en-US" sz="3200" dirty="0" smtClean="0"/>
              <a:t>sower</a:t>
            </a:r>
            <a:r>
              <a:rPr lang="en-US" sz="3200" dirty="0"/>
              <a:t>.</a:t>
            </a:r>
          </a:p>
          <a:p>
            <a:pPr lvl="0"/>
            <a:r>
              <a:rPr lang="en-US" sz="3200" dirty="0"/>
              <a:t>Those in </a:t>
            </a:r>
            <a:r>
              <a:rPr lang="en-US" sz="3200" dirty="0" smtClean="0"/>
              <a:t>Thessalonica.</a:t>
            </a:r>
            <a:endParaRPr lang="en-US" sz="3200" dirty="0"/>
          </a:p>
          <a:p>
            <a:pPr lvl="0"/>
            <a:r>
              <a:rPr lang="en-US" sz="3200" dirty="0"/>
              <a:t>Acts </a:t>
            </a:r>
            <a:r>
              <a:rPr lang="en-US" sz="3200" dirty="0" smtClean="0"/>
              <a:t>26:24-29</a:t>
            </a:r>
            <a:endParaRPr lang="en-US" sz="3200" dirty="0"/>
          </a:p>
          <a:p>
            <a:pPr lvl="1"/>
            <a:r>
              <a:rPr lang="en-US" sz="2800" dirty="0"/>
              <a:t>Hebrews </a:t>
            </a:r>
            <a:r>
              <a:rPr lang="en-US" sz="2800" dirty="0" smtClean="0"/>
              <a:t>4:12</a:t>
            </a:r>
            <a:endParaRPr lang="en-US" sz="2800" dirty="0"/>
          </a:p>
        </p:txBody>
      </p:sp>
    </p:spTree>
    <p:extLst>
      <p:ext uri="{BB962C8B-B14F-4D97-AF65-F5344CB8AC3E}">
        <p14:creationId xmlns:p14="http://schemas.microsoft.com/office/powerpoint/2010/main" val="2942865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0910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900" b="1" dirty="0" smtClean="0">
                <a:solidFill>
                  <a:schemeClr val="bg1"/>
                </a:solidFill>
              </a:rPr>
              <a:t>Hebrews 4:12</a:t>
            </a:r>
            <a:endParaRPr lang="en-US" sz="5900" b="1" dirty="0">
              <a:solidFill>
                <a:schemeClr val="bg1"/>
              </a:solidFill>
            </a:endParaRPr>
          </a:p>
        </p:txBody>
      </p:sp>
      <p:sp>
        <p:nvSpPr>
          <p:cNvPr id="7" name="Content Placeholder 6"/>
          <p:cNvSpPr>
            <a:spLocks noGrp="1"/>
          </p:cNvSpPr>
          <p:nvPr>
            <p:ph idx="1"/>
          </p:nvPr>
        </p:nvSpPr>
        <p:spPr/>
        <p:txBody>
          <a:bodyPr>
            <a:normAutofit/>
          </a:bodyPr>
          <a:lstStyle/>
          <a:p>
            <a:pPr marL="0" indent="0">
              <a:buNone/>
            </a:pPr>
            <a:r>
              <a:rPr lang="en-US" sz="4800" dirty="0" smtClean="0">
                <a:solidFill>
                  <a:schemeClr val="bg1"/>
                </a:solidFill>
              </a:rPr>
              <a:t>For the word of God is living and powerful, and sharper than any two-edged sword, piercing even to the division of soul and spirit, and of joints and marrow, and is a </a:t>
            </a:r>
            <a:r>
              <a:rPr lang="en-US" sz="4800" u="sng" dirty="0" smtClean="0">
                <a:solidFill>
                  <a:schemeClr val="bg1"/>
                </a:solidFill>
              </a:rPr>
              <a:t>discerner of the thoughts and intents of the heart</a:t>
            </a:r>
            <a:r>
              <a:rPr lang="en-US" sz="4800" dirty="0" smtClean="0">
                <a:solidFill>
                  <a:schemeClr val="bg1"/>
                </a:solidFill>
              </a:rPr>
              <a:t>. </a:t>
            </a:r>
            <a:endParaRPr lang="en-US" sz="4800" u="sng" dirty="0">
              <a:solidFill>
                <a:schemeClr val="bg1"/>
              </a:solidFill>
            </a:endParaRPr>
          </a:p>
        </p:txBody>
      </p:sp>
    </p:spTree>
    <p:extLst>
      <p:ext uri="{BB962C8B-B14F-4D97-AF65-F5344CB8AC3E}">
        <p14:creationId xmlns:p14="http://schemas.microsoft.com/office/powerpoint/2010/main" val="2123953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6434797" cy="1325563"/>
          </a:xfrm>
        </p:spPr>
        <p:txBody>
          <a:bodyPr>
            <a:normAutofit fontScale="90000"/>
          </a:bodyPr>
          <a:lstStyle/>
          <a:p>
            <a:r>
              <a:rPr lang="en-US" sz="6600" b="1" dirty="0" smtClean="0"/>
              <a:t>As The Good Ground</a:t>
            </a:r>
            <a:br>
              <a:rPr lang="en-US" sz="6600" b="1" dirty="0" smtClean="0"/>
            </a:br>
            <a:r>
              <a:rPr lang="en-US" sz="3200" b="1" i="1" dirty="0" smtClean="0"/>
              <a:t>Mark 4</a:t>
            </a:r>
            <a:endParaRPr lang="en-US" sz="6600" b="1" i="1" dirty="0"/>
          </a:p>
        </p:txBody>
      </p:sp>
      <p:sp>
        <p:nvSpPr>
          <p:cNvPr id="3" name="Content Placeholder 2"/>
          <p:cNvSpPr>
            <a:spLocks noGrp="1"/>
          </p:cNvSpPr>
          <p:nvPr>
            <p:ph idx="1"/>
          </p:nvPr>
        </p:nvSpPr>
        <p:spPr>
          <a:xfrm>
            <a:off x="838200" y="1825625"/>
            <a:ext cx="7249732" cy="4351338"/>
          </a:xfrm>
        </p:spPr>
        <p:txBody>
          <a:bodyPr>
            <a:normAutofit/>
          </a:bodyPr>
          <a:lstStyle/>
          <a:p>
            <a:pPr marL="0" lvl="0" indent="0">
              <a:buNone/>
            </a:pPr>
            <a:r>
              <a:rPr lang="en-US" sz="4300" dirty="0" smtClean="0"/>
              <a:t>B. Problem ≠ Word</a:t>
            </a:r>
            <a:endParaRPr lang="en-US" sz="4300" dirty="0"/>
          </a:p>
          <a:p>
            <a:pPr lvl="0"/>
            <a:r>
              <a:rPr lang="en-US" sz="3200" dirty="0"/>
              <a:t>Parable of the </a:t>
            </a:r>
            <a:r>
              <a:rPr lang="en-US" sz="3200" dirty="0" smtClean="0"/>
              <a:t>sower</a:t>
            </a:r>
            <a:r>
              <a:rPr lang="en-US" sz="3200" dirty="0"/>
              <a:t>.</a:t>
            </a:r>
          </a:p>
          <a:p>
            <a:pPr lvl="0"/>
            <a:r>
              <a:rPr lang="en-US" sz="3200" dirty="0"/>
              <a:t>Those in </a:t>
            </a:r>
            <a:r>
              <a:rPr lang="en-US" sz="3200" dirty="0" smtClean="0"/>
              <a:t>Thessalonica.</a:t>
            </a:r>
            <a:endParaRPr lang="en-US" sz="3200" dirty="0"/>
          </a:p>
          <a:p>
            <a:pPr lvl="0"/>
            <a:r>
              <a:rPr lang="en-US" sz="3200" dirty="0"/>
              <a:t>Acts </a:t>
            </a:r>
            <a:r>
              <a:rPr lang="en-US" sz="3200" dirty="0" smtClean="0"/>
              <a:t>26:24-29</a:t>
            </a:r>
            <a:endParaRPr lang="en-US" sz="3200" dirty="0"/>
          </a:p>
          <a:p>
            <a:pPr lvl="1"/>
            <a:r>
              <a:rPr lang="en-US" sz="2800" dirty="0"/>
              <a:t>Hebrews </a:t>
            </a:r>
            <a:r>
              <a:rPr lang="en-US" sz="2800" dirty="0" smtClean="0"/>
              <a:t>4:12</a:t>
            </a:r>
            <a:endParaRPr lang="en-US" sz="2800" dirty="0"/>
          </a:p>
          <a:p>
            <a:pPr lvl="2"/>
            <a:r>
              <a:rPr lang="en-US" sz="2600" dirty="0" smtClean="0"/>
              <a:t>Discerner of the heart!</a:t>
            </a:r>
            <a:endParaRPr lang="en-US" sz="2600" dirty="0"/>
          </a:p>
        </p:txBody>
      </p:sp>
    </p:spTree>
    <p:extLst>
      <p:ext uri="{BB962C8B-B14F-4D97-AF65-F5344CB8AC3E}">
        <p14:creationId xmlns:p14="http://schemas.microsoft.com/office/powerpoint/2010/main" val="32923394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6381" y="829992"/>
            <a:ext cx="7577798" cy="1384072"/>
          </a:xfrm>
        </p:spPr>
        <p:txBody>
          <a:bodyPr>
            <a:normAutofit/>
          </a:bodyPr>
          <a:lstStyle/>
          <a:p>
            <a:r>
              <a:rPr lang="en-US" sz="7200" b="1" dirty="0" smtClean="0"/>
              <a:t>Receive the Word</a:t>
            </a:r>
            <a:endParaRPr lang="en-US" sz="7200" b="1" dirty="0"/>
          </a:p>
        </p:txBody>
      </p:sp>
      <p:sp>
        <p:nvSpPr>
          <p:cNvPr id="3" name="Subtitle 2"/>
          <p:cNvSpPr>
            <a:spLocks noGrp="1"/>
          </p:cNvSpPr>
          <p:nvPr>
            <p:ph type="subTitle" idx="1"/>
          </p:nvPr>
        </p:nvSpPr>
        <p:spPr>
          <a:xfrm>
            <a:off x="576775" y="2312533"/>
            <a:ext cx="7371472" cy="2653356"/>
          </a:xfrm>
        </p:spPr>
        <p:txBody>
          <a:bodyPr>
            <a:noAutofit/>
          </a:bodyPr>
          <a:lstStyle/>
          <a:p>
            <a:pPr marL="514350" indent="-514350" algn="l">
              <a:buFont typeface="+mj-lt"/>
              <a:buAutoNum type="arabicPeriod"/>
            </a:pPr>
            <a:r>
              <a:rPr lang="en-US" sz="3200" dirty="0" smtClean="0"/>
              <a:t>How </a:t>
            </a:r>
            <a:r>
              <a:rPr lang="en-US" sz="3200" dirty="0"/>
              <a:t>are you going to receive the </a:t>
            </a:r>
            <a:r>
              <a:rPr lang="en-US" sz="3200" dirty="0" smtClean="0"/>
              <a:t>word?</a:t>
            </a:r>
          </a:p>
          <a:p>
            <a:pPr marL="514350" indent="-514350" algn="l">
              <a:buFont typeface="+mj-lt"/>
              <a:buAutoNum type="arabicPeriod"/>
            </a:pPr>
            <a:r>
              <a:rPr lang="en-US" sz="3200" dirty="0" smtClean="0"/>
              <a:t>Something Different or Something Basic?</a:t>
            </a:r>
          </a:p>
          <a:p>
            <a:pPr marL="514350" indent="-514350" algn="l">
              <a:buFont typeface="+mj-lt"/>
              <a:buAutoNum type="arabicPeriod"/>
            </a:pPr>
            <a:r>
              <a:rPr lang="en-US" sz="3200" dirty="0" smtClean="0"/>
              <a:t>Find the truth and apply it!</a:t>
            </a:r>
          </a:p>
          <a:p>
            <a:pPr marL="514350" indent="-514350" algn="l">
              <a:buFont typeface="+mj-lt"/>
              <a:buAutoNum type="arabicPeriod"/>
            </a:pPr>
            <a:r>
              <a:rPr lang="en-US" sz="3200" dirty="0" smtClean="0"/>
              <a:t>Do you have an honest heart?</a:t>
            </a:r>
            <a:endParaRPr lang="en-US" sz="3200" dirty="0"/>
          </a:p>
        </p:txBody>
      </p:sp>
    </p:spTree>
    <p:extLst>
      <p:ext uri="{BB962C8B-B14F-4D97-AF65-F5344CB8AC3E}">
        <p14:creationId xmlns:p14="http://schemas.microsoft.com/office/powerpoint/2010/main" val="2408606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24718" cy="1325563"/>
          </a:xfrm>
        </p:spPr>
        <p:txBody>
          <a:bodyPr>
            <a:normAutofit fontScale="90000"/>
          </a:bodyPr>
          <a:lstStyle/>
          <a:p>
            <a:r>
              <a:rPr lang="en-US" sz="6600" b="1" dirty="0" smtClean="0"/>
              <a:t>With Meekness</a:t>
            </a:r>
            <a:br>
              <a:rPr lang="en-US" sz="6600" b="1" dirty="0" smtClean="0"/>
            </a:br>
            <a:r>
              <a:rPr lang="en-US" sz="3200" b="1" i="1" dirty="0" smtClean="0"/>
              <a:t>James 1:21</a:t>
            </a:r>
            <a:endParaRPr lang="en-US" sz="6600" b="1" i="1" dirty="0"/>
          </a:p>
        </p:txBody>
      </p:sp>
      <p:sp>
        <p:nvSpPr>
          <p:cNvPr id="3" name="Content Placeholder 2"/>
          <p:cNvSpPr>
            <a:spLocks noGrp="1"/>
          </p:cNvSpPr>
          <p:nvPr>
            <p:ph idx="1"/>
          </p:nvPr>
        </p:nvSpPr>
        <p:spPr>
          <a:xfrm>
            <a:off x="838200" y="1825625"/>
            <a:ext cx="7249732" cy="4351338"/>
          </a:xfrm>
        </p:spPr>
        <p:txBody>
          <a:bodyPr>
            <a:normAutofit/>
          </a:bodyPr>
          <a:lstStyle/>
          <a:p>
            <a:pPr marL="0" lvl="0" indent="0">
              <a:buNone/>
            </a:pPr>
            <a:r>
              <a:rPr lang="en-US" sz="4000" dirty="0" smtClean="0"/>
              <a:t>B. Meekness </a:t>
            </a:r>
            <a:r>
              <a:rPr lang="en-US" sz="4000" dirty="0"/>
              <a:t>is </a:t>
            </a:r>
            <a:r>
              <a:rPr lang="en-US" sz="4000" dirty="0" smtClean="0"/>
              <a:t>a Necessity </a:t>
            </a:r>
            <a:endParaRPr lang="en-US" sz="4000" dirty="0"/>
          </a:p>
          <a:p>
            <a:r>
              <a:rPr lang="en-US" sz="3200" dirty="0" smtClean="0"/>
              <a:t>A Christian Characteristic!</a:t>
            </a:r>
            <a:endParaRPr lang="en-US" sz="3200" dirty="0"/>
          </a:p>
          <a:p>
            <a:pPr lvl="1"/>
            <a:r>
              <a:rPr lang="en-US" sz="2800" dirty="0" smtClean="0"/>
              <a:t>Colossians 3:12</a:t>
            </a:r>
          </a:p>
        </p:txBody>
      </p:sp>
    </p:spTree>
    <p:extLst>
      <p:ext uri="{BB962C8B-B14F-4D97-AF65-F5344CB8AC3E}">
        <p14:creationId xmlns:p14="http://schemas.microsoft.com/office/powerpoint/2010/main" val="829331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0910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900" b="1" dirty="0" smtClean="0">
                <a:solidFill>
                  <a:schemeClr val="bg1"/>
                </a:solidFill>
              </a:rPr>
              <a:t>Colossians 3:12</a:t>
            </a:r>
            <a:endParaRPr lang="en-US" sz="5900" b="1" dirty="0">
              <a:solidFill>
                <a:schemeClr val="bg1"/>
              </a:solidFill>
            </a:endParaRPr>
          </a:p>
        </p:txBody>
      </p:sp>
      <p:sp>
        <p:nvSpPr>
          <p:cNvPr id="7" name="Content Placeholder 6"/>
          <p:cNvSpPr>
            <a:spLocks noGrp="1"/>
          </p:cNvSpPr>
          <p:nvPr>
            <p:ph idx="1"/>
          </p:nvPr>
        </p:nvSpPr>
        <p:spPr/>
        <p:txBody>
          <a:bodyPr>
            <a:normAutofit/>
          </a:bodyPr>
          <a:lstStyle/>
          <a:p>
            <a:pPr marL="0" indent="0">
              <a:buNone/>
            </a:pPr>
            <a:r>
              <a:rPr lang="en-US" sz="4800" dirty="0" smtClean="0">
                <a:solidFill>
                  <a:schemeClr val="bg1"/>
                </a:solidFill>
              </a:rPr>
              <a:t>Therefore</a:t>
            </a:r>
            <a:r>
              <a:rPr lang="en-US" sz="4800" dirty="0">
                <a:solidFill>
                  <a:schemeClr val="bg1"/>
                </a:solidFill>
              </a:rPr>
              <a:t>, as the elect of God, holy and beloved, put on tender mercies, kindness, humility, </a:t>
            </a:r>
            <a:r>
              <a:rPr lang="en-US" sz="4800" u="sng" dirty="0">
                <a:solidFill>
                  <a:schemeClr val="bg1"/>
                </a:solidFill>
              </a:rPr>
              <a:t>meekness</a:t>
            </a:r>
            <a:r>
              <a:rPr lang="en-US" sz="4800" dirty="0">
                <a:solidFill>
                  <a:schemeClr val="bg1"/>
                </a:solidFill>
              </a:rPr>
              <a:t>, </a:t>
            </a:r>
            <a:r>
              <a:rPr lang="en-US" sz="4800" dirty="0" smtClean="0">
                <a:solidFill>
                  <a:schemeClr val="bg1"/>
                </a:solidFill>
              </a:rPr>
              <a:t>longsuffering</a:t>
            </a:r>
            <a:r>
              <a:rPr lang="en-US" sz="4800" dirty="0">
                <a:solidFill>
                  <a:schemeClr val="bg1"/>
                </a:solidFill>
              </a:rPr>
              <a:t>.</a:t>
            </a:r>
          </a:p>
        </p:txBody>
      </p:sp>
    </p:spTree>
    <p:extLst>
      <p:ext uri="{BB962C8B-B14F-4D97-AF65-F5344CB8AC3E}">
        <p14:creationId xmlns:p14="http://schemas.microsoft.com/office/powerpoint/2010/main" val="19016355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24718" cy="1325563"/>
          </a:xfrm>
        </p:spPr>
        <p:txBody>
          <a:bodyPr>
            <a:normAutofit fontScale="90000"/>
          </a:bodyPr>
          <a:lstStyle/>
          <a:p>
            <a:r>
              <a:rPr lang="en-US" sz="6600" b="1" dirty="0" smtClean="0"/>
              <a:t>With Meekness</a:t>
            </a:r>
            <a:br>
              <a:rPr lang="en-US" sz="6600" b="1" dirty="0" smtClean="0"/>
            </a:br>
            <a:r>
              <a:rPr lang="en-US" sz="3200" b="1" i="1" dirty="0" smtClean="0"/>
              <a:t>James 1:21</a:t>
            </a:r>
            <a:endParaRPr lang="en-US" sz="6600" b="1" i="1" dirty="0"/>
          </a:p>
        </p:txBody>
      </p:sp>
      <p:sp>
        <p:nvSpPr>
          <p:cNvPr id="3" name="Content Placeholder 2"/>
          <p:cNvSpPr>
            <a:spLocks noGrp="1"/>
          </p:cNvSpPr>
          <p:nvPr>
            <p:ph idx="1"/>
          </p:nvPr>
        </p:nvSpPr>
        <p:spPr>
          <a:xfrm>
            <a:off x="838200" y="1825625"/>
            <a:ext cx="7249732" cy="4351338"/>
          </a:xfrm>
        </p:spPr>
        <p:txBody>
          <a:bodyPr>
            <a:normAutofit/>
          </a:bodyPr>
          <a:lstStyle/>
          <a:p>
            <a:pPr marL="0" lvl="0" indent="0">
              <a:buNone/>
            </a:pPr>
            <a:r>
              <a:rPr lang="en-US" sz="4000" dirty="0" smtClean="0"/>
              <a:t>B. Meekness </a:t>
            </a:r>
            <a:r>
              <a:rPr lang="en-US" sz="4000" dirty="0"/>
              <a:t>is </a:t>
            </a:r>
            <a:r>
              <a:rPr lang="en-US" sz="4000" dirty="0" smtClean="0"/>
              <a:t>a Necessity </a:t>
            </a:r>
            <a:endParaRPr lang="en-US" sz="4000" dirty="0"/>
          </a:p>
          <a:p>
            <a:r>
              <a:rPr lang="en-US" sz="3200" dirty="0" smtClean="0"/>
              <a:t>A Christian Characteristic!</a:t>
            </a:r>
            <a:endParaRPr lang="en-US" sz="3200" dirty="0"/>
          </a:p>
          <a:p>
            <a:pPr lvl="1"/>
            <a:r>
              <a:rPr lang="en-US" sz="2800" dirty="0" smtClean="0"/>
              <a:t>Colossians 3:12</a:t>
            </a:r>
          </a:p>
          <a:p>
            <a:pPr lvl="1"/>
            <a:r>
              <a:rPr lang="en-US" sz="2800" dirty="0" smtClean="0"/>
              <a:t>1 Timothy 6:11</a:t>
            </a:r>
          </a:p>
        </p:txBody>
      </p:sp>
    </p:spTree>
    <p:extLst>
      <p:ext uri="{BB962C8B-B14F-4D97-AF65-F5344CB8AC3E}">
        <p14:creationId xmlns:p14="http://schemas.microsoft.com/office/powerpoint/2010/main" val="2128053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0910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900" b="1" dirty="0" smtClean="0">
                <a:solidFill>
                  <a:schemeClr val="bg1"/>
                </a:solidFill>
              </a:rPr>
              <a:t>1 Timothy 6:11</a:t>
            </a:r>
            <a:endParaRPr lang="en-US" sz="5900" b="1" dirty="0">
              <a:solidFill>
                <a:schemeClr val="bg1"/>
              </a:solidFill>
            </a:endParaRPr>
          </a:p>
        </p:txBody>
      </p:sp>
      <p:sp>
        <p:nvSpPr>
          <p:cNvPr id="7" name="Content Placeholder 6"/>
          <p:cNvSpPr>
            <a:spLocks noGrp="1"/>
          </p:cNvSpPr>
          <p:nvPr>
            <p:ph idx="1"/>
          </p:nvPr>
        </p:nvSpPr>
        <p:spPr/>
        <p:txBody>
          <a:bodyPr>
            <a:normAutofit/>
          </a:bodyPr>
          <a:lstStyle/>
          <a:p>
            <a:pPr marL="0" indent="0">
              <a:buNone/>
            </a:pPr>
            <a:r>
              <a:rPr lang="en-US" sz="4800" dirty="0" smtClean="0">
                <a:solidFill>
                  <a:schemeClr val="bg1"/>
                </a:solidFill>
              </a:rPr>
              <a:t>But </a:t>
            </a:r>
            <a:r>
              <a:rPr lang="en-US" sz="4800" dirty="0">
                <a:solidFill>
                  <a:schemeClr val="bg1"/>
                </a:solidFill>
              </a:rPr>
              <a:t>you, O man of God, flee these things and pursue righteousness, godliness, faith, love, patience, </a:t>
            </a:r>
            <a:r>
              <a:rPr lang="en-US" sz="4800" u="sng" dirty="0">
                <a:solidFill>
                  <a:schemeClr val="bg1"/>
                </a:solidFill>
              </a:rPr>
              <a:t>gentleness</a:t>
            </a:r>
            <a:r>
              <a:rPr lang="en-US" sz="4800" dirty="0" smtClean="0">
                <a:solidFill>
                  <a:schemeClr val="bg1"/>
                </a:solidFill>
              </a:rPr>
              <a:t>.</a:t>
            </a:r>
            <a:endParaRPr lang="en-US" sz="4800" dirty="0">
              <a:solidFill>
                <a:schemeClr val="bg1"/>
              </a:solidFill>
            </a:endParaRPr>
          </a:p>
        </p:txBody>
      </p:sp>
    </p:spTree>
    <p:extLst>
      <p:ext uri="{BB962C8B-B14F-4D97-AF65-F5344CB8AC3E}">
        <p14:creationId xmlns:p14="http://schemas.microsoft.com/office/powerpoint/2010/main" val="36901381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24718" cy="1325563"/>
          </a:xfrm>
        </p:spPr>
        <p:txBody>
          <a:bodyPr>
            <a:normAutofit fontScale="90000"/>
          </a:bodyPr>
          <a:lstStyle/>
          <a:p>
            <a:r>
              <a:rPr lang="en-US" sz="6600" b="1" dirty="0" smtClean="0"/>
              <a:t>With Meekness</a:t>
            </a:r>
            <a:br>
              <a:rPr lang="en-US" sz="6600" b="1" dirty="0" smtClean="0"/>
            </a:br>
            <a:r>
              <a:rPr lang="en-US" sz="3200" b="1" i="1" dirty="0" smtClean="0"/>
              <a:t>James 1:21</a:t>
            </a:r>
            <a:endParaRPr lang="en-US" sz="6600" b="1" i="1" dirty="0"/>
          </a:p>
        </p:txBody>
      </p:sp>
      <p:sp>
        <p:nvSpPr>
          <p:cNvPr id="3" name="Content Placeholder 2"/>
          <p:cNvSpPr>
            <a:spLocks noGrp="1"/>
          </p:cNvSpPr>
          <p:nvPr>
            <p:ph idx="1"/>
          </p:nvPr>
        </p:nvSpPr>
        <p:spPr>
          <a:xfrm>
            <a:off x="838200" y="1825625"/>
            <a:ext cx="7249732" cy="4351338"/>
          </a:xfrm>
        </p:spPr>
        <p:txBody>
          <a:bodyPr>
            <a:normAutofit/>
          </a:bodyPr>
          <a:lstStyle/>
          <a:p>
            <a:pPr marL="0" lvl="0" indent="0">
              <a:buNone/>
            </a:pPr>
            <a:r>
              <a:rPr lang="en-US" sz="4000" dirty="0" smtClean="0"/>
              <a:t>B. Meekness </a:t>
            </a:r>
            <a:r>
              <a:rPr lang="en-US" sz="4000" dirty="0"/>
              <a:t>is </a:t>
            </a:r>
            <a:r>
              <a:rPr lang="en-US" sz="4000" dirty="0" smtClean="0"/>
              <a:t>a Necessity </a:t>
            </a:r>
            <a:endParaRPr lang="en-US" sz="4000" dirty="0"/>
          </a:p>
          <a:p>
            <a:r>
              <a:rPr lang="en-US" sz="3200" dirty="0" smtClean="0"/>
              <a:t>A Christian Characteristic!</a:t>
            </a:r>
            <a:endParaRPr lang="en-US" sz="3200" dirty="0"/>
          </a:p>
          <a:p>
            <a:pPr lvl="1"/>
            <a:r>
              <a:rPr lang="en-US" sz="2800" dirty="0" smtClean="0"/>
              <a:t>Colossians 3:12</a:t>
            </a:r>
          </a:p>
          <a:p>
            <a:pPr lvl="1"/>
            <a:r>
              <a:rPr lang="en-US" sz="2800" dirty="0" smtClean="0"/>
              <a:t>1 Timothy 6:11</a:t>
            </a:r>
          </a:p>
          <a:p>
            <a:pPr lvl="1"/>
            <a:r>
              <a:rPr lang="en-US" sz="2800" dirty="0" smtClean="0"/>
              <a:t>Galatians 6:1; 2 Timothy 2:23-26</a:t>
            </a:r>
          </a:p>
        </p:txBody>
      </p:sp>
    </p:spTree>
    <p:extLst>
      <p:ext uri="{BB962C8B-B14F-4D97-AF65-F5344CB8AC3E}">
        <p14:creationId xmlns:p14="http://schemas.microsoft.com/office/powerpoint/2010/main" val="1760919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0910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900" b="1" dirty="0" smtClean="0">
                <a:solidFill>
                  <a:schemeClr val="bg1"/>
                </a:solidFill>
              </a:rPr>
              <a:t>Galatians 6:1</a:t>
            </a:r>
            <a:endParaRPr lang="en-US" sz="5900" b="1" dirty="0">
              <a:solidFill>
                <a:schemeClr val="bg1"/>
              </a:solidFill>
            </a:endParaRPr>
          </a:p>
        </p:txBody>
      </p:sp>
      <p:sp>
        <p:nvSpPr>
          <p:cNvPr id="7" name="Content Placeholder 6"/>
          <p:cNvSpPr>
            <a:spLocks noGrp="1"/>
          </p:cNvSpPr>
          <p:nvPr>
            <p:ph idx="1"/>
          </p:nvPr>
        </p:nvSpPr>
        <p:spPr/>
        <p:txBody>
          <a:bodyPr>
            <a:normAutofit/>
          </a:bodyPr>
          <a:lstStyle/>
          <a:p>
            <a:pPr marL="0" indent="0">
              <a:buNone/>
            </a:pPr>
            <a:r>
              <a:rPr lang="en-US" sz="4800" dirty="0" smtClean="0">
                <a:solidFill>
                  <a:schemeClr val="bg1"/>
                </a:solidFill>
              </a:rPr>
              <a:t>Brethren</a:t>
            </a:r>
            <a:r>
              <a:rPr lang="en-US" sz="4800" dirty="0">
                <a:solidFill>
                  <a:schemeClr val="bg1"/>
                </a:solidFill>
              </a:rPr>
              <a:t>, if a man is overtaken in any trespass, you who are spiritual restore such a one in a spirit of </a:t>
            </a:r>
            <a:r>
              <a:rPr lang="en-US" sz="4800" u="sng" dirty="0">
                <a:solidFill>
                  <a:schemeClr val="bg1"/>
                </a:solidFill>
              </a:rPr>
              <a:t>gentleness</a:t>
            </a:r>
            <a:r>
              <a:rPr lang="en-US" sz="4800" dirty="0">
                <a:solidFill>
                  <a:schemeClr val="bg1"/>
                </a:solidFill>
              </a:rPr>
              <a:t>, considering yourself lest you also be tempted</a:t>
            </a:r>
            <a:r>
              <a:rPr lang="en-US" sz="4800" dirty="0" smtClean="0">
                <a:solidFill>
                  <a:schemeClr val="bg1"/>
                </a:solidFill>
              </a:rPr>
              <a:t>.</a:t>
            </a:r>
            <a:endParaRPr lang="en-US" sz="4800" dirty="0">
              <a:solidFill>
                <a:schemeClr val="bg1"/>
              </a:solidFill>
            </a:endParaRPr>
          </a:p>
        </p:txBody>
      </p:sp>
    </p:spTree>
    <p:extLst>
      <p:ext uri="{BB962C8B-B14F-4D97-AF65-F5344CB8AC3E}">
        <p14:creationId xmlns:p14="http://schemas.microsoft.com/office/powerpoint/2010/main" val="12477145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24718" cy="1325563"/>
          </a:xfrm>
        </p:spPr>
        <p:txBody>
          <a:bodyPr>
            <a:normAutofit fontScale="90000"/>
          </a:bodyPr>
          <a:lstStyle/>
          <a:p>
            <a:r>
              <a:rPr lang="en-US" sz="6600" b="1" dirty="0" smtClean="0"/>
              <a:t>With Meekness</a:t>
            </a:r>
            <a:br>
              <a:rPr lang="en-US" sz="6600" b="1" dirty="0" smtClean="0"/>
            </a:br>
            <a:r>
              <a:rPr lang="en-US" sz="3200" b="1" i="1" dirty="0" smtClean="0"/>
              <a:t>James 1:21</a:t>
            </a:r>
            <a:endParaRPr lang="en-US" sz="6600" b="1" i="1" dirty="0"/>
          </a:p>
        </p:txBody>
      </p:sp>
      <p:sp>
        <p:nvSpPr>
          <p:cNvPr id="3" name="Content Placeholder 2"/>
          <p:cNvSpPr>
            <a:spLocks noGrp="1"/>
          </p:cNvSpPr>
          <p:nvPr>
            <p:ph idx="1"/>
          </p:nvPr>
        </p:nvSpPr>
        <p:spPr>
          <a:xfrm>
            <a:off x="838200" y="1825625"/>
            <a:ext cx="7249732" cy="4351338"/>
          </a:xfrm>
        </p:spPr>
        <p:txBody>
          <a:bodyPr>
            <a:normAutofit/>
          </a:bodyPr>
          <a:lstStyle/>
          <a:p>
            <a:pPr marL="0" lvl="0" indent="0">
              <a:buNone/>
            </a:pPr>
            <a:r>
              <a:rPr lang="en-US" sz="4000" dirty="0" smtClean="0"/>
              <a:t>B. Meekness </a:t>
            </a:r>
            <a:r>
              <a:rPr lang="en-US" sz="4000" dirty="0"/>
              <a:t>is </a:t>
            </a:r>
            <a:r>
              <a:rPr lang="en-US" sz="4000" dirty="0" smtClean="0"/>
              <a:t>a Necessity </a:t>
            </a:r>
            <a:endParaRPr lang="en-US" sz="4000" dirty="0"/>
          </a:p>
          <a:p>
            <a:r>
              <a:rPr lang="en-US" sz="3200" dirty="0" smtClean="0"/>
              <a:t>A Christian Characteristic!</a:t>
            </a:r>
            <a:endParaRPr lang="en-US" sz="3200" dirty="0"/>
          </a:p>
          <a:p>
            <a:pPr lvl="1"/>
            <a:r>
              <a:rPr lang="en-US" sz="2800" dirty="0" smtClean="0"/>
              <a:t>Colossians 3:12</a:t>
            </a:r>
          </a:p>
          <a:p>
            <a:pPr lvl="1"/>
            <a:r>
              <a:rPr lang="en-US" sz="2800" dirty="0" smtClean="0"/>
              <a:t>1 Timothy 6:11</a:t>
            </a:r>
          </a:p>
          <a:p>
            <a:pPr lvl="1"/>
            <a:r>
              <a:rPr lang="en-US" sz="2800" dirty="0" smtClean="0"/>
              <a:t>Galatians 6:1; 2 Timothy 2:23-26</a:t>
            </a:r>
          </a:p>
          <a:p>
            <a:r>
              <a:rPr lang="en-US" sz="3200" dirty="0" smtClean="0"/>
              <a:t>We Are All Sinners!</a:t>
            </a:r>
          </a:p>
          <a:p>
            <a:pPr lvl="1"/>
            <a:r>
              <a:rPr lang="en-US" sz="2800" dirty="0" smtClean="0"/>
              <a:t>Romans 3:23</a:t>
            </a:r>
          </a:p>
        </p:txBody>
      </p:sp>
    </p:spTree>
    <p:extLst>
      <p:ext uri="{BB962C8B-B14F-4D97-AF65-F5344CB8AC3E}">
        <p14:creationId xmlns:p14="http://schemas.microsoft.com/office/powerpoint/2010/main" val="3988733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1755</Words>
  <Application>Microsoft Office PowerPoint</Application>
  <PresentationFormat>Widescreen</PresentationFormat>
  <Paragraphs>239</Paragraphs>
  <Slides>27</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Calibri Light</vt:lpstr>
      <vt:lpstr>Courier New</vt:lpstr>
      <vt:lpstr>Symbol</vt:lpstr>
      <vt:lpstr>Times New Roman</vt:lpstr>
      <vt:lpstr>TITUS Cyberbit Basic</vt:lpstr>
      <vt:lpstr>Wingdings</vt:lpstr>
      <vt:lpstr>Office Theme</vt:lpstr>
      <vt:lpstr>Receive the Word</vt:lpstr>
      <vt:lpstr>With Meekness James 1:21</vt:lpstr>
      <vt:lpstr>With Meekness James 1:21</vt:lpstr>
      <vt:lpstr>Colossians 3:12</vt:lpstr>
      <vt:lpstr>With Meekness James 1:21</vt:lpstr>
      <vt:lpstr>1 Timothy 6:11</vt:lpstr>
      <vt:lpstr>With Meekness James 1:21</vt:lpstr>
      <vt:lpstr>Galatians 6:1</vt:lpstr>
      <vt:lpstr>With Meekness James 1:21</vt:lpstr>
      <vt:lpstr>Romans 3:23</vt:lpstr>
      <vt:lpstr>With Meekness James 1:21</vt:lpstr>
      <vt:lpstr>Galatians 3:22</vt:lpstr>
      <vt:lpstr>With Meekness James 1:21</vt:lpstr>
      <vt:lpstr>2 Timothy 3:16</vt:lpstr>
      <vt:lpstr>With Meekness James 1:21</vt:lpstr>
      <vt:lpstr>Proverb 12:1</vt:lpstr>
      <vt:lpstr>With Meekness James 1:21</vt:lpstr>
      <vt:lpstr>2 Corinthians 4:16</vt:lpstr>
      <vt:lpstr>With Meekness James 1:21</vt:lpstr>
      <vt:lpstr>With All Readiness Acts 17:10-11</vt:lpstr>
      <vt:lpstr>With All Readiness Acts 17:10-11</vt:lpstr>
      <vt:lpstr>As The Good Ground Mark 4</vt:lpstr>
      <vt:lpstr>1 Corinthians 13:10</vt:lpstr>
      <vt:lpstr>As The Good Ground Mark 4</vt:lpstr>
      <vt:lpstr>Hebrews 4:12</vt:lpstr>
      <vt:lpstr>As The Good Ground Mark 4</vt:lpstr>
      <vt:lpstr>Receive the Word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Receiving the Word</dc:title>
  <dc:creator>Jeremiah Cox</dc:creator>
  <cp:lastModifiedBy>Jeremiah Cox</cp:lastModifiedBy>
  <cp:revision>49</cp:revision>
  <dcterms:created xsi:type="dcterms:W3CDTF">2013-11-06T18:34:43Z</dcterms:created>
  <dcterms:modified xsi:type="dcterms:W3CDTF">2013-11-17T14:37:48Z</dcterms:modified>
</cp:coreProperties>
</file>