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EF3EE-91DC-455E-936B-99023EF97F0B}" type="datetimeFigureOut">
              <a:rPr lang="en-US" smtClean="0"/>
              <a:t>12/20/2014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9ED31D-3019-4809-ACE2-2782D9A17680}" type="slidenum">
              <a:rPr lang="en-US" smtClean="0"/>
              <a:t>‹#›</a:t>
            </a:fld>
            <a:endParaRPr lang="en-US"/>
          </a:p>
        </p:txBody>
      </p:sp>
    </p:spTree>
    <p:extLst>
      <p:ext uri="{BB962C8B-B14F-4D97-AF65-F5344CB8AC3E}">
        <p14:creationId xmlns:p14="http://schemas.microsoft.com/office/powerpoint/2010/main" val="168177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9ED31D-3019-4809-ACE2-2782D9A17680}" type="slidenum">
              <a:rPr lang="en-US" smtClean="0"/>
              <a:t>1</a:t>
            </a:fld>
            <a:endParaRPr lang="en-US"/>
          </a:p>
        </p:txBody>
      </p:sp>
    </p:spTree>
    <p:extLst>
      <p:ext uri="{BB962C8B-B14F-4D97-AF65-F5344CB8AC3E}">
        <p14:creationId xmlns:p14="http://schemas.microsoft.com/office/powerpoint/2010/main" val="130069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Jesus is given many titles in the bible.</a:t>
            </a:r>
          </a:p>
          <a:p>
            <a:pPr marL="171450" lvl="0" indent="-171450">
              <a:buFont typeface="Arial" panose="020B0604020202020204" pitchFamily="34" charset="0"/>
              <a:buChar char="•"/>
            </a:pPr>
            <a:r>
              <a:rPr lang="en-US" dirty="0"/>
              <a:t>All of the titles have a significant purpose and meaning.</a:t>
            </a:r>
          </a:p>
          <a:p>
            <a:pPr marL="171450" lvl="0" indent="-171450">
              <a:buFont typeface="Arial" panose="020B0604020202020204" pitchFamily="34" charset="0"/>
              <a:buChar char="•"/>
            </a:pPr>
            <a:r>
              <a:rPr lang="en-US" dirty="0"/>
              <a:t>In 1Timothy 2:5, Jesus is described as the mediator between God and men.</a:t>
            </a:r>
          </a:p>
          <a:p>
            <a:pPr marL="171450" lvl="0" indent="-171450">
              <a:buFont typeface="Arial" panose="020B0604020202020204" pitchFamily="34" charset="0"/>
              <a:buChar char="•"/>
            </a:pPr>
            <a:r>
              <a:rPr lang="en-US" dirty="0"/>
              <a:t>This term is of great importance to the degree that our salvation depends upon it.</a:t>
            </a:r>
          </a:p>
          <a:p>
            <a:endParaRPr lang="en-US" dirty="0"/>
          </a:p>
        </p:txBody>
      </p:sp>
      <p:sp>
        <p:nvSpPr>
          <p:cNvPr id="4" name="Slide Number Placeholder 3"/>
          <p:cNvSpPr>
            <a:spLocks noGrp="1"/>
          </p:cNvSpPr>
          <p:nvPr>
            <p:ph type="sldNum" sz="quarter" idx="10"/>
          </p:nvPr>
        </p:nvSpPr>
        <p:spPr/>
        <p:txBody>
          <a:bodyPr/>
          <a:lstStyle/>
          <a:p>
            <a:fld id="{039ED31D-3019-4809-ACE2-2782D9A17680}" type="slidenum">
              <a:rPr lang="en-US" smtClean="0"/>
              <a:t>2</a:t>
            </a:fld>
            <a:endParaRPr lang="en-US"/>
          </a:p>
        </p:txBody>
      </p:sp>
    </p:spTree>
    <p:extLst>
      <p:ext uri="{BB962C8B-B14F-4D97-AF65-F5344CB8AC3E}">
        <p14:creationId xmlns:p14="http://schemas.microsoft.com/office/powerpoint/2010/main" val="272394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A mediator is…</a:t>
            </a:r>
          </a:p>
          <a:p>
            <a:pPr marL="171450" lvl="0" indent="-171450">
              <a:buFont typeface="Arial" panose="020B0604020202020204" pitchFamily="34" charset="0"/>
              <a:buChar char="•"/>
            </a:pPr>
            <a:r>
              <a:rPr lang="en-US" dirty="0"/>
              <a:t>Mediator – </a:t>
            </a:r>
            <a:r>
              <a:rPr lang="en-US" i="1" dirty="0" err="1"/>
              <a:t>mesites</a:t>
            </a:r>
            <a:r>
              <a:rPr lang="en-US" dirty="0"/>
              <a:t> – a go between; one who intervenes between two.</a:t>
            </a:r>
          </a:p>
          <a:p>
            <a:pPr marL="628650" lvl="1" indent="-171450">
              <a:buFont typeface="Arial" panose="020B0604020202020204" pitchFamily="34" charset="0"/>
              <a:buChar char="•"/>
            </a:pPr>
            <a:r>
              <a:rPr lang="en-US" dirty="0"/>
              <a:t>When a mediator is present there are always at least two parties (cf. Galatians 3:20a).</a:t>
            </a:r>
          </a:p>
          <a:p>
            <a:pPr marL="628650" lvl="1" indent="-171450">
              <a:buFont typeface="Arial" panose="020B0604020202020204" pitchFamily="34" charset="0"/>
              <a:buChar char="•"/>
            </a:pPr>
            <a:r>
              <a:rPr lang="en-US" dirty="0"/>
              <a:t>A mediator settles disputes between two sides. One who can identify with the feelings and needs of both sides.</a:t>
            </a:r>
          </a:p>
          <a:p>
            <a:pPr marL="628650" lvl="1" indent="-171450">
              <a:buFont typeface="Arial" panose="020B0604020202020204" pitchFamily="34" charset="0"/>
              <a:buChar char="•"/>
            </a:pPr>
            <a:r>
              <a:rPr lang="en-US" dirty="0"/>
              <a:t>In this case, “God and men.”</a:t>
            </a:r>
          </a:p>
          <a:p>
            <a:pPr marL="1085850" lvl="2" indent="-171450">
              <a:buFont typeface="Arial" panose="020B0604020202020204" pitchFamily="34" charset="0"/>
              <a:buChar char="•"/>
            </a:pPr>
            <a:r>
              <a:rPr lang="en-US" dirty="0"/>
              <a:t>Notice the value of a mediator (cf. Job 9:32-33 – Job had a need for a mediator because of the conflict between him and God.).</a:t>
            </a:r>
          </a:p>
          <a:p>
            <a:endParaRPr lang="en-US" dirty="0"/>
          </a:p>
        </p:txBody>
      </p:sp>
      <p:sp>
        <p:nvSpPr>
          <p:cNvPr id="4" name="Slide Number Placeholder 3"/>
          <p:cNvSpPr>
            <a:spLocks noGrp="1"/>
          </p:cNvSpPr>
          <p:nvPr>
            <p:ph type="sldNum" sz="quarter" idx="10"/>
          </p:nvPr>
        </p:nvSpPr>
        <p:spPr/>
        <p:txBody>
          <a:bodyPr/>
          <a:lstStyle/>
          <a:p>
            <a:fld id="{039ED31D-3019-4809-ACE2-2782D9A17680}" type="slidenum">
              <a:rPr lang="en-US" smtClean="0"/>
              <a:t>3</a:t>
            </a:fld>
            <a:endParaRPr lang="en-US"/>
          </a:p>
        </p:txBody>
      </p:sp>
    </p:spTree>
    <p:extLst>
      <p:ext uri="{BB962C8B-B14F-4D97-AF65-F5344CB8AC3E}">
        <p14:creationId xmlns:p14="http://schemas.microsoft.com/office/powerpoint/2010/main" val="50563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Mediator implies…(qualifications)</a:t>
            </a:r>
          </a:p>
          <a:p>
            <a:pPr marL="171450" lvl="0" indent="-171450">
              <a:buFont typeface="Arial" panose="020B0604020202020204" pitchFamily="34" charset="0"/>
              <a:buChar char="•"/>
            </a:pPr>
            <a:r>
              <a:rPr lang="en-US" dirty="0"/>
              <a:t>A mediator must possess the same attributes, and nature, of both parties.</a:t>
            </a:r>
          </a:p>
          <a:p>
            <a:pPr marL="628650" lvl="1" indent="-171450">
              <a:buFont typeface="Arial" panose="020B0604020202020204" pitchFamily="34" charset="0"/>
              <a:buChar char="•"/>
            </a:pPr>
            <a:r>
              <a:rPr lang="en-US" dirty="0"/>
              <a:t>There must be the capability of communicating both parties needs, and requirements.</a:t>
            </a:r>
          </a:p>
          <a:p>
            <a:pPr marL="628650" lvl="1" indent="-171450">
              <a:buFont typeface="Arial" panose="020B0604020202020204" pitchFamily="34" charset="0"/>
              <a:buChar char="•"/>
            </a:pPr>
            <a:r>
              <a:rPr lang="en-US" dirty="0"/>
              <a:t>In this case, the mediator must possess God’s nature, and man’s nature. He must </a:t>
            </a:r>
            <a:r>
              <a:rPr lang="en-US" dirty="0" smtClean="0"/>
              <a:t>know </a:t>
            </a:r>
            <a:r>
              <a:rPr lang="en-US" dirty="0"/>
              <a:t>God’s will and be able to communicate it to man, while simultaneously being able to know the needs and limitations of man.</a:t>
            </a:r>
          </a:p>
          <a:p>
            <a:pPr marL="171450" lvl="0" indent="-171450">
              <a:buFont typeface="Arial" panose="020B0604020202020204" pitchFamily="34" charset="0"/>
              <a:buChar char="•"/>
            </a:pPr>
            <a:r>
              <a:rPr lang="en-US" dirty="0"/>
              <a:t>In this case there is only one who possesses the qualifications of being a mediator between God and men.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dirty="0"/>
              <a:t>Christ is the </a:t>
            </a:r>
            <a:r>
              <a:rPr lang="en-US" i="1" dirty="0"/>
              <a:t>“one Mediator between God and men.”</a:t>
            </a:r>
            <a:endParaRPr lang="en-US" dirty="0"/>
          </a:p>
          <a:p>
            <a:pPr marL="171450" lvl="0" indent="-171450">
              <a:buFont typeface="Arial" panose="020B0604020202020204" pitchFamily="34" charset="0"/>
              <a:buChar char="•"/>
            </a:pPr>
            <a:r>
              <a:rPr lang="en-US" dirty="0"/>
              <a:t>John 1:1-3; 5:17-18; 8:56-58 – Jesus is deity!</a:t>
            </a:r>
          </a:p>
          <a:p>
            <a:pPr marL="171450" lvl="0" indent="-171450">
              <a:buFont typeface="Arial" panose="020B0604020202020204" pitchFamily="34" charset="0"/>
              <a:buChar char="•"/>
            </a:pPr>
            <a:r>
              <a:rPr lang="en-US" dirty="0"/>
              <a:t>John 1:14; Hebrews 2:14; 2 John 7 – Jesus is a man (cf. 1 Timothy 2:5 </a:t>
            </a:r>
            <a:r>
              <a:rPr lang="en-US" i="1" dirty="0"/>
              <a:t>“the Man Christ Jesus”</a:t>
            </a:r>
            <a:r>
              <a:rPr lang="en-US" dirty="0"/>
              <a:t>).</a:t>
            </a:r>
          </a:p>
          <a:p>
            <a:endParaRPr lang="en-US" dirty="0"/>
          </a:p>
        </p:txBody>
      </p:sp>
      <p:sp>
        <p:nvSpPr>
          <p:cNvPr id="4" name="Slide Number Placeholder 3"/>
          <p:cNvSpPr>
            <a:spLocks noGrp="1"/>
          </p:cNvSpPr>
          <p:nvPr>
            <p:ph type="sldNum" sz="quarter" idx="10"/>
          </p:nvPr>
        </p:nvSpPr>
        <p:spPr/>
        <p:txBody>
          <a:bodyPr/>
          <a:lstStyle/>
          <a:p>
            <a:fld id="{039ED31D-3019-4809-ACE2-2782D9A17680}" type="slidenum">
              <a:rPr lang="en-US" smtClean="0"/>
              <a:t>4</a:t>
            </a:fld>
            <a:endParaRPr lang="en-US"/>
          </a:p>
        </p:txBody>
      </p:sp>
    </p:spTree>
    <p:extLst>
      <p:ext uri="{BB962C8B-B14F-4D97-AF65-F5344CB8AC3E}">
        <p14:creationId xmlns:p14="http://schemas.microsoft.com/office/powerpoint/2010/main" val="232419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Reconciliation and peace.</a:t>
            </a:r>
          </a:p>
          <a:p>
            <a:pPr marL="171450" lvl="0" indent="-171450">
              <a:buFont typeface="Arial" panose="020B0604020202020204" pitchFamily="34" charset="0"/>
              <a:buChar char="•"/>
            </a:pPr>
            <a:r>
              <a:rPr lang="en-US" dirty="0"/>
              <a:t>Gave Himself a ransom – 1 Timothy 2:6</a:t>
            </a:r>
          </a:p>
          <a:p>
            <a:pPr marL="628650" lvl="1" indent="-171450">
              <a:buFont typeface="Arial" panose="020B0604020202020204" pitchFamily="34" charset="0"/>
              <a:buChar char="•"/>
            </a:pPr>
            <a:r>
              <a:rPr lang="en-US" dirty="0"/>
              <a:t>Ransom – a redemption price. – 1 Peter 1:18-19; Acts 20:28 (The price was His life – shed blood.)</a:t>
            </a:r>
          </a:p>
          <a:p>
            <a:pPr marL="1085850" lvl="2" indent="-171450">
              <a:buFont typeface="Arial" panose="020B0604020202020204" pitchFamily="34" charset="0"/>
              <a:buChar char="•"/>
            </a:pPr>
            <a:r>
              <a:rPr lang="en-US" dirty="0"/>
              <a:t>He knew what was necessary to become mediator, knew what the job entailed, and was willing. – Philippians 2:5-8</a:t>
            </a:r>
          </a:p>
          <a:p>
            <a:pPr marL="171450" lvl="0" indent="-171450">
              <a:buFont typeface="Arial" panose="020B0604020202020204" pitchFamily="34" charset="0"/>
              <a:buChar char="•"/>
            </a:pPr>
            <a:r>
              <a:rPr lang="en-US" dirty="0"/>
              <a:t>Necessary because without Him there can be no peace between God and man – Isaiah 59:2; Ephesians 2:11-18 (peace between Jew and Gentile, but even more important is peace between God and man.)</a:t>
            </a:r>
          </a:p>
          <a:p>
            <a:pPr marL="628650" lvl="1" indent="-171450">
              <a:buFont typeface="Arial" panose="020B0604020202020204" pitchFamily="34" charset="0"/>
              <a:buChar char="•"/>
            </a:pPr>
            <a:r>
              <a:rPr lang="en-US" dirty="0"/>
              <a:t>Gentiles were not a people (cf. 1 Peter 2:10), and justification wasn’t under the old law (cf. Galatians 2:21).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dirty="0"/>
              <a:t>Only attainable under the New Covenant.</a:t>
            </a:r>
          </a:p>
          <a:p>
            <a:pPr marL="628650" lvl="1" indent="-171450">
              <a:buFont typeface="Arial" panose="020B0604020202020204" pitchFamily="34" charset="0"/>
              <a:buChar char="•"/>
            </a:pPr>
            <a:r>
              <a:rPr lang="en-US" dirty="0"/>
              <a:t>Christ became Mediator of the new covenant for them! – Hebrews 9:9-15</a:t>
            </a:r>
          </a:p>
          <a:p>
            <a:pPr marL="1085850" lvl="2" indent="-171450">
              <a:buFont typeface="Arial" panose="020B0604020202020204" pitchFamily="34" charset="0"/>
              <a:buChar char="•"/>
            </a:pPr>
            <a:r>
              <a:rPr lang="en-US" dirty="0"/>
              <a:t>The old law could not purify the conscience. Because of this there was a need for a new covenant. That was only possible through Christ, the mediator of the new covenant.</a:t>
            </a:r>
          </a:p>
          <a:p>
            <a:endParaRPr lang="en-US" dirty="0"/>
          </a:p>
        </p:txBody>
      </p:sp>
      <p:sp>
        <p:nvSpPr>
          <p:cNvPr id="4" name="Slide Number Placeholder 3"/>
          <p:cNvSpPr>
            <a:spLocks noGrp="1"/>
          </p:cNvSpPr>
          <p:nvPr>
            <p:ph type="sldNum" sz="quarter" idx="10"/>
          </p:nvPr>
        </p:nvSpPr>
        <p:spPr/>
        <p:txBody>
          <a:bodyPr/>
          <a:lstStyle/>
          <a:p>
            <a:fld id="{039ED31D-3019-4809-ACE2-2782D9A17680}" type="slidenum">
              <a:rPr lang="en-US" smtClean="0"/>
              <a:t>5</a:t>
            </a:fld>
            <a:endParaRPr lang="en-US"/>
          </a:p>
        </p:txBody>
      </p:sp>
    </p:spTree>
    <p:extLst>
      <p:ext uri="{BB962C8B-B14F-4D97-AF65-F5344CB8AC3E}">
        <p14:creationId xmlns:p14="http://schemas.microsoft.com/office/powerpoint/2010/main" val="1712170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Strength to the saints.</a:t>
            </a:r>
            <a:endParaRPr lang="en-US" sz="1000" dirty="0"/>
          </a:p>
          <a:p>
            <a:pPr marL="171450" lvl="0" indent="-171450">
              <a:buFont typeface="Arial" panose="020B0604020202020204" pitchFamily="34" charset="0"/>
              <a:buChar char="•"/>
            </a:pPr>
            <a:r>
              <a:rPr lang="en-US" dirty="0"/>
              <a:t>Hebrews 2:17-18 – He is able to aid us as mediator.</a:t>
            </a:r>
            <a:endParaRPr lang="en-US" sz="1000" dirty="0"/>
          </a:p>
          <a:p>
            <a:pPr marL="171450" lvl="0" indent="-171450">
              <a:buFont typeface="Arial" panose="020B0604020202020204" pitchFamily="34" charset="0"/>
              <a:buChar char="•"/>
            </a:pPr>
            <a:r>
              <a:rPr lang="en-US" dirty="0"/>
              <a:t>Hebrews 4:14-16 – He is able to help in time of need. But we must approach Him!</a:t>
            </a:r>
            <a:endParaRPr lang="en-US" sz="1000" dirty="0"/>
          </a:p>
          <a:p>
            <a:pPr marL="171450" lvl="0" indent="-171450">
              <a:buFont typeface="Arial" panose="020B0604020202020204" pitchFamily="34" charset="0"/>
              <a:buChar char="•"/>
            </a:pPr>
            <a:r>
              <a:rPr lang="en-US" dirty="0"/>
              <a:t>Hebrews 7:23-25 – He is active in the presence of God on behalf of His people.</a:t>
            </a:r>
            <a:endParaRPr lang="en-US" sz="1000" dirty="0"/>
          </a:p>
          <a:p>
            <a:pPr marL="628650" lvl="1" indent="-171450">
              <a:buFont typeface="Arial" panose="020B0604020202020204" pitchFamily="34" charset="0"/>
              <a:buChar char="•"/>
            </a:pPr>
            <a:r>
              <a:rPr lang="en-US" dirty="0"/>
              <a:t>“He is also able to save to the uttermost those who come to God THROUGH HIM” </a:t>
            </a:r>
            <a:r>
              <a:rPr lang="en-US" dirty="0">
                <a:sym typeface="Wingdings" panose="05000000000000000000" pitchFamily="2" charset="2"/>
              </a:rPr>
              <a:t></a:t>
            </a:r>
            <a:endParaRPr lang="en-US" sz="1000" dirty="0"/>
          </a:p>
          <a:p>
            <a:endParaRPr lang="en-US" dirty="0"/>
          </a:p>
        </p:txBody>
      </p:sp>
      <p:sp>
        <p:nvSpPr>
          <p:cNvPr id="4" name="Slide Number Placeholder 3"/>
          <p:cNvSpPr>
            <a:spLocks noGrp="1"/>
          </p:cNvSpPr>
          <p:nvPr>
            <p:ph type="sldNum" sz="quarter" idx="10"/>
          </p:nvPr>
        </p:nvSpPr>
        <p:spPr/>
        <p:txBody>
          <a:bodyPr/>
          <a:lstStyle/>
          <a:p>
            <a:fld id="{039ED31D-3019-4809-ACE2-2782D9A17680}" type="slidenum">
              <a:rPr lang="en-US" smtClean="0"/>
              <a:t>6</a:t>
            </a:fld>
            <a:endParaRPr lang="en-US"/>
          </a:p>
        </p:txBody>
      </p:sp>
    </p:spTree>
    <p:extLst>
      <p:ext uri="{BB962C8B-B14F-4D97-AF65-F5344CB8AC3E}">
        <p14:creationId xmlns:p14="http://schemas.microsoft.com/office/powerpoint/2010/main" val="4069282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What is incumbent upon us with regard to these facts? (If there is one mediator, there is one way to the Father. There is one way to salvation. We must take that one way.)</a:t>
            </a:r>
            <a:endParaRPr lang="en-US" sz="1000" dirty="0"/>
          </a:p>
          <a:p>
            <a:pPr marL="171450" lvl="0" indent="-171450">
              <a:buFont typeface="Arial" panose="020B0604020202020204" pitchFamily="34" charset="0"/>
              <a:buChar char="•"/>
            </a:pPr>
            <a:r>
              <a:rPr lang="en-US" dirty="0"/>
              <a:t>John 14:6 – Jesus is the only way to the Father.</a:t>
            </a:r>
            <a:endParaRPr lang="en-US" sz="1000" dirty="0"/>
          </a:p>
          <a:p>
            <a:pPr marL="171450" lvl="0" indent="-171450">
              <a:buFont typeface="Arial" panose="020B0604020202020204" pitchFamily="34" charset="0"/>
              <a:buChar char="•"/>
            </a:pPr>
            <a:r>
              <a:rPr lang="en-US" dirty="0"/>
              <a:t>John 3:3, 13-21 – In order for one to gain access to the Father is to believe in the Son. Included in this is baptism (vs. 5).</a:t>
            </a:r>
            <a:endParaRPr lang="en-US" sz="1000" dirty="0"/>
          </a:p>
          <a:p>
            <a:pPr marL="628650" lvl="1" indent="-171450">
              <a:buFont typeface="Arial" panose="020B0604020202020204" pitchFamily="34" charset="0"/>
              <a:buChar char="•"/>
            </a:pPr>
            <a:r>
              <a:rPr lang="en-US" dirty="0"/>
              <a:t>Without Christ we are condemned.</a:t>
            </a:r>
            <a:endParaRPr lang="en-US" sz="1000" dirty="0"/>
          </a:p>
          <a:p>
            <a:r>
              <a:rPr lang="en-US" dirty="0"/>
              <a:t> </a:t>
            </a:r>
            <a:endParaRPr lang="en-US" sz="1000" dirty="0"/>
          </a:p>
          <a:p>
            <a:r>
              <a:rPr lang="en-US" b="1" dirty="0"/>
              <a:t>Conclusion</a:t>
            </a:r>
            <a:endParaRPr lang="en-US" sz="1000" dirty="0"/>
          </a:p>
          <a:p>
            <a:pPr marL="171450" lvl="0" indent="-171450">
              <a:buFont typeface="Arial" panose="020B0604020202020204" pitchFamily="34" charset="0"/>
              <a:buChar char="•"/>
            </a:pPr>
            <a:r>
              <a:rPr lang="en-US" dirty="0"/>
              <a:t>Jesus is the one mediator between God and man.</a:t>
            </a:r>
            <a:endParaRPr lang="en-US" sz="1000" dirty="0"/>
          </a:p>
          <a:p>
            <a:pPr marL="171450" lvl="0" indent="-171450">
              <a:buFont typeface="Arial" panose="020B0604020202020204" pitchFamily="34" charset="0"/>
              <a:buChar char="•"/>
            </a:pPr>
            <a:r>
              <a:rPr lang="en-US" dirty="0"/>
              <a:t>Because of Him we have the hope of eternal salvation.</a:t>
            </a:r>
            <a:endParaRPr lang="en-US" sz="1000" dirty="0"/>
          </a:p>
          <a:p>
            <a:pPr marL="171450" lvl="0" indent="-171450">
              <a:buFont typeface="Arial" panose="020B0604020202020204" pitchFamily="34" charset="0"/>
              <a:buChar char="•"/>
            </a:pPr>
            <a:r>
              <a:rPr lang="en-US" dirty="0"/>
              <a:t>This is only offered through Him. He is the only one that can purify us to be able to be in God’s presence.</a:t>
            </a:r>
            <a:endParaRPr lang="en-US" sz="1000" dirty="0"/>
          </a:p>
          <a:p>
            <a:pPr marL="171450" lvl="0" indent="-171450">
              <a:buFont typeface="Arial" panose="020B0604020202020204" pitchFamily="34" charset="0"/>
              <a:buChar char="•"/>
            </a:pPr>
            <a:r>
              <a:rPr lang="en-US" dirty="0"/>
              <a:t>You must come to Him!</a:t>
            </a:r>
            <a:endParaRPr lang="en-US" sz="1000" dirty="0"/>
          </a:p>
          <a:p>
            <a:endParaRPr lang="en-US" dirty="0"/>
          </a:p>
        </p:txBody>
      </p:sp>
      <p:sp>
        <p:nvSpPr>
          <p:cNvPr id="4" name="Slide Number Placeholder 3"/>
          <p:cNvSpPr>
            <a:spLocks noGrp="1"/>
          </p:cNvSpPr>
          <p:nvPr>
            <p:ph type="sldNum" sz="quarter" idx="10"/>
          </p:nvPr>
        </p:nvSpPr>
        <p:spPr/>
        <p:txBody>
          <a:bodyPr/>
          <a:lstStyle/>
          <a:p>
            <a:fld id="{039ED31D-3019-4809-ACE2-2782D9A17680}" type="slidenum">
              <a:rPr lang="en-US" smtClean="0"/>
              <a:t>7</a:t>
            </a:fld>
            <a:endParaRPr lang="en-US"/>
          </a:p>
        </p:txBody>
      </p:sp>
    </p:spTree>
    <p:extLst>
      <p:ext uri="{BB962C8B-B14F-4D97-AF65-F5344CB8AC3E}">
        <p14:creationId xmlns:p14="http://schemas.microsoft.com/office/powerpoint/2010/main" val="3013246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722DF1-B966-4C49-A22A-A34F17346318}"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3106525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722DF1-B966-4C49-A22A-A34F17346318}"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2191485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722DF1-B966-4C49-A22A-A34F17346318}"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666832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722DF1-B966-4C49-A22A-A34F17346318}"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1027138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22DF1-B966-4C49-A22A-A34F17346318}"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1031008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722DF1-B966-4C49-A22A-A34F17346318}"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2045210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722DF1-B966-4C49-A22A-A34F17346318}" type="datetimeFigureOut">
              <a:rPr lang="en-US" smtClean="0"/>
              <a:t>12/20/2014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1332178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722DF1-B966-4C49-A22A-A34F17346318}" type="datetimeFigureOut">
              <a:rPr lang="en-US" smtClean="0"/>
              <a:t>12/20/2014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1760258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22DF1-B966-4C49-A22A-A34F17346318}" type="datetimeFigureOut">
              <a:rPr lang="en-US" smtClean="0"/>
              <a:t>12/20/2014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3149274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22DF1-B966-4C49-A22A-A34F17346318}"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1662537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22DF1-B966-4C49-A22A-A34F17346318}"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E2DC7-E71C-4549-92BC-01532BB3A31B}" type="slidenum">
              <a:rPr lang="en-US" smtClean="0"/>
              <a:t>‹#›</a:t>
            </a:fld>
            <a:endParaRPr lang="en-US"/>
          </a:p>
        </p:txBody>
      </p:sp>
    </p:spTree>
    <p:extLst>
      <p:ext uri="{BB962C8B-B14F-4D97-AF65-F5344CB8AC3E}">
        <p14:creationId xmlns:p14="http://schemas.microsoft.com/office/powerpoint/2010/main" val="27449377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22DF1-B966-4C49-A22A-A34F17346318}" type="datetimeFigureOut">
              <a:rPr lang="en-US" smtClean="0"/>
              <a:t>12/20/2014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E2DC7-E71C-4549-92BC-01532BB3A31B}" type="slidenum">
              <a:rPr lang="en-US" smtClean="0"/>
              <a:t>‹#›</a:t>
            </a:fld>
            <a:endParaRPr lang="en-US"/>
          </a:p>
        </p:txBody>
      </p:sp>
    </p:spTree>
    <p:extLst>
      <p:ext uri="{BB962C8B-B14F-4D97-AF65-F5344CB8AC3E}">
        <p14:creationId xmlns:p14="http://schemas.microsoft.com/office/powerpoint/2010/main" val="1100020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64527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88280"/>
            <a:ext cx="7772400" cy="2387600"/>
          </a:xfrm>
        </p:spPr>
        <p:txBody>
          <a:bodyPr>
            <a:noAutofit/>
          </a:bodyPr>
          <a:lstStyle/>
          <a:p>
            <a:r>
              <a:rPr lang="en-US" sz="6600" dirty="0" smtClean="0">
                <a:solidFill>
                  <a:schemeClr val="bg1"/>
                </a:solidFill>
                <a:latin typeface="Castellar" panose="020A0402060406010301" pitchFamily="18" charset="0"/>
              </a:rPr>
              <a:t>One Mediator Between God and Men</a:t>
            </a:r>
            <a:endParaRPr lang="en-US" sz="6600" dirty="0">
              <a:solidFill>
                <a:schemeClr val="bg1"/>
              </a:solidFill>
              <a:latin typeface="Castellar" panose="020A0402060406010301" pitchFamily="18" charset="0"/>
            </a:endParaRPr>
          </a:p>
        </p:txBody>
      </p:sp>
      <p:sp>
        <p:nvSpPr>
          <p:cNvPr id="3" name="Subtitle 2"/>
          <p:cNvSpPr>
            <a:spLocks noGrp="1"/>
          </p:cNvSpPr>
          <p:nvPr>
            <p:ph type="subTitle" idx="1"/>
          </p:nvPr>
        </p:nvSpPr>
        <p:spPr>
          <a:xfrm>
            <a:off x="1143000" y="4477800"/>
            <a:ext cx="6858000" cy="1655762"/>
          </a:xfrm>
        </p:spPr>
        <p:txBody>
          <a:bodyPr>
            <a:normAutofit/>
          </a:bodyPr>
          <a:lstStyle/>
          <a:p>
            <a:r>
              <a:rPr lang="en-US" sz="3600" i="1" dirty="0" smtClean="0">
                <a:solidFill>
                  <a:schemeClr val="bg1"/>
                </a:solidFill>
              </a:rPr>
              <a:t>1 Timothy 2:5</a:t>
            </a:r>
            <a:endParaRPr lang="en-US" sz="3600" i="1" dirty="0">
              <a:solidFill>
                <a:schemeClr val="bg1"/>
              </a:solidFill>
            </a:endParaRPr>
          </a:p>
        </p:txBody>
      </p:sp>
    </p:spTree>
    <p:extLst>
      <p:ext uri="{BB962C8B-B14F-4D97-AF65-F5344CB8AC3E}">
        <p14:creationId xmlns:p14="http://schemas.microsoft.com/office/powerpoint/2010/main" val="2633108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Castellar" panose="020A0402060406010301" pitchFamily="18" charset="0"/>
              </a:rPr>
              <a:t>What is a Mediator?</a:t>
            </a:r>
            <a:endParaRPr lang="en-US" dirty="0">
              <a:solidFill>
                <a:schemeClr val="bg1"/>
              </a:solidFill>
              <a:latin typeface="Castellar" panose="020A0402060406010301" pitchFamily="18" charset="0"/>
            </a:endParaRPr>
          </a:p>
        </p:txBody>
      </p:sp>
      <p:sp>
        <p:nvSpPr>
          <p:cNvPr id="3" name="Content Placeholder 2"/>
          <p:cNvSpPr>
            <a:spLocks noGrp="1"/>
          </p:cNvSpPr>
          <p:nvPr>
            <p:ph idx="1"/>
          </p:nvPr>
        </p:nvSpPr>
        <p:spPr/>
        <p:txBody>
          <a:bodyPr>
            <a:normAutofit/>
          </a:bodyPr>
          <a:lstStyle/>
          <a:p>
            <a:pPr lvl="0"/>
            <a:r>
              <a:rPr lang="en-US" sz="3600" dirty="0">
                <a:solidFill>
                  <a:schemeClr val="bg1"/>
                </a:solidFill>
              </a:rPr>
              <a:t>Mediator – </a:t>
            </a:r>
            <a:r>
              <a:rPr lang="en-US" sz="3600" i="1" dirty="0" err="1">
                <a:solidFill>
                  <a:schemeClr val="bg1"/>
                </a:solidFill>
              </a:rPr>
              <a:t>mesites</a:t>
            </a:r>
            <a:r>
              <a:rPr lang="en-US" sz="3600" dirty="0">
                <a:solidFill>
                  <a:schemeClr val="bg1"/>
                </a:solidFill>
              </a:rPr>
              <a:t> – a go between; one who intervenes between two.</a:t>
            </a:r>
          </a:p>
          <a:p>
            <a:pPr lvl="0"/>
            <a:r>
              <a:rPr lang="en-US" sz="3600" dirty="0">
                <a:solidFill>
                  <a:schemeClr val="bg1"/>
                </a:solidFill>
              </a:rPr>
              <a:t>A</a:t>
            </a:r>
            <a:r>
              <a:rPr lang="en-US" sz="3600" dirty="0" smtClean="0">
                <a:solidFill>
                  <a:schemeClr val="bg1"/>
                </a:solidFill>
              </a:rPr>
              <a:t>lways </a:t>
            </a:r>
            <a:r>
              <a:rPr lang="en-US" sz="3600" dirty="0">
                <a:solidFill>
                  <a:schemeClr val="bg1"/>
                </a:solidFill>
              </a:rPr>
              <a:t>at least two parties (cf. Galatians 3:20a).</a:t>
            </a:r>
          </a:p>
          <a:p>
            <a:pPr lvl="0"/>
            <a:r>
              <a:rPr lang="en-US" sz="3600" dirty="0" smtClean="0">
                <a:solidFill>
                  <a:schemeClr val="bg1"/>
                </a:solidFill>
              </a:rPr>
              <a:t>In </a:t>
            </a:r>
            <a:r>
              <a:rPr lang="en-US" sz="3600" dirty="0">
                <a:solidFill>
                  <a:schemeClr val="bg1"/>
                </a:solidFill>
              </a:rPr>
              <a:t>this case, “God and men.”</a:t>
            </a:r>
          </a:p>
          <a:p>
            <a:pPr lvl="1"/>
            <a:r>
              <a:rPr lang="en-US" sz="3200" dirty="0" smtClean="0">
                <a:solidFill>
                  <a:schemeClr val="bg1"/>
                </a:solidFill>
              </a:rPr>
              <a:t>Value </a:t>
            </a:r>
            <a:r>
              <a:rPr lang="en-US" sz="3200" dirty="0">
                <a:solidFill>
                  <a:schemeClr val="bg1"/>
                </a:solidFill>
              </a:rPr>
              <a:t>of a </a:t>
            </a:r>
            <a:r>
              <a:rPr lang="en-US" sz="3200" dirty="0" smtClean="0">
                <a:solidFill>
                  <a:schemeClr val="bg1"/>
                </a:solidFill>
              </a:rPr>
              <a:t>mediator – Job 9:32-33</a:t>
            </a:r>
            <a:endParaRPr lang="en-US" sz="3200" dirty="0"/>
          </a:p>
        </p:txBody>
      </p:sp>
    </p:spTree>
    <p:extLst>
      <p:ext uri="{BB962C8B-B14F-4D97-AF65-F5344CB8AC3E}">
        <p14:creationId xmlns:p14="http://schemas.microsoft.com/office/powerpoint/2010/main" val="2566696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Castellar" panose="020A0402060406010301" pitchFamily="18" charset="0"/>
              </a:rPr>
              <a:t>What is a Mediator?</a:t>
            </a:r>
            <a:endParaRPr lang="en-US" dirty="0">
              <a:solidFill>
                <a:schemeClr val="bg1"/>
              </a:solidFill>
              <a:latin typeface="Castellar" panose="020A0402060406010301" pitchFamily="18" charset="0"/>
            </a:endParaRPr>
          </a:p>
        </p:txBody>
      </p:sp>
      <p:sp>
        <p:nvSpPr>
          <p:cNvPr id="3" name="Content Placeholder 2"/>
          <p:cNvSpPr>
            <a:spLocks noGrp="1"/>
          </p:cNvSpPr>
          <p:nvPr>
            <p:ph idx="1"/>
          </p:nvPr>
        </p:nvSpPr>
        <p:spPr/>
        <p:txBody>
          <a:bodyPr>
            <a:normAutofit lnSpcReduction="10000"/>
          </a:bodyPr>
          <a:lstStyle/>
          <a:p>
            <a:pPr lvl="0"/>
            <a:r>
              <a:rPr lang="en-US" sz="3600" dirty="0">
                <a:solidFill>
                  <a:schemeClr val="bg1"/>
                </a:solidFill>
              </a:rPr>
              <a:t>A </a:t>
            </a:r>
            <a:r>
              <a:rPr lang="en-US" sz="3600" dirty="0" smtClean="0">
                <a:solidFill>
                  <a:schemeClr val="bg1"/>
                </a:solidFill>
              </a:rPr>
              <a:t>mediator between God and men </a:t>
            </a:r>
            <a:r>
              <a:rPr lang="en-US" sz="3600" dirty="0">
                <a:solidFill>
                  <a:schemeClr val="bg1"/>
                </a:solidFill>
              </a:rPr>
              <a:t>must possess the same attributes, and nature, of both </a:t>
            </a:r>
            <a:r>
              <a:rPr lang="en-US" sz="3600" dirty="0" smtClean="0">
                <a:solidFill>
                  <a:schemeClr val="bg1"/>
                </a:solidFill>
              </a:rPr>
              <a:t>parties in order to be effective.</a:t>
            </a:r>
            <a:endParaRPr lang="en-US" sz="3600" dirty="0">
              <a:solidFill>
                <a:schemeClr val="bg1"/>
              </a:solidFill>
            </a:endParaRPr>
          </a:p>
          <a:p>
            <a:pPr lvl="0"/>
            <a:r>
              <a:rPr lang="en-US" sz="3600" dirty="0" smtClean="0">
                <a:solidFill>
                  <a:schemeClr val="bg1"/>
                </a:solidFill>
              </a:rPr>
              <a:t>Christ </a:t>
            </a:r>
            <a:r>
              <a:rPr lang="en-US" sz="3600" dirty="0">
                <a:solidFill>
                  <a:schemeClr val="bg1"/>
                </a:solidFill>
              </a:rPr>
              <a:t>is the </a:t>
            </a:r>
            <a:r>
              <a:rPr lang="en-US" sz="3600" i="1" dirty="0">
                <a:solidFill>
                  <a:schemeClr val="bg1"/>
                </a:solidFill>
              </a:rPr>
              <a:t>“one Mediator between God and men.”</a:t>
            </a:r>
            <a:endParaRPr lang="en-US" sz="3600" dirty="0">
              <a:solidFill>
                <a:schemeClr val="bg1"/>
              </a:solidFill>
            </a:endParaRPr>
          </a:p>
          <a:p>
            <a:pPr lvl="1"/>
            <a:r>
              <a:rPr lang="en-US" sz="3200" dirty="0" smtClean="0">
                <a:solidFill>
                  <a:schemeClr val="bg1"/>
                </a:solidFill>
              </a:rPr>
              <a:t>Deity – John </a:t>
            </a:r>
            <a:r>
              <a:rPr lang="en-US" sz="3200" dirty="0">
                <a:solidFill>
                  <a:schemeClr val="bg1"/>
                </a:solidFill>
              </a:rPr>
              <a:t>1:1-3; 5:17-18; </a:t>
            </a:r>
            <a:r>
              <a:rPr lang="en-US" sz="3200" dirty="0" smtClean="0">
                <a:solidFill>
                  <a:schemeClr val="bg1"/>
                </a:solidFill>
              </a:rPr>
              <a:t>8:56-58</a:t>
            </a:r>
            <a:endParaRPr lang="en-US" sz="3200" dirty="0">
              <a:solidFill>
                <a:schemeClr val="bg1"/>
              </a:solidFill>
            </a:endParaRPr>
          </a:p>
          <a:p>
            <a:pPr lvl="1"/>
            <a:r>
              <a:rPr lang="en-US" sz="3200" dirty="0" smtClean="0">
                <a:solidFill>
                  <a:schemeClr val="bg1"/>
                </a:solidFill>
              </a:rPr>
              <a:t>Man – John </a:t>
            </a:r>
            <a:r>
              <a:rPr lang="en-US" sz="3200" dirty="0">
                <a:solidFill>
                  <a:schemeClr val="bg1"/>
                </a:solidFill>
              </a:rPr>
              <a:t>1:14; Hebrews 2:14; 2 John </a:t>
            </a:r>
            <a:r>
              <a:rPr lang="en-US" sz="3200" dirty="0" smtClean="0">
                <a:solidFill>
                  <a:schemeClr val="bg1"/>
                </a:solidFill>
              </a:rPr>
              <a:t>7; 1 </a:t>
            </a:r>
            <a:r>
              <a:rPr lang="en-US" sz="3200" dirty="0">
                <a:solidFill>
                  <a:schemeClr val="bg1"/>
                </a:solidFill>
              </a:rPr>
              <a:t>Timothy </a:t>
            </a:r>
            <a:r>
              <a:rPr lang="en-US" sz="3200" dirty="0" smtClean="0">
                <a:solidFill>
                  <a:schemeClr val="bg1"/>
                </a:solidFill>
              </a:rPr>
              <a:t>2:5</a:t>
            </a:r>
            <a:endParaRPr lang="en-US" sz="3200" dirty="0">
              <a:solidFill>
                <a:schemeClr val="bg1"/>
              </a:solidFill>
            </a:endParaRPr>
          </a:p>
        </p:txBody>
      </p:sp>
    </p:spTree>
    <p:extLst>
      <p:ext uri="{BB962C8B-B14F-4D97-AF65-F5344CB8AC3E}">
        <p14:creationId xmlns:p14="http://schemas.microsoft.com/office/powerpoint/2010/main" val="2778427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Castellar" panose="020A0402060406010301" pitchFamily="18" charset="0"/>
              </a:rPr>
              <a:t>Christ – Our Mediator</a:t>
            </a:r>
            <a:endParaRPr lang="en-US" dirty="0">
              <a:solidFill>
                <a:schemeClr val="bg1"/>
              </a:solidFill>
              <a:latin typeface="Castellar" panose="020A0402060406010301" pitchFamily="18" charset="0"/>
            </a:endParaRPr>
          </a:p>
        </p:txBody>
      </p:sp>
      <p:sp>
        <p:nvSpPr>
          <p:cNvPr id="3" name="Content Placeholder 2"/>
          <p:cNvSpPr>
            <a:spLocks noGrp="1"/>
          </p:cNvSpPr>
          <p:nvPr>
            <p:ph idx="1"/>
          </p:nvPr>
        </p:nvSpPr>
        <p:spPr/>
        <p:txBody>
          <a:bodyPr>
            <a:normAutofit/>
          </a:bodyPr>
          <a:lstStyle/>
          <a:p>
            <a:pPr marL="0" lvl="0" indent="0">
              <a:buNone/>
            </a:pPr>
            <a:r>
              <a:rPr lang="en-US" sz="3600" dirty="0">
                <a:solidFill>
                  <a:schemeClr val="bg1"/>
                </a:solidFill>
              </a:rPr>
              <a:t>Reconciliation and peace.</a:t>
            </a:r>
          </a:p>
          <a:p>
            <a:pPr lvl="0"/>
            <a:r>
              <a:rPr lang="en-US" sz="3200" dirty="0">
                <a:solidFill>
                  <a:schemeClr val="bg1"/>
                </a:solidFill>
              </a:rPr>
              <a:t>Gave Himself a ransom – 1 Timothy 2:6</a:t>
            </a:r>
          </a:p>
          <a:p>
            <a:pPr lvl="1"/>
            <a:r>
              <a:rPr lang="en-US" sz="2800" dirty="0" smtClean="0">
                <a:solidFill>
                  <a:schemeClr val="bg1"/>
                </a:solidFill>
              </a:rPr>
              <a:t>1 </a:t>
            </a:r>
            <a:r>
              <a:rPr lang="en-US" sz="2800" dirty="0">
                <a:solidFill>
                  <a:schemeClr val="bg1"/>
                </a:solidFill>
              </a:rPr>
              <a:t>Peter 1:18-19; Acts </a:t>
            </a:r>
            <a:r>
              <a:rPr lang="en-US" sz="2800" dirty="0" smtClean="0">
                <a:solidFill>
                  <a:schemeClr val="bg1"/>
                </a:solidFill>
              </a:rPr>
              <a:t>20:28; Philippians </a:t>
            </a:r>
            <a:r>
              <a:rPr lang="en-US" sz="2800" dirty="0">
                <a:solidFill>
                  <a:schemeClr val="bg1"/>
                </a:solidFill>
              </a:rPr>
              <a:t>2:5-8</a:t>
            </a:r>
          </a:p>
          <a:p>
            <a:pPr lvl="0"/>
            <a:r>
              <a:rPr lang="en-US" sz="3200" dirty="0" smtClean="0">
                <a:solidFill>
                  <a:schemeClr val="bg1"/>
                </a:solidFill>
              </a:rPr>
              <a:t>Without Him no peace – Isaiah </a:t>
            </a:r>
            <a:r>
              <a:rPr lang="en-US" sz="3200" dirty="0">
                <a:solidFill>
                  <a:schemeClr val="bg1"/>
                </a:solidFill>
              </a:rPr>
              <a:t>59:2; Ephesians </a:t>
            </a:r>
            <a:r>
              <a:rPr lang="en-US" sz="3200" dirty="0" smtClean="0">
                <a:solidFill>
                  <a:schemeClr val="bg1"/>
                </a:solidFill>
              </a:rPr>
              <a:t>2:11-18</a:t>
            </a:r>
            <a:endParaRPr lang="en-US" sz="3200" dirty="0">
              <a:solidFill>
                <a:schemeClr val="bg1"/>
              </a:solidFill>
            </a:endParaRPr>
          </a:p>
          <a:p>
            <a:pPr marL="0" lvl="0" indent="0">
              <a:buNone/>
            </a:pPr>
            <a:r>
              <a:rPr lang="en-US" sz="3600" dirty="0" smtClean="0">
                <a:solidFill>
                  <a:schemeClr val="bg1"/>
                </a:solidFill>
              </a:rPr>
              <a:t>Only under </a:t>
            </a:r>
            <a:r>
              <a:rPr lang="en-US" sz="3600" dirty="0">
                <a:solidFill>
                  <a:schemeClr val="bg1"/>
                </a:solidFill>
              </a:rPr>
              <a:t>the New Covenant.</a:t>
            </a:r>
          </a:p>
          <a:p>
            <a:pPr lvl="0"/>
            <a:r>
              <a:rPr lang="en-US" sz="3200" dirty="0" smtClean="0">
                <a:solidFill>
                  <a:schemeClr val="bg1"/>
                </a:solidFill>
              </a:rPr>
              <a:t>Mediator </a:t>
            </a:r>
            <a:r>
              <a:rPr lang="en-US" sz="3200" dirty="0">
                <a:solidFill>
                  <a:schemeClr val="bg1"/>
                </a:solidFill>
              </a:rPr>
              <a:t>of the </a:t>
            </a:r>
            <a:r>
              <a:rPr lang="en-US" sz="3200" dirty="0" smtClean="0">
                <a:solidFill>
                  <a:schemeClr val="bg1"/>
                </a:solidFill>
              </a:rPr>
              <a:t>New </a:t>
            </a:r>
            <a:r>
              <a:rPr lang="en-US" sz="3200" dirty="0">
                <a:solidFill>
                  <a:schemeClr val="bg1"/>
                </a:solidFill>
              </a:rPr>
              <a:t>C</a:t>
            </a:r>
            <a:r>
              <a:rPr lang="en-US" sz="3200" dirty="0" smtClean="0">
                <a:solidFill>
                  <a:schemeClr val="bg1"/>
                </a:solidFill>
              </a:rPr>
              <a:t>ovenant </a:t>
            </a:r>
            <a:r>
              <a:rPr lang="en-US" sz="3200" dirty="0">
                <a:solidFill>
                  <a:schemeClr val="bg1"/>
                </a:solidFill>
              </a:rPr>
              <a:t>– Hebrews </a:t>
            </a:r>
            <a:r>
              <a:rPr lang="en-US" sz="3200" dirty="0" smtClean="0">
                <a:solidFill>
                  <a:schemeClr val="bg1"/>
                </a:solidFill>
              </a:rPr>
              <a:t>9:9-15</a:t>
            </a:r>
            <a:endParaRPr lang="en-US" sz="3200" dirty="0">
              <a:solidFill>
                <a:schemeClr val="bg1"/>
              </a:solidFill>
            </a:endParaRPr>
          </a:p>
        </p:txBody>
      </p:sp>
    </p:spTree>
    <p:extLst>
      <p:ext uri="{BB962C8B-B14F-4D97-AF65-F5344CB8AC3E}">
        <p14:creationId xmlns:p14="http://schemas.microsoft.com/office/powerpoint/2010/main" val="12956820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Castellar" panose="020A0402060406010301" pitchFamily="18" charset="0"/>
              </a:rPr>
              <a:t>Christ – Our Mediator</a:t>
            </a:r>
            <a:endParaRPr lang="en-US" dirty="0">
              <a:solidFill>
                <a:schemeClr val="bg1"/>
              </a:solidFill>
              <a:latin typeface="Castellar" panose="020A0402060406010301" pitchFamily="18" charset="0"/>
            </a:endParaRPr>
          </a:p>
        </p:txBody>
      </p:sp>
      <p:sp>
        <p:nvSpPr>
          <p:cNvPr id="3" name="Content Placeholder 2"/>
          <p:cNvSpPr>
            <a:spLocks noGrp="1"/>
          </p:cNvSpPr>
          <p:nvPr>
            <p:ph idx="1"/>
          </p:nvPr>
        </p:nvSpPr>
        <p:spPr/>
        <p:txBody>
          <a:bodyPr>
            <a:normAutofit/>
          </a:bodyPr>
          <a:lstStyle/>
          <a:p>
            <a:pPr marL="0" lvl="0" indent="0">
              <a:buNone/>
            </a:pPr>
            <a:r>
              <a:rPr lang="en-US" sz="3600" dirty="0">
                <a:solidFill>
                  <a:schemeClr val="bg1"/>
                </a:solidFill>
              </a:rPr>
              <a:t>Strength to the saints.</a:t>
            </a:r>
          </a:p>
          <a:p>
            <a:pPr lvl="0"/>
            <a:r>
              <a:rPr lang="en-US" sz="3200" dirty="0" smtClean="0">
                <a:solidFill>
                  <a:schemeClr val="bg1"/>
                </a:solidFill>
              </a:rPr>
              <a:t>Aids Us</a:t>
            </a:r>
          </a:p>
          <a:p>
            <a:pPr lvl="1"/>
            <a:r>
              <a:rPr lang="en-US" sz="2800" dirty="0" smtClean="0">
                <a:solidFill>
                  <a:schemeClr val="bg1"/>
                </a:solidFill>
              </a:rPr>
              <a:t>Hebrews 2:17-18; 4:14-16</a:t>
            </a:r>
          </a:p>
          <a:p>
            <a:pPr lvl="0"/>
            <a:r>
              <a:rPr lang="en-US" sz="3200" dirty="0" smtClean="0">
                <a:solidFill>
                  <a:schemeClr val="bg1"/>
                </a:solidFill>
              </a:rPr>
              <a:t>Makes Intercession For Us</a:t>
            </a:r>
          </a:p>
          <a:p>
            <a:pPr lvl="1"/>
            <a:r>
              <a:rPr lang="en-US" sz="2800" dirty="0" smtClean="0">
                <a:solidFill>
                  <a:schemeClr val="bg1"/>
                </a:solidFill>
              </a:rPr>
              <a:t>Hebrews 7:23-25</a:t>
            </a:r>
            <a:endParaRPr lang="en-US" sz="1600" dirty="0" smtClean="0">
              <a:solidFill>
                <a:schemeClr val="bg1"/>
              </a:solidFill>
            </a:endParaRPr>
          </a:p>
        </p:txBody>
      </p:sp>
    </p:spTree>
    <p:extLst>
      <p:ext uri="{BB962C8B-B14F-4D97-AF65-F5344CB8AC3E}">
        <p14:creationId xmlns:p14="http://schemas.microsoft.com/office/powerpoint/2010/main" val="371254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Castellar" panose="020A0402060406010301" pitchFamily="18" charset="0"/>
              </a:rPr>
              <a:t>What must we do?</a:t>
            </a:r>
            <a:endParaRPr lang="en-US" dirty="0">
              <a:solidFill>
                <a:schemeClr val="bg1"/>
              </a:solidFill>
              <a:latin typeface="Castellar" panose="020A0402060406010301" pitchFamily="18" charset="0"/>
            </a:endParaRPr>
          </a:p>
        </p:txBody>
      </p:sp>
      <p:sp>
        <p:nvSpPr>
          <p:cNvPr id="3" name="Content Placeholder 2"/>
          <p:cNvSpPr>
            <a:spLocks noGrp="1"/>
          </p:cNvSpPr>
          <p:nvPr>
            <p:ph idx="1"/>
          </p:nvPr>
        </p:nvSpPr>
        <p:spPr/>
        <p:txBody>
          <a:bodyPr>
            <a:normAutofit/>
          </a:bodyPr>
          <a:lstStyle/>
          <a:p>
            <a:pPr lvl="0"/>
            <a:r>
              <a:rPr lang="en-US" sz="3600" dirty="0" smtClean="0">
                <a:solidFill>
                  <a:schemeClr val="bg1"/>
                </a:solidFill>
              </a:rPr>
              <a:t>Jesus is the only way – John 14:6</a:t>
            </a:r>
            <a:endParaRPr lang="en-US" sz="3600" dirty="0">
              <a:solidFill>
                <a:schemeClr val="bg1"/>
              </a:solidFill>
            </a:endParaRPr>
          </a:p>
          <a:p>
            <a:pPr lvl="0"/>
            <a:r>
              <a:rPr lang="en-US" sz="3600" dirty="0" smtClean="0">
                <a:solidFill>
                  <a:schemeClr val="bg1"/>
                </a:solidFill>
              </a:rPr>
              <a:t>You must believe and obey – John </a:t>
            </a:r>
            <a:r>
              <a:rPr lang="en-US" sz="3600" dirty="0">
                <a:solidFill>
                  <a:schemeClr val="bg1"/>
                </a:solidFill>
              </a:rPr>
              <a:t>3:3, </a:t>
            </a:r>
            <a:r>
              <a:rPr lang="en-US" sz="3600" dirty="0" smtClean="0">
                <a:solidFill>
                  <a:schemeClr val="bg1"/>
                </a:solidFill>
              </a:rPr>
              <a:t>13-21</a:t>
            </a:r>
          </a:p>
          <a:p>
            <a:pPr marL="0" lvl="0" indent="0" algn="ctr">
              <a:buNone/>
            </a:pPr>
            <a:endParaRPr lang="en-US" sz="4400" dirty="0" smtClean="0">
              <a:solidFill>
                <a:schemeClr val="bg1"/>
              </a:solidFill>
              <a:latin typeface="Castellar" panose="020A0402060406010301" pitchFamily="18" charset="0"/>
            </a:endParaRPr>
          </a:p>
          <a:p>
            <a:pPr marL="0" lvl="0" indent="0" algn="ctr">
              <a:buNone/>
            </a:pPr>
            <a:r>
              <a:rPr lang="en-US" sz="4400" dirty="0" smtClean="0">
                <a:solidFill>
                  <a:schemeClr val="bg1"/>
                </a:solidFill>
                <a:latin typeface="Castellar" panose="020A0402060406010301" pitchFamily="18" charset="0"/>
              </a:rPr>
              <a:t>You Must Come To Him!</a:t>
            </a:r>
            <a:endParaRPr lang="en-US" sz="4400" dirty="0">
              <a:solidFill>
                <a:schemeClr val="bg1"/>
              </a:solidFill>
              <a:latin typeface="Castellar" panose="020A0402060406010301" pitchFamily="18" charset="0"/>
            </a:endParaRPr>
          </a:p>
        </p:txBody>
      </p:sp>
    </p:spTree>
    <p:extLst>
      <p:ext uri="{BB962C8B-B14F-4D97-AF65-F5344CB8AC3E}">
        <p14:creationId xmlns:p14="http://schemas.microsoft.com/office/powerpoint/2010/main" val="2220035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852</Words>
  <Application>Microsoft Office PowerPoint</Application>
  <PresentationFormat>On-screen Show (4:3)</PresentationFormat>
  <Paragraphs>80</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Castellar</vt:lpstr>
      <vt:lpstr>Wingdings</vt:lpstr>
      <vt:lpstr>Office Theme</vt:lpstr>
      <vt:lpstr>PowerPoint Presentation</vt:lpstr>
      <vt:lpstr>One Mediator Between God and Men</vt:lpstr>
      <vt:lpstr>What is a Mediator?</vt:lpstr>
      <vt:lpstr>What is a Mediator?</vt:lpstr>
      <vt:lpstr>Christ – Our Mediator</vt:lpstr>
      <vt:lpstr>Christ – Our Mediator</vt:lpstr>
      <vt:lpstr>What must we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Mediator Between God and Men</dc:title>
  <dc:creator>Jeremiah Cox</dc:creator>
  <cp:lastModifiedBy>Jeremiah Cox</cp:lastModifiedBy>
  <cp:revision>7</cp:revision>
  <dcterms:created xsi:type="dcterms:W3CDTF">2014-12-20T20:32:52Z</dcterms:created>
  <dcterms:modified xsi:type="dcterms:W3CDTF">2014-12-20T21:01:51Z</dcterms:modified>
</cp:coreProperties>
</file>