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E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456A0-012B-4EA9-B2D2-64ED222C631A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95ABE-C945-4DB7-8D48-6CBFDBFDC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3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0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…Justification is possible by </a:t>
            </a:r>
            <a:r>
              <a:rPr lang="en-US" u="sng" dirty="0"/>
              <a:t>grace though Jesus Christ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Grace is that state of favor in which we are blameless before God.</a:t>
            </a:r>
          </a:p>
          <a:p>
            <a:pPr lvl="0"/>
            <a:r>
              <a:rPr lang="en-US" dirty="0"/>
              <a:t>John 1:14; 2 Timothy 2:1 (state of grace in Christ)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84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State of favor (grace) = State of justification…</a:t>
            </a:r>
          </a:p>
          <a:p>
            <a:pPr lvl="0"/>
            <a:r>
              <a:rPr lang="en-US" i="1" dirty="0"/>
              <a:t>Things which equal the same thing are equal to one another. </a:t>
            </a:r>
            <a:r>
              <a:rPr lang="en-US" dirty="0"/>
              <a:t>(In math – Euclid’s first common notion)</a:t>
            </a:r>
          </a:p>
          <a:p>
            <a:pPr lvl="0"/>
            <a:r>
              <a:rPr lang="en-US" dirty="0"/>
              <a:t>State of favor = </a:t>
            </a:r>
            <a:r>
              <a:rPr lang="en-US" i="1" dirty="0"/>
              <a:t>in which we are</a:t>
            </a:r>
            <a:r>
              <a:rPr lang="en-US" dirty="0"/>
              <a:t> blameless before God/innocent = State of justification.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40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…then, Condition of favor = Condition of justification (both are conditional)</a:t>
            </a:r>
          </a:p>
          <a:p>
            <a:r>
              <a:rPr lang="en-US" dirty="0"/>
              <a:t>•	Romans 3:28; Romans 5:1 “justified </a:t>
            </a:r>
            <a:r>
              <a:rPr lang="en-US" u="sng" dirty="0"/>
              <a:t>by faith</a:t>
            </a:r>
            <a:r>
              <a:rPr lang="en-US" dirty="0"/>
              <a:t>”</a:t>
            </a:r>
          </a:p>
          <a:p>
            <a:r>
              <a:rPr lang="en-US" dirty="0"/>
              <a:t>•	Romans 5:2 “access </a:t>
            </a:r>
            <a:r>
              <a:rPr lang="en-US" u="sng" dirty="0"/>
              <a:t>by faith</a:t>
            </a:r>
            <a:r>
              <a:rPr lang="en-US" dirty="0"/>
              <a:t> into grace” </a:t>
            </a:r>
          </a:p>
          <a:p>
            <a:pPr lvl="0"/>
            <a:r>
              <a:rPr lang="en-US" dirty="0"/>
              <a:t>Faith – </a:t>
            </a:r>
            <a:r>
              <a:rPr lang="en-US" i="1" dirty="0" err="1"/>
              <a:t>pistis</a:t>
            </a:r>
            <a:r>
              <a:rPr lang="en-US" dirty="0"/>
              <a:t> – a conviction based upon hearing (Romans 10:17).</a:t>
            </a:r>
          </a:p>
          <a:p>
            <a:pPr lvl="1"/>
            <a:r>
              <a:rPr lang="en-US" dirty="0"/>
              <a:t>James 1:22 (hearing must be accompanied by doing).</a:t>
            </a:r>
          </a:p>
          <a:p>
            <a:pPr lvl="0"/>
            <a:r>
              <a:rPr lang="en-US" dirty="0"/>
              <a:t>James 2:24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86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68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…then, Condition of favor = Condition of justification (both are conditional)</a:t>
            </a:r>
          </a:p>
          <a:p>
            <a:r>
              <a:rPr lang="en-US" dirty="0"/>
              <a:t>•	Romans 3:28; Romans 5:1 “justified </a:t>
            </a:r>
            <a:r>
              <a:rPr lang="en-US" u="sng" dirty="0"/>
              <a:t>by faith</a:t>
            </a:r>
            <a:r>
              <a:rPr lang="en-US" dirty="0"/>
              <a:t>”</a:t>
            </a:r>
          </a:p>
          <a:p>
            <a:r>
              <a:rPr lang="en-US" dirty="0"/>
              <a:t>•	Romans 5:2 “access </a:t>
            </a:r>
            <a:r>
              <a:rPr lang="en-US" u="sng" dirty="0"/>
              <a:t>by faith</a:t>
            </a:r>
            <a:r>
              <a:rPr lang="en-US" dirty="0"/>
              <a:t> into grace” </a:t>
            </a:r>
          </a:p>
          <a:p>
            <a:pPr lvl="0"/>
            <a:r>
              <a:rPr lang="en-US" dirty="0"/>
              <a:t>Faith – </a:t>
            </a:r>
            <a:r>
              <a:rPr lang="en-US" i="1" dirty="0" err="1"/>
              <a:t>pistis</a:t>
            </a:r>
            <a:r>
              <a:rPr lang="en-US" dirty="0"/>
              <a:t> – a conviction based upon hearing (Romans 10:17).</a:t>
            </a:r>
          </a:p>
          <a:p>
            <a:pPr lvl="1"/>
            <a:r>
              <a:rPr lang="en-US" dirty="0"/>
              <a:t>James 1:22 (hearing must be accompanied by doing).</a:t>
            </a:r>
          </a:p>
          <a:p>
            <a:pPr lvl="0"/>
            <a:r>
              <a:rPr lang="en-US" dirty="0"/>
              <a:t>James 2:24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50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…then, Condition of favor = Condition of justification (both are conditional)</a:t>
            </a:r>
          </a:p>
          <a:p>
            <a:r>
              <a:rPr lang="en-US" dirty="0"/>
              <a:t>•	Romans 3:28; Romans 5:1 “justified </a:t>
            </a:r>
            <a:r>
              <a:rPr lang="en-US" u="sng" dirty="0"/>
              <a:t>by faith</a:t>
            </a:r>
            <a:r>
              <a:rPr lang="en-US" dirty="0"/>
              <a:t>”</a:t>
            </a:r>
          </a:p>
          <a:p>
            <a:r>
              <a:rPr lang="en-US" dirty="0"/>
              <a:t>•	Romans 5:2 “access </a:t>
            </a:r>
            <a:r>
              <a:rPr lang="en-US" u="sng" dirty="0"/>
              <a:t>by faith</a:t>
            </a:r>
            <a:r>
              <a:rPr lang="en-US" dirty="0"/>
              <a:t> into grace” </a:t>
            </a:r>
          </a:p>
          <a:p>
            <a:pPr lvl="0"/>
            <a:r>
              <a:rPr lang="en-US" dirty="0"/>
              <a:t>Faith – </a:t>
            </a:r>
            <a:r>
              <a:rPr lang="en-US" i="1" dirty="0" err="1"/>
              <a:t>pistis</a:t>
            </a:r>
            <a:r>
              <a:rPr lang="en-US" dirty="0"/>
              <a:t> – a conviction based upon hearing (Romans 10:17).</a:t>
            </a:r>
          </a:p>
          <a:p>
            <a:pPr lvl="1"/>
            <a:r>
              <a:rPr lang="en-US" dirty="0"/>
              <a:t>James 1:22 (hearing must be accompanied by doing).</a:t>
            </a:r>
          </a:p>
          <a:p>
            <a:pPr lvl="0"/>
            <a:r>
              <a:rPr lang="en-US" dirty="0"/>
              <a:t>James 2:24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45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28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…then, Condition of favor = Condition of justification (both are conditional)</a:t>
            </a:r>
          </a:p>
          <a:p>
            <a:r>
              <a:rPr lang="en-US" dirty="0"/>
              <a:t>•	Romans 3:28; Romans 5:1 “justified </a:t>
            </a:r>
            <a:r>
              <a:rPr lang="en-US" u="sng" dirty="0"/>
              <a:t>by faith</a:t>
            </a:r>
            <a:r>
              <a:rPr lang="en-US" dirty="0"/>
              <a:t>”</a:t>
            </a:r>
          </a:p>
          <a:p>
            <a:r>
              <a:rPr lang="en-US" dirty="0"/>
              <a:t>•	Romans 5:2 “access </a:t>
            </a:r>
            <a:r>
              <a:rPr lang="en-US" u="sng" dirty="0"/>
              <a:t>by faith</a:t>
            </a:r>
            <a:r>
              <a:rPr lang="en-US" dirty="0"/>
              <a:t> into grace” </a:t>
            </a:r>
          </a:p>
          <a:p>
            <a:pPr lvl="0"/>
            <a:r>
              <a:rPr lang="en-US" dirty="0"/>
              <a:t>Faith – </a:t>
            </a:r>
            <a:r>
              <a:rPr lang="en-US" i="1" dirty="0" err="1"/>
              <a:t>pistis</a:t>
            </a:r>
            <a:r>
              <a:rPr lang="en-US" dirty="0"/>
              <a:t> – a conviction based upon hearing (Romans 10:17).</a:t>
            </a:r>
          </a:p>
          <a:p>
            <a:pPr lvl="1"/>
            <a:r>
              <a:rPr lang="en-US" dirty="0"/>
              <a:t>James 1:22 (hearing must be accompanied by doing).</a:t>
            </a:r>
          </a:p>
          <a:p>
            <a:pPr lvl="0"/>
            <a:r>
              <a:rPr lang="en-US" dirty="0"/>
              <a:t>James 2:24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9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 – </a:t>
            </a:r>
            <a:r>
              <a:rPr lang="en-US" dirty="0" err="1" smtClean="0"/>
              <a:t>prosagōge</a:t>
            </a:r>
            <a:r>
              <a:rPr lang="en-US" dirty="0" smtClean="0"/>
              <a:t>̄ - admission. (Christ is the medium in which we have access into grace)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25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458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Faith is </a:t>
            </a:r>
            <a:r>
              <a:rPr lang="en-US" b="1" i="1" dirty="0"/>
              <a:t>one</a:t>
            </a:r>
            <a:r>
              <a:rPr lang="en-US" dirty="0"/>
              <a:t> of the conditions of access.</a:t>
            </a:r>
          </a:p>
          <a:p>
            <a:pPr lvl="0"/>
            <a:r>
              <a:rPr lang="en-US" dirty="0"/>
              <a:t>John 3:16</a:t>
            </a:r>
          </a:p>
          <a:p>
            <a:pPr lvl="0"/>
            <a:r>
              <a:rPr lang="en-US" dirty="0"/>
              <a:t>Ephesians 2:8-10 “by grace through faith” but “we are His workmanship.”</a:t>
            </a:r>
          </a:p>
          <a:p>
            <a:pPr lvl="0"/>
            <a:r>
              <a:rPr lang="en-US" dirty="0"/>
              <a:t>Works seen in Abraham.</a:t>
            </a:r>
          </a:p>
          <a:p>
            <a:pPr lvl="1"/>
            <a:r>
              <a:rPr lang="en-US" dirty="0"/>
              <a:t>Romans 4:19-22</a:t>
            </a:r>
          </a:p>
          <a:p>
            <a:pPr lvl="1"/>
            <a:r>
              <a:rPr lang="en-US" dirty="0"/>
              <a:t>Hebrews 11:17-19</a:t>
            </a:r>
          </a:p>
          <a:p>
            <a:pPr lvl="0"/>
            <a:r>
              <a:rPr lang="en-US" dirty="0"/>
              <a:t>Works seen in Noah.</a:t>
            </a:r>
          </a:p>
          <a:p>
            <a:pPr lvl="1"/>
            <a:r>
              <a:rPr lang="en-US" dirty="0"/>
              <a:t>Genesis 6:22</a:t>
            </a:r>
          </a:p>
          <a:p>
            <a:pPr lvl="1"/>
            <a:r>
              <a:rPr lang="en-US" dirty="0"/>
              <a:t>Hebrews 11:7 “divinely warned of things not yet seen.” (11:1).</a:t>
            </a:r>
          </a:p>
          <a:p>
            <a:pPr lvl="2"/>
            <a:r>
              <a:rPr lang="en-US" i="1" dirty="0"/>
              <a:t>Faith is taking God at His word and doing what He commands.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458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531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Faith is </a:t>
            </a:r>
            <a:r>
              <a:rPr lang="en-US" b="1" i="1" dirty="0"/>
              <a:t>one</a:t>
            </a:r>
            <a:r>
              <a:rPr lang="en-US" dirty="0"/>
              <a:t> of the conditions of access.</a:t>
            </a:r>
          </a:p>
          <a:p>
            <a:pPr lvl="0"/>
            <a:r>
              <a:rPr lang="en-US" dirty="0"/>
              <a:t>John 3:16</a:t>
            </a:r>
          </a:p>
          <a:p>
            <a:pPr lvl="0"/>
            <a:r>
              <a:rPr lang="en-US" dirty="0"/>
              <a:t>Ephesians 2:8-10 “by grace through faith” but “we are His workmanship.”</a:t>
            </a:r>
          </a:p>
          <a:p>
            <a:pPr lvl="0"/>
            <a:r>
              <a:rPr lang="en-US" dirty="0"/>
              <a:t>Works seen in Abraham.</a:t>
            </a:r>
          </a:p>
          <a:p>
            <a:pPr lvl="1"/>
            <a:r>
              <a:rPr lang="en-US" dirty="0"/>
              <a:t>Romans 4:19-22</a:t>
            </a:r>
          </a:p>
          <a:p>
            <a:pPr lvl="1"/>
            <a:r>
              <a:rPr lang="en-US" dirty="0"/>
              <a:t>Hebrews 11:17-19</a:t>
            </a:r>
          </a:p>
          <a:p>
            <a:pPr lvl="0"/>
            <a:r>
              <a:rPr lang="en-US" dirty="0"/>
              <a:t>Works seen in Noah.</a:t>
            </a:r>
          </a:p>
          <a:p>
            <a:pPr lvl="1"/>
            <a:r>
              <a:rPr lang="en-US" dirty="0"/>
              <a:t>Genesis 6:22</a:t>
            </a:r>
          </a:p>
          <a:p>
            <a:pPr lvl="1"/>
            <a:r>
              <a:rPr lang="en-US" dirty="0"/>
              <a:t>Hebrews 11:7 “divinely warned of things not yet seen.” (11:1).</a:t>
            </a:r>
          </a:p>
          <a:p>
            <a:pPr lvl="2"/>
            <a:r>
              <a:rPr lang="en-US" i="1" dirty="0"/>
              <a:t>Faith is taking God at His word and doing what He commands.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794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621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Faith is </a:t>
            </a:r>
            <a:r>
              <a:rPr lang="en-US" b="1" i="1" dirty="0"/>
              <a:t>one</a:t>
            </a:r>
            <a:r>
              <a:rPr lang="en-US" dirty="0"/>
              <a:t> of the conditions of access.</a:t>
            </a:r>
          </a:p>
          <a:p>
            <a:pPr lvl="0"/>
            <a:r>
              <a:rPr lang="en-US" dirty="0"/>
              <a:t>John 3:16</a:t>
            </a:r>
          </a:p>
          <a:p>
            <a:pPr lvl="0"/>
            <a:r>
              <a:rPr lang="en-US" dirty="0"/>
              <a:t>Ephesians 2:8-10 “by grace through faith” but “we are His workmanship.”</a:t>
            </a:r>
          </a:p>
          <a:p>
            <a:pPr lvl="0"/>
            <a:r>
              <a:rPr lang="en-US" dirty="0"/>
              <a:t>Works seen in Abraham.</a:t>
            </a:r>
          </a:p>
          <a:p>
            <a:pPr lvl="1"/>
            <a:r>
              <a:rPr lang="en-US" dirty="0"/>
              <a:t>Romans 4:19-22</a:t>
            </a:r>
          </a:p>
          <a:p>
            <a:pPr lvl="1"/>
            <a:r>
              <a:rPr lang="en-US" dirty="0"/>
              <a:t>Hebrews 11:17-19</a:t>
            </a:r>
          </a:p>
          <a:p>
            <a:pPr lvl="0"/>
            <a:r>
              <a:rPr lang="en-US" dirty="0"/>
              <a:t>Works seen in Noah.</a:t>
            </a:r>
          </a:p>
          <a:p>
            <a:pPr lvl="1"/>
            <a:r>
              <a:rPr lang="en-US" dirty="0"/>
              <a:t>Genesis 6:22</a:t>
            </a:r>
          </a:p>
          <a:p>
            <a:pPr lvl="1"/>
            <a:r>
              <a:rPr lang="en-US" dirty="0"/>
              <a:t>Hebrews 11:7 “divinely warned of things not yet seen.” (11:1).</a:t>
            </a:r>
          </a:p>
          <a:p>
            <a:pPr lvl="2"/>
            <a:r>
              <a:rPr lang="en-US" i="1" dirty="0"/>
              <a:t>Faith is taking God at His word and doing what He commands.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993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249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What is the other condition of access into grace (the work)?</a:t>
            </a:r>
          </a:p>
          <a:p>
            <a:pPr lvl="0"/>
            <a:r>
              <a:rPr lang="en-US" dirty="0"/>
              <a:t>Believe into Christ (John 1:12).</a:t>
            </a:r>
          </a:p>
          <a:p>
            <a:pPr lvl="1"/>
            <a:r>
              <a:rPr lang="en-US" dirty="0"/>
              <a:t>Grace is in Christ (John 1:14).</a:t>
            </a:r>
          </a:p>
          <a:p>
            <a:pPr lvl="0"/>
            <a:r>
              <a:rPr lang="en-US" dirty="0"/>
              <a:t>Scripture also says we are baptized into Christ (Galatians 3:26-29).</a:t>
            </a:r>
          </a:p>
          <a:p>
            <a:pPr lvl="1"/>
            <a:r>
              <a:rPr lang="en-US" dirty="0"/>
              <a:t>Romans 6:3-5</a:t>
            </a:r>
          </a:p>
          <a:p>
            <a:pPr lvl="1"/>
            <a:r>
              <a:rPr lang="en-US" dirty="0"/>
              <a:t>Mark 16:16 both belief and baptism are the access into grace. (cf. John 3:16)</a:t>
            </a:r>
          </a:p>
          <a:p>
            <a:pPr lvl="1"/>
            <a:r>
              <a:rPr lang="en-US" dirty="0"/>
              <a:t>Area of grace = kingdom of God (John 3:5).</a:t>
            </a:r>
          </a:p>
          <a:p>
            <a:pPr lvl="0"/>
            <a:r>
              <a:rPr lang="en-US" i="1" dirty="0"/>
              <a:t>Unless a person is willing to say the ark was fully built the moment Noah believed, he cannot say a person is saved the moment he believes.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218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832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6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Man is in opposition toward God.</a:t>
            </a:r>
          </a:p>
          <a:p>
            <a:pPr lvl="0"/>
            <a:r>
              <a:rPr lang="en-US" dirty="0"/>
              <a:t>Isaiah 59:1-2 (suggests a responsibility of action upon man)</a:t>
            </a:r>
          </a:p>
          <a:p>
            <a:pPr lvl="1"/>
            <a:r>
              <a:rPr lang="en-US" dirty="0"/>
              <a:t>Separation is a result of opposition in us toward God – 2 Peter 3:9 (not the other way around).</a:t>
            </a:r>
          </a:p>
          <a:p>
            <a:pPr lvl="0"/>
            <a:r>
              <a:rPr lang="en-US" dirty="0"/>
              <a:t>Romans 3:23; 6:23 (God makes available a gift, He is not opposed to us)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3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Man is in opposition toward God.</a:t>
            </a:r>
          </a:p>
          <a:p>
            <a:pPr lvl="0"/>
            <a:r>
              <a:rPr lang="en-US" dirty="0"/>
              <a:t>Isaiah 59:1-2 (suggests a responsibility of action upon man)</a:t>
            </a:r>
          </a:p>
          <a:p>
            <a:pPr lvl="1"/>
            <a:r>
              <a:rPr lang="en-US" dirty="0"/>
              <a:t>Separation is a result of opposition in us toward God – 2 Peter 3:9 (not the other way around).</a:t>
            </a:r>
          </a:p>
          <a:p>
            <a:pPr lvl="0"/>
            <a:r>
              <a:rPr lang="en-US" dirty="0"/>
              <a:t>Romans 3:23; 6:23 (God makes available a gift, He is not opposed to us)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2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13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In order to have peace with God (v. 1) we must be justified.</a:t>
            </a:r>
          </a:p>
          <a:p>
            <a:pPr lvl="0"/>
            <a:r>
              <a:rPr lang="en-US" i="1" dirty="0"/>
              <a:t>Justification precedes peace with God. We cannot have peace with God while being guilty of sin.</a:t>
            </a:r>
            <a:endParaRPr lang="en-US" dirty="0"/>
          </a:p>
          <a:p>
            <a:pPr lvl="0"/>
            <a:r>
              <a:rPr lang="en-US" dirty="0"/>
              <a:t>Justified – </a:t>
            </a:r>
            <a:r>
              <a:rPr lang="en-US" i="1" dirty="0" err="1"/>
              <a:t>dikaioo</a:t>
            </a:r>
            <a:r>
              <a:rPr lang="en-US" i="1" dirty="0"/>
              <a:t>̄</a:t>
            </a:r>
            <a:r>
              <a:rPr lang="en-US" dirty="0"/>
              <a:t> - to render just or innocent.</a:t>
            </a:r>
          </a:p>
          <a:p>
            <a:pPr lvl="0"/>
            <a:r>
              <a:rPr lang="en-US" dirty="0"/>
              <a:t>Ephesians 1:4 (the predestined are </a:t>
            </a:r>
            <a:r>
              <a:rPr lang="en-US" u="sng" dirty="0"/>
              <a:t>without blame</a:t>
            </a:r>
            <a:r>
              <a:rPr lang="en-US" dirty="0"/>
              <a:t> – have peace toward God)</a:t>
            </a:r>
          </a:p>
          <a:p>
            <a:pPr lvl="1"/>
            <a:r>
              <a:rPr lang="en-US" dirty="0"/>
              <a:t>Romans 8:28-30 (the predestined are justified by conforming to the image of Christ). And so…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18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In order to have peace with God (v. 1) we must be justified.</a:t>
            </a:r>
          </a:p>
          <a:p>
            <a:pPr lvl="0"/>
            <a:r>
              <a:rPr lang="en-US" i="1" dirty="0"/>
              <a:t>Justification precedes peace with God. We cannot have peace with God while being guilty of sin.</a:t>
            </a:r>
            <a:endParaRPr lang="en-US" dirty="0"/>
          </a:p>
          <a:p>
            <a:pPr lvl="0"/>
            <a:r>
              <a:rPr lang="en-US" dirty="0"/>
              <a:t>Justified – </a:t>
            </a:r>
            <a:r>
              <a:rPr lang="en-US" i="1" dirty="0" err="1"/>
              <a:t>dikaioo</a:t>
            </a:r>
            <a:r>
              <a:rPr lang="en-US" i="1" dirty="0"/>
              <a:t>̄</a:t>
            </a:r>
            <a:r>
              <a:rPr lang="en-US" dirty="0"/>
              <a:t> - to render just or innocent.</a:t>
            </a:r>
          </a:p>
          <a:p>
            <a:pPr lvl="0"/>
            <a:r>
              <a:rPr lang="en-US" dirty="0"/>
              <a:t>Ephesians 1:4 (the predestined are </a:t>
            </a:r>
            <a:r>
              <a:rPr lang="en-US" u="sng" dirty="0"/>
              <a:t>without blame</a:t>
            </a:r>
            <a:r>
              <a:rPr lang="en-US" dirty="0"/>
              <a:t> – have peace toward God)</a:t>
            </a:r>
          </a:p>
          <a:p>
            <a:pPr lvl="1"/>
            <a:r>
              <a:rPr lang="en-US" dirty="0"/>
              <a:t>Romans 8:28-30 (the predestined are justified by conforming to the image of Christ). And so…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95ABE-C945-4DB7-8D48-6CBFDBFDC4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8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2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0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5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1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0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9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6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256E5-F4AC-49C5-9C82-0ED20018A521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F14AD-220A-4C1D-BCF5-D642F42A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7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6000" b="1" dirty="0">
                <a:solidFill>
                  <a:srgbClr val="42E608"/>
                </a:solidFill>
              </a:rPr>
              <a:t>Romans </a:t>
            </a:r>
            <a:r>
              <a:rPr lang="en-US" sz="6000" b="1" dirty="0" smtClean="0">
                <a:solidFill>
                  <a:srgbClr val="42E608"/>
                </a:solidFill>
              </a:rPr>
              <a:t>5:1-2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Therefore</a:t>
            </a:r>
            <a:r>
              <a:rPr lang="en-US" sz="4000" dirty="0">
                <a:solidFill>
                  <a:srgbClr val="42E608"/>
                </a:solidFill>
              </a:rPr>
              <a:t>, having been justified by faith, we have peace with God through our Lord Jesus </a:t>
            </a:r>
            <a:r>
              <a:rPr lang="en-US" sz="4000" dirty="0" smtClean="0">
                <a:solidFill>
                  <a:srgbClr val="42E608"/>
                </a:solidFill>
              </a:rPr>
              <a:t>Christ, </a:t>
            </a:r>
            <a:r>
              <a:rPr lang="en-US" sz="4000" baseline="30000" dirty="0" smtClean="0">
                <a:solidFill>
                  <a:srgbClr val="42E608"/>
                </a:solidFill>
              </a:rPr>
              <a:t>2</a:t>
            </a:r>
            <a:r>
              <a:rPr lang="en-US" sz="4000" dirty="0" smtClean="0">
                <a:solidFill>
                  <a:srgbClr val="42E608"/>
                </a:solidFill>
              </a:rPr>
              <a:t> through </a:t>
            </a:r>
            <a:r>
              <a:rPr lang="en-US" sz="4000" dirty="0">
                <a:solidFill>
                  <a:srgbClr val="42E608"/>
                </a:solidFill>
              </a:rPr>
              <a:t>whom also we have </a:t>
            </a:r>
            <a:r>
              <a:rPr lang="en-US" sz="4000" u="sng" dirty="0">
                <a:solidFill>
                  <a:srgbClr val="42E608"/>
                </a:solidFill>
              </a:rPr>
              <a:t>access by faith into this grace</a:t>
            </a:r>
            <a:r>
              <a:rPr lang="en-US" sz="4000" dirty="0">
                <a:solidFill>
                  <a:srgbClr val="42E608"/>
                </a:solidFill>
              </a:rPr>
              <a:t> in which we stand, and rejoice in hope of the glory of God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42E608"/>
                </a:solidFill>
              </a:rPr>
              <a:t>Man is Opposed to God</a:t>
            </a:r>
            <a:endParaRPr lang="en-US" sz="6000" b="1" dirty="0">
              <a:solidFill>
                <a:srgbClr val="42E6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2E608"/>
                </a:solidFill>
              </a:rPr>
              <a:t>Isaiah 59:1-2</a:t>
            </a:r>
            <a:endParaRPr lang="en-US" sz="3600" dirty="0">
              <a:solidFill>
                <a:srgbClr val="42E608"/>
              </a:solidFill>
            </a:endParaRPr>
          </a:p>
          <a:p>
            <a:pPr lvl="1"/>
            <a:r>
              <a:rPr lang="en-US" sz="2800" dirty="0" smtClean="0">
                <a:solidFill>
                  <a:srgbClr val="42E608"/>
                </a:solidFill>
              </a:rPr>
              <a:t>Enmity exists in </a:t>
            </a:r>
            <a:r>
              <a:rPr lang="en-US" sz="2800" b="1" u="sng" dirty="0" smtClean="0">
                <a:solidFill>
                  <a:srgbClr val="42E608"/>
                </a:solidFill>
              </a:rPr>
              <a:t>us</a:t>
            </a:r>
            <a:r>
              <a:rPr lang="en-US" sz="2800" dirty="0" smtClean="0">
                <a:solidFill>
                  <a:srgbClr val="42E608"/>
                </a:solidFill>
              </a:rPr>
              <a:t>, not Him. (2 </a:t>
            </a:r>
            <a:r>
              <a:rPr lang="en-US" sz="2800" dirty="0">
                <a:solidFill>
                  <a:srgbClr val="42E608"/>
                </a:solidFill>
              </a:rPr>
              <a:t>Peter </a:t>
            </a:r>
            <a:r>
              <a:rPr lang="en-US" sz="2800" dirty="0" smtClean="0">
                <a:solidFill>
                  <a:srgbClr val="42E608"/>
                </a:solidFill>
              </a:rPr>
              <a:t>3:9; Romans 6:23)</a:t>
            </a:r>
            <a:endParaRPr lang="en-US" sz="2800" dirty="0"/>
          </a:p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B. Justification is possible by </a:t>
            </a:r>
            <a:r>
              <a:rPr lang="en-US" sz="4000" u="sng" dirty="0">
                <a:solidFill>
                  <a:srgbClr val="42E608"/>
                </a:solidFill>
              </a:rPr>
              <a:t>grace though Jesus Christ</a:t>
            </a:r>
            <a:r>
              <a:rPr lang="en-US" sz="4000" dirty="0">
                <a:solidFill>
                  <a:srgbClr val="42E608"/>
                </a:solidFill>
              </a:rPr>
              <a:t>.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Grace </a:t>
            </a:r>
            <a:r>
              <a:rPr lang="en-US" sz="3600" dirty="0" smtClean="0">
                <a:solidFill>
                  <a:srgbClr val="42E608"/>
                </a:solidFill>
              </a:rPr>
              <a:t>– the state </a:t>
            </a:r>
            <a:r>
              <a:rPr lang="en-US" sz="3600" dirty="0">
                <a:solidFill>
                  <a:srgbClr val="42E608"/>
                </a:solidFill>
              </a:rPr>
              <a:t>of favor in which we are blameless before God.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John </a:t>
            </a:r>
            <a:r>
              <a:rPr lang="en-US" sz="3200" dirty="0" smtClean="0">
                <a:solidFill>
                  <a:srgbClr val="42E608"/>
                </a:solidFill>
              </a:rPr>
              <a:t>1:14; 2 </a:t>
            </a:r>
            <a:r>
              <a:rPr lang="en-US" sz="3200" dirty="0">
                <a:solidFill>
                  <a:srgbClr val="42E608"/>
                </a:solidFill>
              </a:rPr>
              <a:t>Timothy </a:t>
            </a:r>
            <a:r>
              <a:rPr lang="en-US" sz="3200" dirty="0" smtClean="0">
                <a:solidFill>
                  <a:srgbClr val="42E608"/>
                </a:solidFill>
              </a:rPr>
              <a:t>2:1</a:t>
            </a:r>
            <a:endParaRPr lang="en-US" sz="3200" dirty="0">
              <a:solidFill>
                <a:srgbClr val="42E608"/>
              </a:solidFill>
            </a:endParaRPr>
          </a:p>
          <a:p>
            <a:pPr lvl="1"/>
            <a:endParaRPr lang="en-US" sz="28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7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6000" b="1" dirty="0" smtClean="0">
                <a:solidFill>
                  <a:srgbClr val="42E608"/>
                </a:solidFill>
                <a:latin typeface="+mj-lt"/>
              </a:rPr>
              <a:t>John 1:14</a:t>
            </a:r>
            <a:endParaRPr lang="en-US" sz="44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And </a:t>
            </a:r>
            <a:r>
              <a:rPr lang="en-US" sz="4000" dirty="0">
                <a:solidFill>
                  <a:srgbClr val="42E608"/>
                </a:solidFill>
              </a:rPr>
              <a:t>the Word became flesh and dwelt among us, and we beheld His glory, the glory as of the only begotten of the Father, </a:t>
            </a:r>
            <a:r>
              <a:rPr lang="en-US" sz="4000" u="sng" dirty="0" smtClean="0">
                <a:solidFill>
                  <a:srgbClr val="42E608"/>
                </a:solidFill>
              </a:rPr>
              <a:t>full of grace</a:t>
            </a:r>
            <a:r>
              <a:rPr lang="en-US" sz="4000" dirty="0" smtClean="0">
                <a:solidFill>
                  <a:srgbClr val="42E608"/>
                </a:solidFill>
              </a:rPr>
              <a:t> and </a:t>
            </a:r>
            <a:r>
              <a:rPr lang="en-US" sz="4000" dirty="0">
                <a:solidFill>
                  <a:srgbClr val="42E608"/>
                </a:solidFill>
              </a:rPr>
              <a:t>truth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6052" y="3428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6000" b="1" kern="0" dirty="0" smtClean="0">
                <a:solidFill>
                  <a:srgbClr val="42E608"/>
                </a:solidFill>
                <a:latin typeface="+mj-lt"/>
              </a:rPr>
              <a:t>2 Timothy 2:1</a:t>
            </a:r>
            <a:endParaRPr lang="en-US" sz="4400" b="1" kern="0" dirty="0" smtClea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1810" y="4850017"/>
            <a:ext cx="10515600" cy="1772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You therefore, my son, be strong in the grace </a:t>
            </a:r>
            <a:r>
              <a:rPr lang="en-US" sz="4000" u="sng" dirty="0" smtClean="0">
                <a:solidFill>
                  <a:srgbClr val="42E608"/>
                </a:solidFill>
              </a:rPr>
              <a:t>that is in Christ Jesus.</a:t>
            </a:r>
            <a:endParaRPr lang="en-US" sz="4000" u="sng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2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42E608"/>
                </a:solidFill>
              </a:rPr>
              <a:t>Man is Opposed to God</a:t>
            </a:r>
            <a:endParaRPr lang="en-US" sz="6000" b="1" dirty="0">
              <a:solidFill>
                <a:srgbClr val="42E6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2E608"/>
                </a:solidFill>
              </a:rPr>
              <a:t>Isaiah 59:1-2</a:t>
            </a:r>
            <a:endParaRPr lang="en-US" sz="3600" dirty="0">
              <a:solidFill>
                <a:srgbClr val="42E608"/>
              </a:solidFill>
            </a:endParaRPr>
          </a:p>
          <a:p>
            <a:pPr lvl="0"/>
            <a:r>
              <a:rPr lang="en-US" sz="2800" dirty="0" smtClean="0">
                <a:solidFill>
                  <a:srgbClr val="42E608"/>
                </a:solidFill>
              </a:rPr>
              <a:t>Enmity exists in </a:t>
            </a:r>
            <a:r>
              <a:rPr lang="en-US" sz="2800" b="1" u="sng" dirty="0" smtClean="0">
                <a:solidFill>
                  <a:srgbClr val="42E608"/>
                </a:solidFill>
              </a:rPr>
              <a:t>us</a:t>
            </a:r>
            <a:r>
              <a:rPr lang="en-US" sz="2800" dirty="0" smtClean="0">
                <a:solidFill>
                  <a:srgbClr val="42E608"/>
                </a:solidFill>
              </a:rPr>
              <a:t>, not Him. (2 </a:t>
            </a:r>
            <a:r>
              <a:rPr lang="en-US" sz="2800" dirty="0">
                <a:solidFill>
                  <a:srgbClr val="42E608"/>
                </a:solidFill>
              </a:rPr>
              <a:t>Peter </a:t>
            </a:r>
            <a:r>
              <a:rPr lang="en-US" sz="2800" dirty="0" smtClean="0">
                <a:solidFill>
                  <a:srgbClr val="42E608"/>
                </a:solidFill>
              </a:rPr>
              <a:t>3:9; Romans 6:23)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C. State </a:t>
            </a:r>
            <a:r>
              <a:rPr lang="en-US" sz="4000" dirty="0">
                <a:solidFill>
                  <a:srgbClr val="42E608"/>
                </a:solidFill>
              </a:rPr>
              <a:t>of </a:t>
            </a:r>
            <a:r>
              <a:rPr lang="en-US" sz="4000" dirty="0" smtClean="0">
                <a:solidFill>
                  <a:srgbClr val="42E608"/>
                </a:solidFill>
              </a:rPr>
              <a:t>favor </a:t>
            </a:r>
            <a:r>
              <a:rPr lang="en-US" sz="4000" dirty="0">
                <a:solidFill>
                  <a:srgbClr val="42E608"/>
                </a:solidFill>
              </a:rPr>
              <a:t>= State of </a:t>
            </a:r>
            <a:r>
              <a:rPr lang="en-US" sz="4000" dirty="0" smtClean="0">
                <a:solidFill>
                  <a:srgbClr val="42E608"/>
                </a:solidFill>
              </a:rPr>
              <a:t>justification</a:t>
            </a:r>
            <a:endParaRPr lang="en-US" sz="4000" dirty="0">
              <a:solidFill>
                <a:srgbClr val="42E608"/>
              </a:solidFill>
            </a:endParaRPr>
          </a:p>
          <a:p>
            <a:pPr lvl="0"/>
            <a:r>
              <a:rPr lang="en-US" sz="3600" i="1" dirty="0" smtClean="0">
                <a:solidFill>
                  <a:srgbClr val="42E608"/>
                </a:solidFill>
              </a:rPr>
              <a:t>Things </a:t>
            </a:r>
            <a:r>
              <a:rPr lang="en-US" sz="3600" i="1" dirty="0">
                <a:solidFill>
                  <a:srgbClr val="42E608"/>
                </a:solidFill>
              </a:rPr>
              <a:t>which equal </a:t>
            </a:r>
            <a:r>
              <a:rPr lang="en-US" sz="3600" i="1" dirty="0" smtClean="0">
                <a:solidFill>
                  <a:srgbClr val="42E608"/>
                </a:solidFill>
              </a:rPr>
              <a:t>the same </a:t>
            </a:r>
            <a:r>
              <a:rPr lang="en-US" sz="3600" i="1" dirty="0">
                <a:solidFill>
                  <a:srgbClr val="42E608"/>
                </a:solidFill>
              </a:rPr>
              <a:t>thing are equal to one another.</a:t>
            </a:r>
            <a:endParaRPr lang="en-US" sz="3600" dirty="0">
              <a:solidFill>
                <a:srgbClr val="42E608"/>
              </a:solidFill>
            </a:endParaRPr>
          </a:p>
          <a:p>
            <a:pPr lvl="1"/>
            <a:r>
              <a:rPr lang="en-US" sz="3200" dirty="0" smtClean="0">
                <a:solidFill>
                  <a:srgbClr val="42E608"/>
                </a:solidFill>
              </a:rPr>
              <a:t>Grace – state of favor in which we are found blameless before God.</a:t>
            </a:r>
          </a:p>
          <a:p>
            <a:pPr lvl="1"/>
            <a:r>
              <a:rPr lang="en-US" sz="3200" dirty="0" smtClean="0">
                <a:solidFill>
                  <a:srgbClr val="42E608"/>
                </a:solidFill>
              </a:rPr>
              <a:t>Justification – to render innocent, or blameless.</a:t>
            </a:r>
            <a:endParaRPr lang="en-US" sz="3200" dirty="0">
              <a:solidFill>
                <a:srgbClr val="42E608"/>
              </a:solidFill>
            </a:endParaRPr>
          </a:p>
          <a:p>
            <a:pPr lvl="1"/>
            <a:endParaRPr lang="en-US" sz="28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9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2E608"/>
                </a:solidFill>
              </a:rPr>
              <a:t>Romans </a:t>
            </a:r>
            <a:r>
              <a:rPr lang="en-US" sz="4000" dirty="0">
                <a:solidFill>
                  <a:srgbClr val="42E608"/>
                </a:solidFill>
              </a:rPr>
              <a:t>3:28; Romans </a:t>
            </a:r>
            <a:r>
              <a:rPr lang="en-US" sz="4000" dirty="0" smtClean="0">
                <a:solidFill>
                  <a:srgbClr val="42E608"/>
                </a:solidFill>
              </a:rPr>
              <a:t>5:1 (Justification)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14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6000" b="1" dirty="0" smtClean="0">
                <a:solidFill>
                  <a:srgbClr val="42E608"/>
                </a:solidFill>
                <a:latin typeface="+mj-lt"/>
              </a:rPr>
              <a:t>Romans 3:28</a:t>
            </a:r>
            <a:endParaRPr lang="en-US" sz="44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06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Therefore </a:t>
            </a:r>
            <a:r>
              <a:rPr lang="en-US" sz="4000" dirty="0">
                <a:solidFill>
                  <a:srgbClr val="42E608"/>
                </a:solidFill>
              </a:rPr>
              <a:t>we conclude that a man is </a:t>
            </a:r>
            <a:r>
              <a:rPr lang="en-US" sz="4000" u="sng" dirty="0">
                <a:solidFill>
                  <a:srgbClr val="42E608"/>
                </a:solidFill>
              </a:rPr>
              <a:t>justified by faith</a:t>
            </a:r>
            <a:r>
              <a:rPr lang="en-US" sz="4000" dirty="0">
                <a:solidFill>
                  <a:srgbClr val="42E608"/>
                </a:solidFill>
              </a:rPr>
              <a:t> apart from the deeds of the law.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2437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en-US" sz="6000" b="1" dirty="0">
                <a:solidFill>
                  <a:srgbClr val="42E608"/>
                </a:solidFill>
                <a:latin typeface="+mj-lt"/>
              </a:rPr>
              <a:t>Romans 5:1</a:t>
            </a:r>
            <a:endParaRPr lang="en-US" sz="4400" b="1" kern="0" dirty="0" smtClea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569276"/>
            <a:ext cx="10515600" cy="1772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Therefore</a:t>
            </a:r>
            <a:r>
              <a:rPr lang="en-US" sz="4000" dirty="0">
                <a:solidFill>
                  <a:srgbClr val="42E608"/>
                </a:solidFill>
              </a:rPr>
              <a:t>, having been </a:t>
            </a:r>
            <a:r>
              <a:rPr lang="en-US" sz="4000" u="sng" dirty="0">
                <a:solidFill>
                  <a:srgbClr val="42E608"/>
                </a:solidFill>
              </a:rPr>
              <a:t>justified by faith</a:t>
            </a:r>
            <a:r>
              <a:rPr lang="en-US" sz="4000" dirty="0">
                <a:solidFill>
                  <a:srgbClr val="42E608"/>
                </a:solidFill>
              </a:rPr>
              <a:t>, we have peace with God through our Lord Jesus </a:t>
            </a:r>
            <a:r>
              <a:rPr lang="en-US" sz="4000" dirty="0" smtClean="0">
                <a:solidFill>
                  <a:srgbClr val="42E608"/>
                </a:solidFill>
              </a:rPr>
              <a:t>Christ.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6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2E608"/>
                </a:solidFill>
              </a:rPr>
              <a:t>Romans </a:t>
            </a:r>
            <a:r>
              <a:rPr lang="en-US" sz="4000" dirty="0">
                <a:solidFill>
                  <a:srgbClr val="42E608"/>
                </a:solidFill>
              </a:rPr>
              <a:t>3:28; Romans </a:t>
            </a:r>
            <a:r>
              <a:rPr lang="en-US" sz="4000" dirty="0" smtClean="0">
                <a:solidFill>
                  <a:srgbClr val="42E608"/>
                </a:solidFill>
              </a:rPr>
              <a:t>5:1 (Justification)</a:t>
            </a:r>
            <a:endParaRPr lang="en-US" sz="4000" dirty="0">
              <a:solidFill>
                <a:srgbClr val="42E608"/>
              </a:solidFill>
            </a:endParaRPr>
          </a:p>
          <a:p>
            <a:r>
              <a:rPr lang="en-US" sz="4000" dirty="0" smtClean="0">
                <a:solidFill>
                  <a:srgbClr val="42E608"/>
                </a:solidFill>
              </a:rPr>
              <a:t>Romans 5:2 (Grace)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9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b="1" dirty="0">
                <a:solidFill>
                  <a:srgbClr val="42E608"/>
                </a:solidFill>
              </a:rPr>
              <a:t>Romans 5:2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We </a:t>
            </a:r>
            <a:r>
              <a:rPr lang="en-US" sz="4000" dirty="0">
                <a:solidFill>
                  <a:srgbClr val="42E608"/>
                </a:solidFill>
              </a:rPr>
              <a:t>have </a:t>
            </a:r>
            <a:r>
              <a:rPr lang="en-US" sz="4000" u="sng" dirty="0">
                <a:solidFill>
                  <a:srgbClr val="42E608"/>
                </a:solidFill>
              </a:rPr>
              <a:t>access by faith</a:t>
            </a:r>
            <a:r>
              <a:rPr lang="en-US" sz="4000" dirty="0">
                <a:solidFill>
                  <a:srgbClr val="42E608"/>
                </a:solidFill>
              </a:rPr>
              <a:t> into this grace in which we stand, and rejoice in hope of the glory of God.</a:t>
            </a:r>
          </a:p>
        </p:txBody>
      </p:sp>
    </p:spTree>
    <p:extLst>
      <p:ext uri="{BB962C8B-B14F-4D97-AF65-F5344CB8AC3E}">
        <p14:creationId xmlns:p14="http://schemas.microsoft.com/office/powerpoint/2010/main" val="241261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42E608"/>
                </a:solidFill>
              </a:rPr>
              <a:t>Romans </a:t>
            </a:r>
            <a:r>
              <a:rPr lang="en-US" sz="4000" dirty="0">
                <a:solidFill>
                  <a:srgbClr val="42E608"/>
                </a:solidFill>
              </a:rPr>
              <a:t>3:28; Romans </a:t>
            </a:r>
            <a:r>
              <a:rPr lang="en-US" sz="4000" dirty="0" smtClean="0">
                <a:solidFill>
                  <a:srgbClr val="42E608"/>
                </a:solidFill>
              </a:rPr>
              <a:t>5:1 (Justification)</a:t>
            </a:r>
            <a:endParaRPr lang="en-US" sz="4000" dirty="0">
              <a:solidFill>
                <a:srgbClr val="42E608"/>
              </a:solidFill>
            </a:endParaRPr>
          </a:p>
          <a:p>
            <a:r>
              <a:rPr lang="en-US" sz="4000" dirty="0" smtClean="0">
                <a:solidFill>
                  <a:srgbClr val="42E608"/>
                </a:solidFill>
              </a:rPr>
              <a:t>Romans 5:2 (Grace)</a:t>
            </a:r>
            <a:endParaRPr lang="en-US" sz="4000" dirty="0">
              <a:solidFill>
                <a:srgbClr val="42E608"/>
              </a:solidFill>
            </a:endParaRPr>
          </a:p>
          <a:p>
            <a:pPr lvl="0"/>
            <a:r>
              <a:rPr lang="en-US" sz="4000" dirty="0">
                <a:solidFill>
                  <a:srgbClr val="42E608"/>
                </a:solidFill>
              </a:rPr>
              <a:t>Faith – </a:t>
            </a:r>
            <a:r>
              <a:rPr lang="en-US" sz="4000" i="1" dirty="0" err="1">
                <a:solidFill>
                  <a:srgbClr val="42E608"/>
                </a:solidFill>
              </a:rPr>
              <a:t>pistis</a:t>
            </a:r>
            <a:r>
              <a:rPr lang="en-US" sz="4000" dirty="0">
                <a:solidFill>
                  <a:srgbClr val="42E608"/>
                </a:solidFill>
              </a:rPr>
              <a:t> – a conviction based upon </a:t>
            </a:r>
            <a:r>
              <a:rPr lang="en-US" sz="4000" dirty="0" smtClean="0">
                <a:solidFill>
                  <a:srgbClr val="42E608"/>
                </a:solidFill>
              </a:rPr>
              <a:t>hearing.</a:t>
            </a:r>
          </a:p>
          <a:p>
            <a:pPr lvl="1"/>
            <a:r>
              <a:rPr lang="en-US" sz="3600" dirty="0" smtClean="0">
                <a:solidFill>
                  <a:srgbClr val="42E608"/>
                </a:solidFill>
              </a:rPr>
              <a:t>James 1:22</a:t>
            </a:r>
          </a:p>
        </p:txBody>
      </p:sp>
    </p:spTree>
    <p:extLst>
      <p:ext uri="{BB962C8B-B14F-4D97-AF65-F5344CB8AC3E}">
        <p14:creationId xmlns:p14="http://schemas.microsoft.com/office/powerpoint/2010/main" val="366460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6000" b="1" dirty="0" smtClean="0">
                <a:solidFill>
                  <a:srgbClr val="42E608"/>
                </a:solidFill>
                <a:latin typeface="+mj-lt"/>
              </a:rPr>
              <a:t>James 1:22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But </a:t>
            </a:r>
            <a:r>
              <a:rPr lang="en-US" sz="4000" dirty="0">
                <a:solidFill>
                  <a:srgbClr val="42E608"/>
                </a:solidFill>
              </a:rPr>
              <a:t>be </a:t>
            </a:r>
            <a:r>
              <a:rPr lang="en-US" sz="4000" u="sng" dirty="0">
                <a:solidFill>
                  <a:srgbClr val="42E608"/>
                </a:solidFill>
              </a:rPr>
              <a:t>doers</a:t>
            </a:r>
            <a:r>
              <a:rPr lang="en-US" sz="4000" dirty="0">
                <a:solidFill>
                  <a:srgbClr val="42E608"/>
                </a:solidFill>
              </a:rPr>
              <a:t> of the word, and not hearers only, deceiving yourselves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2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42E608"/>
                </a:solidFill>
              </a:rPr>
              <a:t>Romans </a:t>
            </a:r>
            <a:r>
              <a:rPr lang="en-US" sz="4000" dirty="0">
                <a:solidFill>
                  <a:srgbClr val="42E608"/>
                </a:solidFill>
              </a:rPr>
              <a:t>3:28; Romans </a:t>
            </a:r>
            <a:r>
              <a:rPr lang="en-US" sz="4000" dirty="0" smtClean="0">
                <a:solidFill>
                  <a:srgbClr val="42E608"/>
                </a:solidFill>
              </a:rPr>
              <a:t>5:1 (Justification)</a:t>
            </a:r>
            <a:endParaRPr lang="en-US" sz="4000" dirty="0">
              <a:solidFill>
                <a:srgbClr val="42E608"/>
              </a:solidFill>
            </a:endParaRPr>
          </a:p>
          <a:p>
            <a:r>
              <a:rPr lang="en-US" sz="4000" dirty="0" smtClean="0">
                <a:solidFill>
                  <a:srgbClr val="42E608"/>
                </a:solidFill>
              </a:rPr>
              <a:t>Romans 5:2 (Grace)</a:t>
            </a:r>
            <a:endParaRPr lang="en-US" sz="4000" dirty="0">
              <a:solidFill>
                <a:srgbClr val="42E608"/>
              </a:solidFill>
            </a:endParaRPr>
          </a:p>
          <a:p>
            <a:pPr lvl="0"/>
            <a:r>
              <a:rPr lang="en-US" sz="4000" dirty="0">
                <a:solidFill>
                  <a:srgbClr val="42E608"/>
                </a:solidFill>
              </a:rPr>
              <a:t>Faith – </a:t>
            </a:r>
            <a:r>
              <a:rPr lang="en-US" sz="4000" i="1" dirty="0" err="1">
                <a:solidFill>
                  <a:srgbClr val="42E608"/>
                </a:solidFill>
              </a:rPr>
              <a:t>pistis</a:t>
            </a:r>
            <a:r>
              <a:rPr lang="en-US" sz="4000" dirty="0">
                <a:solidFill>
                  <a:srgbClr val="42E608"/>
                </a:solidFill>
              </a:rPr>
              <a:t> – a conviction based upon </a:t>
            </a:r>
            <a:r>
              <a:rPr lang="en-US" sz="4000" dirty="0" smtClean="0">
                <a:solidFill>
                  <a:srgbClr val="42E608"/>
                </a:solidFill>
              </a:rPr>
              <a:t>hearing.</a:t>
            </a:r>
          </a:p>
          <a:p>
            <a:pPr lvl="1"/>
            <a:r>
              <a:rPr lang="en-US" sz="3600" dirty="0" smtClean="0">
                <a:solidFill>
                  <a:srgbClr val="42E608"/>
                </a:solidFill>
              </a:rPr>
              <a:t>James 1:22</a:t>
            </a:r>
          </a:p>
          <a:p>
            <a:pPr lvl="0"/>
            <a:r>
              <a:rPr lang="en-US" sz="4000" dirty="0" smtClean="0">
                <a:solidFill>
                  <a:srgbClr val="42E608"/>
                </a:solidFill>
              </a:rPr>
              <a:t>James 2:24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7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06"/>
            <a:ext cx="9144000" cy="2387600"/>
          </a:xfrm>
        </p:spPr>
        <p:txBody>
          <a:bodyPr>
            <a:normAutofit/>
          </a:bodyPr>
          <a:lstStyle/>
          <a:p>
            <a:r>
              <a:rPr lang="en-US" sz="6800" b="1" dirty="0" smtClean="0">
                <a:solidFill>
                  <a:srgbClr val="42E608"/>
                </a:solidFill>
              </a:rPr>
              <a:t>Access by Faith into Grace</a:t>
            </a:r>
            <a:endParaRPr lang="en-US" sz="6800" b="1" dirty="0">
              <a:solidFill>
                <a:srgbClr val="42E60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7808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rgbClr val="42E608"/>
                </a:solidFill>
              </a:rPr>
              <a:t>Romans 5:1-2</a:t>
            </a:r>
            <a:endParaRPr lang="en-US" sz="4000" i="1" dirty="0">
              <a:solidFill>
                <a:srgbClr val="42E60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91" y="2952448"/>
            <a:ext cx="2971618" cy="3307924"/>
          </a:xfrm>
          <a:prstGeom prst="rect">
            <a:avLst/>
          </a:prstGeom>
          <a:ln w="38100">
            <a:solidFill>
              <a:srgbClr val="42E608"/>
            </a:solidFill>
          </a:ln>
        </p:spPr>
      </p:pic>
    </p:spTree>
    <p:extLst>
      <p:ext uri="{BB962C8B-B14F-4D97-AF65-F5344CB8AC3E}">
        <p14:creationId xmlns:p14="http://schemas.microsoft.com/office/powerpoint/2010/main" val="13147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b="1" dirty="0">
                <a:solidFill>
                  <a:srgbClr val="42E608"/>
                </a:solidFill>
              </a:rPr>
              <a:t>James 2:24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You </a:t>
            </a:r>
            <a:r>
              <a:rPr lang="en-US" sz="4000" dirty="0">
                <a:solidFill>
                  <a:srgbClr val="42E608"/>
                </a:solidFill>
              </a:rPr>
              <a:t>see then that a man is </a:t>
            </a:r>
            <a:r>
              <a:rPr lang="en-US" sz="4000" u="sng" dirty="0">
                <a:solidFill>
                  <a:srgbClr val="42E608"/>
                </a:solidFill>
              </a:rPr>
              <a:t>justified by works</a:t>
            </a:r>
            <a:r>
              <a:rPr lang="en-US" sz="4000" dirty="0">
                <a:solidFill>
                  <a:srgbClr val="42E608"/>
                </a:solidFill>
              </a:rPr>
              <a:t>, and not by faith only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7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A. Faith </a:t>
            </a:r>
            <a:r>
              <a:rPr lang="en-US" sz="4000" dirty="0">
                <a:solidFill>
                  <a:srgbClr val="42E608"/>
                </a:solidFill>
              </a:rPr>
              <a:t>is </a:t>
            </a:r>
            <a:r>
              <a:rPr lang="en-US" sz="4000" b="1" i="1" dirty="0" smtClean="0">
                <a:solidFill>
                  <a:srgbClr val="42E608"/>
                </a:solidFill>
              </a:rPr>
              <a:t>ONE</a:t>
            </a:r>
            <a:r>
              <a:rPr lang="en-US" sz="4000" dirty="0" smtClean="0">
                <a:solidFill>
                  <a:srgbClr val="42E608"/>
                </a:solidFill>
              </a:rPr>
              <a:t> </a:t>
            </a:r>
            <a:r>
              <a:rPr lang="en-US" sz="4000" dirty="0">
                <a:solidFill>
                  <a:srgbClr val="42E608"/>
                </a:solidFill>
              </a:rPr>
              <a:t>of the conditions of access.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John </a:t>
            </a:r>
            <a:r>
              <a:rPr lang="en-US" sz="3600" dirty="0" smtClean="0">
                <a:solidFill>
                  <a:srgbClr val="42E608"/>
                </a:solidFill>
              </a:rPr>
              <a:t>3:16</a:t>
            </a:r>
            <a:endParaRPr lang="en-US" sz="36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b="1" dirty="0">
                <a:solidFill>
                  <a:srgbClr val="42E608"/>
                </a:solidFill>
              </a:rPr>
              <a:t>John 3:16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For </a:t>
            </a:r>
            <a:r>
              <a:rPr lang="en-US" sz="4000" dirty="0">
                <a:solidFill>
                  <a:srgbClr val="42E608"/>
                </a:solidFill>
              </a:rPr>
              <a:t>God so loved the world that He gave His only begotten Son, that </a:t>
            </a:r>
            <a:r>
              <a:rPr lang="en-US" sz="4000" u="sng" dirty="0">
                <a:solidFill>
                  <a:srgbClr val="42E608"/>
                </a:solidFill>
              </a:rPr>
              <a:t>whoever believes in Him </a:t>
            </a:r>
            <a:r>
              <a:rPr lang="en-US" sz="4000" dirty="0">
                <a:solidFill>
                  <a:srgbClr val="42E608"/>
                </a:solidFill>
              </a:rPr>
              <a:t>should not perish but have everlasting life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7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A. Faith </a:t>
            </a:r>
            <a:r>
              <a:rPr lang="en-US" sz="4000" dirty="0">
                <a:solidFill>
                  <a:srgbClr val="42E608"/>
                </a:solidFill>
              </a:rPr>
              <a:t>is </a:t>
            </a:r>
            <a:r>
              <a:rPr lang="en-US" sz="4000" b="1" i="1" dirty="0" smtClean="0">
                <a:solidFill>
                  <a:srgbClr val="42E608"/>
                </a:solidFill>
              </a:rPr>
              <a:t>ONE</a:t>
            </a:r>
            <a:r>
              <a:rPr lang="en-US" sz="4000" dirty="0" smtClean="0">
                <a:solidFill>
                  <a:srgbClr val="42E608"/>
                </a:solidFill>
              </a:rPr>
              <a:t> </a:t>
            </a:r>
            <a:r>
              <a:rPr lang="en-US" sz="4000" dirty="0">
                <a:solidFill>
                  <a:srgbClr val="42E608"/>
                </a:solidFill>
              </a:rPr>
              <a:t>of the conditions of access.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John 3:16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Ephesians 2:8-10 </a:t>
            </a:r>
          </a:p>
          <a:p>
            <a:pPr lvl="0"/>
            <a:r>
              <a:rPr lang="en-US" sz="3600" dirty="0" smtClean="0">
                <a:solidFill>
                  <a:srgbClr val="42E608"/>
                </a:solidFill>
              </a:rPr>
              <a:t>Abraham</a:t>
            </a:r>
            <a:r>
              <a:rPr lang="en-US" sz="3600" dirty="0">
                <a:solidFill>
                  <a:srgbClr val="42E608"/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Romans 4:19-22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Hebrews 11:17-19</a:t>
            </a:r>
          </a:p>
          <a:p>
            <a:pPr lvl="0"/>
            <a:r>
              <a:rPr lang="en-US" sz="3600" dirty="0" smtClean="0">
                <a:solidFill>
                  <a:srgbClr val="42E608"/>
                </a:solidFill>
              </a:rPr>
              <a:t>Noah</a:t>
            </a:r>
            <a:r>
              <a:rPr lang="en-US" sz="3600" dirty="0">
                <a:solidFill>
                  <a:srgbClr val="42E608"/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Genesis </a:t>
            </a:r>
            <a:r>
              <a:rPr lang="en-US" sz="3200" dirty="0" smtClean="0">
                <a:solidFill>
                  <a:srgbClr val="42E608"/>
                </a:solidFill>
              </a:rPr>
              <a:t>6:22</a:t>
            </a:r>
            <a:endParaRPr lang="en-US" sz="3200" dirty="0">
              <a:solidFill>
                <a:srgbClr val="42E608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5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6000" b="1" dirty="0" smtClean="0">
                <a:solidFill>
                  <a:srgbClr val="42E608"/>
                </a:solidFill>
                <a:latin typeface="+mj-lt"/>
              </a:rPr>
              <a:t>Genesis 6:22</a:t>
            </a:r>
            <a:endParaRPr lang="en-US" sz="6000" b="1" dirty="0">
              <a:solidFill>
                <a:srgbClr val="42E608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Thus </a:t>
            </a:r>
            <a:r>
              <a:rPr lang="en-US" sz="4000" dirty="0">
                <a:solidFill>
                  <a:srgbClr val="42E608"/>
                </a:solidFill>
              </a:rPr>
              <a:t>Noah </a:t>
            </a:r>
            <a:r>
              <a:rPr lang="en-US" sz="4000" u="sng" dirty="0" smtClean="0">
                <a:solidFill>
                  <a:srgbClr val="42E608"/>
                </a:solidFill>
              </a:rPr>
              <a:t>did; according to all</a:t>
            </a:r>
            <a:r>
              <a:rPr lang="en-US" sz="4000" dirty="0" smtClean="0">
                <a:solidFill>
                  <a:srgbClr val="42E608"/>
                </a:solidFill>
              </a:rPr>
              <a:t> that </a:t>
            </a:r>
            <a:r>
              <a:rPr lang="en-US" sz="4000" dirty="0">
                <a:solidFill>
                  <a:srgbClr val="42E608"/>
                </a:solidFill>
              </a:rPr>
              <a:t>God commanded him, so he </a:t>
            </a:r>
            <a:r>
              <a:rPr lang="en-US" sz="4000" dirty="0" smtClean="0">
                <a:solidFill>
                  <a:srgbClr val="42E608"/>
                </a:solidFill>
              </a:rPr>
              <a:t>did.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3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A. Faith </a:t>
            </a:r>
            <a:r>
              <a:rPr lang="en-US" sz="4000" dirty="0">
                <a:solidFill>
                  <a:srgbClr val="42E608"/>
                </a:solidFill>
              </a:rPr>
              <a:t>is </a:t>
            </a:r>
            <a:r>
              <a:rPr lang="en-US" sz="4000" b="1" i="1" dirty="0" smtClean="0">
                <a:solidFill>
                  <a:srgbClr val="42E608"/>
                </a:solidFill>
              </a:rPr>
              <a:t>ONE</a:t>
            </a:r>
            <a:r>
              <a:rPr lang="en-US" sz="4000" dirty="0" smtClean="0">
                <a:solidFill>
                  <a:srgbClr val="42E608"/>
                </a:solidFill>
              </a:rPr>
              <a:t> </a:t>
            </a:r>
            <a:r>
              <a:rPr lang="en-US" sz="4000" dirty="0">
                <a:solidFill>
                  <a:srgbClr val="42E608"/>
                </a:solidFill>
              </a:rPr>
              <a:t>of the conditions of access.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John 3:16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Ephesians 2:8-10 </a:t>
            </a:r>
          </a:p>
          <a:p>
            <a:pPr lvl="0"/>
            <a:r>
              <a:rPr lang="en-US" sz="3600" dirty="0" smtClean="0">
                <a:solidFill>
                  <a:srgbClr val="42E608"/>
                </a:solidFill>
              </a:rPr>
              <a:t>Abraham</a:t>
            </a:r>
            <a:r>
              <a:rPr lang="en-US" sz="3600" dirty="0">
                <a:solidFill>
                  <a:srgbClr val="42E608"/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Romans 4:19-22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Hebrews 11:17-19</a:t>
            </a:r>
          </a:p>
          <a:p>
            <a:pPr lvl="0"/>
            <a:r>
              <a:rPr lang="en-US" sz="3600" dirty="0" smtClean="0">
                <a:solidFill>
                  <a:srgbClr val="42E608"/>
                </a:solidFill>
              </a:rPr>
              <a:t>Noah</a:t>
            </a:r>
            <a:r>
              <a:rPr lang="en-US" sz="3600" dirty="0">
                <a:solidFill>
                  <a:srgbClr val="42E608"/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Genesis 6:22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Hebrews </a:t>
            </a:r>
            <a:r>
              <a:rPr lang="en-US" sz="3200" dirty="0" smtClean="0">
                <a:solidFill>
                  <a:srgbClr val="42E608"/>
                </a:solidFill>
              </a:rPr>
              <a:t>11:7, 1</a:t>
            </a:r>
            <a:endParaRPr lang="en-US" sz="3200" dirty="0">
              <a:solidFill>
                <a:srgbClr val="42E608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8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6000" b="1" dirty="0" smtClean="0">
                <a:solidFill>
                  <a:srgbClr val="42E608"/>
                </a:solidFill>
                <a:latin typeface="+mj-lt"/>
              </a:rPr>
              <a:t>Hebrews 11:7,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2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aseline="30000" dirty="0" smtClean="0">
                <a:solidFill>
                  <a:srgbClr val="42E608"/>
                </a:solidFill>
              </a:rPr>
              <a:t>1</a:t>
            </a:r>
            <a:r>
              <a:rPr lang="en-US" sz="4000" dirty="0" smtClean="0">
                <a:solidFill>
                  <a:srgbClr val="42E608"/>
                </a:solidFill>
              </a:rPr>
              <a:t> Now </a:t>
            </a:r>
            <a:r>
              <a:rPr lang="en-US" sz="4000" dirty="0">
                <a:solidFill>
                  <a:srgbClr val="42E608"/>
                </a:solidFill>
              </a:rPr>
              <a:t>faith is the substance of things hoped for, the evidence of things not seen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6052" y="3317427"/>
            <a:ext cx="10515600" cy="27742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aseline="30000" dirty="0" smtClean="0">
                <a:solidFill>
                  <a:srgbClr val="42E608"/>
                </a:solidFill>
              </a:rPr>
              <a:t>7</a:t>
            </a:r>
            <a:r>
              <a:rPr lang="en-US" sz="4000" dirty="0" smtClean="0">
                <a:solidFill>
                  <a:srgbClr val="42E608"/>
                </a:solidFill>
              </a:rPr>
              <a:t> By </a:t>
            </a:r>
            <a:r>
              <a:rPr lang="en-US" sz="4000" dirty="0">
                <a:solidFill>
                  <a:srgbClr val="42E608"/>
                </a:solidFill>
              </a:rPr>
              <a:t>faith Noah, </a:t>
            </a:r>
            <a:r>
              <a:rPr lang="en-US" sz="4000" u="sng" dirty="0">
                <a:solidFill>
                  <a:srgbClr val="42E608"/>
                </a:solidFill>
              </a:rPr>
              <a:t>being divinely warned of things not yet seen</a:t>
            </a:r>
            <a:r>
              <a:rPr lang="en-US" sz="4000" dirty="0">
                <a:solidFill>
                  <a:srgbClr val="42E608"/>
                </a:solidFill>
              </a:rPr>
              <a:t>, moved with godly fear, prepared an ark for the saving of his household, by which he condemned the world and became heir of the righteousness which is according to faith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26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42E608"/>
                </a:solidFill>
              </a:rPr>
              <a:t>Condition of favor = Condition of justification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2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B. What </a:t>
            </a:r>
            <a:r>
              <a:rPr lang="en-US" sz="4000" dirty="0">
                <a:solidFill>
                  <a:srgbClr val="42E608"/>
                </a:solidFill>
              </a:rPr>
              <a:t>is the other </a:t>
            </a:r>
            <a:r>
              <a:rPr lang="en-US" sz="4000" dirty="0" smtClean="0">
                <a:solidFill>
                  <a:srgbClr val="42E608"/>
                </a:solidFill>
              </a:rPr>
              <a:t>work?</a:t>
            </a:r>
            <a:endParaRPr lang="en-US" sz="4000" dirty="0">
              <a:solidFill>
                <a:srgbClr val="42E608"/>
              </a:solidFill>
            </a:endParaRPr>
          </a:p>
          <a:p>
            <a:pPr lvl="0"/>
            <a:r>
              <a:rPr lang="en-US" sz="3600" dirty="0" smtClean="0">
                <a:solidFill>
                  <a:srgbClr val="42E608"/>
                </a:solidFill>
              </a:rPr>
              <a:t>John 1:12, 14</a:t>
            </a:r>
            <a:endParaRPr lang="en-US" sz="3600" dirty="0">
              <a:solidFill>
                <a:srgbClr val="42E608"/>
              </a:solidFill>
            </a:endParaRPr>
          </a:p>
          <a:p>
            <a:pPr lvl="0"/>
            <a:r>
              <a:rPr lang="en-US" sz="3600" dirty="0" smtClean="0">
                <a:solidFill>
                  <a:srgbClr val="42E608"/>
                </a:solidFill>
              </a:rPr>
              <a:t>Galatians 3:26-29</a:t>
            </a:r>
            <a:endParaRPr lang="en-US" sz="3600" dirty="0">
              <a:solidFill>
                <a:srgbClr val="42E608"/>
              </a:solidFill>
            </a:endParaRP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Romans 6:3-5</a:t>
            </a: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Mark </a:t>
            </a:r>
            <a:r>
              <a:rPr lang="en-US" sz="3200" dirty="0" smtClean="0">
                <a:solidFill>
                  <a:srgbClr val="42E608"/>
                </a:solidFill>
              </a:rPr>
              <a:t>16:16</a:t>
            </a:r>
            <a:endParaRPr lang="en-US" sz="3200" dirty="0">
              <a:solidFill>
                <a:srgbClr val="42E608"/>
              </a:solidFill>
            </a:endParaRP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Area of grace = kingdom of God (John 3:5</a:t>
            </a:r>
            <a:r>
              <a:rPr lang="en-US" sz="3200" dirty="0" smtClean="0">
                <a:solidFill>
                  <a:srgbClr val="42E608"/>
                </a:solidFill>
              </a:rPr>
              <a:t>).</a:t>
            </a:r>
            <a:endParaRPr lang="en-US" sz="32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62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6000" b="1" dirty="0" smtClean="0">
                <a:solidFill>
                  <a:srgbClr val="42E608"/>
                </a:solidFill>
                <a:latin typeface="+mj-lt"/>
              </a:rPr>
              <a:t>John 3:5</a:t>
            </a:r>
            <a:endParaRPr lang="en-US" sz="6000" b="1" dirty="0">
              <a:solidFill>
                <a:srgbClr val="42E608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Jesus </a:t>
            </a:r>
            <a:r>
              <a:rPr lang="en-US" sz="4000" dirty="0">
                <a:solidFill>
                  <a:srgbClr val="42E608"/>
                </a:solidFill>
              </a:rPr>
              <a:t>answered, "Most assuredly, I say to you, unless one is born of water and the Spirit, he cannot enter the kingdom of God</a:t>
            </a:r>
            <a:r>
              <a:rPr lang="en-US" sz="4000" dirty="0" smtClean="0">
                <a:solidFill>
                  <a:srgbClr val="42E608"/>
                </a:solidFill>
              </a:rPr>
              <a:t>.”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42E608"/>
                </a:solidFill>
              </a:rPr>
              <a:t>Access by Faith into Grace</a:t>
            </a:r>
            <a:endParaRPr lang="en-US" sz="6000" b="1" dirty="0">
              <a:solidFill>
                <a:srgbClr val="42E6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42E608"/>
                </a:solidFill>
              </a:rPr>
              <a:t>Access suggest a condition.</a:t>
            </a:r>
          </a:p>
          <a:p>
            <a:r>
              <a:rPr lang="en-US" sz="4800" dirty="0" smtClean="0">
                <a:solidFill>
                  <a:srgbClr val="42E608"/>
                </a:solidFill>
              </a:rPr>
              <a:t>The condition must be met.</a:t>
            </a:r>
          </a:p>
          <a:p>
            <a:r>
              <a:rPr lang="en-US" sz="4800" dirty="0" smtClean="0">
                <a:solidFill>
                  <a:srgbClr val="42E608"/>
                </a:solidFill>
              </a:rPr>
              <a:t>The gift of grace is available, but it has to be accessed.</a:t>
            </a:r>
          </a:p>
          <a:p>
            <a:r>
              <a:rPr lang="en-US" sz="4800" dirty="0" smtClean="0">
                <a:solidFill>
                  <a:srgbClr val="42E608"/>
                </a:solidFill>
              </a:rPr>
              <a:t>Otherwise you are lost.</a:t>
            </a:r>
            <a:endParaRPr lang="en-US" sz="48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42E608"/>
                </a:solidFill>
              </a:rPr>
              <a:t>Man is Opposed to God</a:t>
            </a:r>
            <a:endParaRPr lang="en-US" sz="6000" b="1" dirty="0">
              <a:solidFill>
                <a:srgbClr val="42E6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2E608"/>
                </a:solidFill>
              </a:rPr>
              <a:t>Isaiah 59:1-2</a:t>
            </a:r>
            <a:endParaRPr lang="en-US" sz="36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3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42E608"/>
                </a:solidFill>
              </a:rPr>
              <a:t>Isaiah </a:t>
            </a:r>
            <a:r>
              <a:rPr lang="en-US" sz="6000" b="1" dirty="0" smtClean="0">
                <a:solidFill>
                  <a:srgbClr val="42E608"/>
                </a:solidFill>
              </a:rPr>
              <a:t>59:1-2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Behold</a:t>
            </a:r>
            <a:r>
              <a:rPr lang="en-US" sz="4000" dirty="0">
                <a:solidFill>
                  <a:srgbClr val="42E608"/>
                </a:solidFill>
              </a:rPr>
              <a:t>, the LORD's hand is not shortened, That it cannot save; Nor His ear heavy, That it cannot </a:t>
            </a:r>
            <a:r>
              <a:rPr lang="en-US" sz="4000" dirty="0" smtClean="0">
                <a:solidFill>
                  <a:srgbClr val="42E608"/>
                </a:solidFill>
              </a:rPr>
              <a:t>hear. </a:t>
            </a:r>
            <a:r>
              <a:rPr lang="en-US" sz="4000" baseline="30000" dirty="0" smtClean="0">
                <a:solidFill>
                  <a:srgbClr val="42E608"/>
                </a:solidFill>
              </a:rPr>
              <a:t>2</a:t>
            </a:r>
            <a:r>
              <a:rPr lang="en-US" sz="4000" dirty="0" smtClean="0">
                <a:solidFill>
                  <a:srgbClr val="42E608"/>
                </a:solidFill>
              </a:rPr>
              <a:t> But </a:t>
            </a:r>
            <a:r>
              <a:rPr lang="en-US" sz="4000" dirty="0">
                <a:solidFill>
                  <a:srgbClr val="42E608"/>
                </a:solidFill>
              </a:rPr>
              <a:t>your iniquities have separated you from your God; And your sins have hidden His face from you, So that He will not hear</a:t>
            </a:r>
            <a:r>
              <a:rPr lang="en-US" sz="4000" dirty="0" smtClean="0">
                <a:solidFill>
                  <a:srgbClr val="42E608"/>
                </a:solidFill>
              </a:rPr>
              <a:t>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42E608"/>
                </a:solidFill>
              </a:rPr>
              <a:t>Man is Opposed to God</a:t>
            </a:r>
            <a:endParaRPr lang="en-US" sz="6000" b="1" dirty="0">
              <a:solidFill>
                <a:srgbClr val="42E6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42E608"/>
                </a:solidFill>
              </a:rPr>
              <a:t>Isaiah 59:1-2</a:t>
            </a:r>
            <a:endParaRPr lang="en-US" sz="3600" dirty="0">
              <a:solidFill>
                <a:srgbClr val="42E608"/>
              </a:solidFill>
            </a:endParaRPr>
          </a:p>
          <a:p>
            <a:pPr lvl="1"/>
            <a:r>
              <a:rPr lang="en-US" sz="2800" dirty="0" smtClean="0">
                <a:solidFill>
                  <a:srgbClr val="42E608"/>
                </a:solidFill>
              </a:rPr>
              <a:t>Enmity exists in </a:t>
            </a:r>
            <a:r>
              <a:rPr lang="en-US" sz="2800" b="1" u="sng" dirty="0" smtClean="0">
                <a:solidFill>
                  <a:srgbClr val="42E608"/>
                </a:solidFill>
              </a:rPr>
              <a:t>us</a:t>
            </a:r>
            <a:r>
              <a:rPr lang="en-US" sz="2800" dirty="0" smtClean="0">
                <a:solidFill>
                  <a:srgbClr val="42E608"/>
                </a:solidFill>
              </a:rPr>
              <a:t>, not Him. (2 </a:t>
            </a:r>
            <a:r>
              <a:rPr lang="en-US" sz="2800" dirty="0">
                <a:solidFill>
                  <a:srgbClr val="42E608"/>
                </a:solidFill>
              </a:rPr>
              <a:t>Peter </a:t>
            </a:r>
            <a:r>
              <a:rPr lang="en-US" sz="2800" dirty="0" smtClean="0">
                <a:solidFill>
                  <a:srgbClr val="42E608"/>
                </a:solidFill>
              </a:rPr>
              <a:t>3:9; Romans 6:23)</a:t>
            </a:r>
            <a:endParaRPr lang="en-US" sz="28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8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42E608"/>
                </a:solidFill>
              </a:rPr>
              <a:t>2 Peter 3:9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66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42E608"/>
                </a:solidFill>
              </a:rPr>
              <a:t>The </a:t>
            </a:r>
            <a:r>
              <a:rPr lang="en-US" sz="3600" dirty="0">
                <a:solidFill>
                  <a:srgbClr val="42E608"/>
                </a:solidFill>
              </a:rPr>
              <a:t>Lord is not slack concerning His promise, as some count slackness, but is longsuffering toward us, </a:t>
            </a:r>
            <a:r>
              <a:rPr lang="en-US" sz="3600" u="sng" dirty="0">
                <a:solidFill>
                  <a:srgbClr val="42E608"/>
                </a:solidFill>
              </a:rPr>
              <a:t>not willing that any should perish but that all should come to repentance</a:t>
            </a:r>
            <a:r>
              <a:rPr lang="en-US" sz="3600" u="sng" dirty="0" smtClean="0">
                <a:solidFill>
                  <a:srgbClr val="42E608"/>
                </a:solidFill>
              </a:rPr>
              <a:t>.</a:t>
            </a:r>
            <a:endParaRPr lang="en-US" sz="3600" u="sng" dirty="0">
              <a:solidFill>
                <a:srgbClr val="42E608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5854" y="38234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42E608"/>
                </a:solidFill>
              </a:rPr>
              <a:t>Romans 6:23</a:t>
            </a:r>
            <a:endParaRPr lang="en-US" sz="6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5856" y="5171399"/>
            <a:ext cx="10515600" cy="1466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42E608"/>
                </a:solidFill>
              </a:rPr>
              <a:t>For </a:t>
            </a:r>
            <a:r>
              <a:rPr lang="en-US" sz="3600" dirty="0">
                <a:solidFill>
                  <a:srgbClr val="42E608"/>
                </a:solidFill>
              </a:rPr>
              <a:t>the wages of sin is death, </a:t>
            </a:r>
            <a:r>
              <a:rPr lang="en-US" sz="3600" u="sng" dirty="0">
                <a:solidFill>
                  <a:srgbClr val="42E608"/>
                </a:solidFill>
              </a:rPr>
              <a:t>but the gift of God is eternal life in Christ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235704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42E608"/>
                </a:solidFill>
              </a:rPr>
              <a:t>Man is Opposed to God</a:t>
            </a:r>
            <a:endParaRPr lang="en-US" sz="6000" b="1" dirty="0">
              <a:solidFill>
                <a:srgbClr val="42E6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42E608"/>
                </a:solidFill>
              </a:rPr>
              <a:t>Isaiah 59:1-2</a:t>
            </a:r>
            <a:endParaRPr lang="en-US" sz="3600" dirty="0">
              <a:solidFill>
                <a:srgbClr val="42E608"/>
              </a:solidFill>
            </a:endParaRPr>
          </a:p>
          <a:p>
            <a:pPr lvl="1"/>
            <a:r>
              <a:rPr lang="en-US" sz="2800" dirty="0" smtClean="0">
                <a:solidFill>
                  <a:srgbClr val="42E608"/>
                </a:solidFill>
              </a:rPr>
              <a:t>Enmity exists in </a:t>
            </a:r>
            <a:r>
              <a:rPr lang="en-US" sz="2800" b="1" u="sng" dirty="0" smtClean="0">
                <a:solidFill>
                  <a:srgbClr val="42E608"/>
                </a:solidFill>
              </a:rPr>
              <a:t>us</a:t>
            </a:r>
            <a:r>
              <a:rPr lang="en-US" sz="2800" dirty="0" smtClean="0">
                <a:solidFill>
                  <a:srgbClr val="42E608"/>
                </a:solidFill>
              </a:rPr>
              <a:t>, not Him. (2 </a:t>
            </a:r>
            <a:r>
              <a:rPr lang="en-US" sz="2800" dirty="0">
                <a:solidFill>
                  <a:srgbClr val="42E608"/>
                </a:solidFill>
              </a:rPr>
              <a:t>Peter </a:t>
            </a:r>
            <a:r>
              <a:rPr lang="en-US" sz="2800" dirty="0" smtClean="0">
                <a:solidFill>
                  <a:srgbClr val="42E608"/>
                </a:solidFill>
              </a:rPr>
              <a:t>3:9; Romans 6:23)</a:t>
            </a:r>
            <a:endParaRPr lang="en-US" sz="2800" dirty="0">
              <a:solidFill>
                <a:srgbClr val="42E608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A. Peace </a:t>
            </a:r>
            <a:r>
              <a:rPr lang="en-US" sz="4000" dirty="0">
                <a:solidFill>
                  <a:srgbClr val="42E608"/>
                </a:solidFill>
              </a:rPr>
              <a:t>with </a:t>
            </a:r>
            <a:r>
              <a:rPr lang="en-US" sz="4000" dirty="0" smtClean="0">
                <a:solidFill>
                  <a:srgbClr val="42E608"/>
                </a:solidFill>
              </a:rPr>
              <a:t>God requires justification (v. 1)</a:t>
            </a:r>
            <a:endParaRPr lang="en-US" sz="4000" dirty="0">
              <a:solidFill>
                <a:srgbClr val="42E608"/>
              </a:solidFill>
            </a:endParaRP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Justified – </a:t>
            </a:r>
            <a:r>
              <a:rPr lang="en-US" sz="3600" i="1" dirty="0" err="1">
                <a:solidFill>
                  <a:srgbClr val="42E608"/>
                </a:solidFill>
              </a:rPr>
              <a:t>dikaioo</a:t>
            </a:r>
            <a:r>
              <a:rPr lang="en-US" sz="3600" i="1" dirty="0">
                <a:solidFill>
                  <a:srgbClr val="42E608"/>
                </a:solidFill>
              </a:rPr>
              <a:t>̄</a:t>
            </a:r>
            <a:r>
              <a:rPr lang="en-US" sz="3600" dirty="0">
                <a:solidFill>
                  <a:srgbClr val="42E608"/>
                </a:solidFill>
              </a:rPr>
              <a:t> - to render just or innocent.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Ephesians </a:t>
            </a:r>
            <a:r>
              <a:rPr lang="en-US" sz="3600" dirty="0" smtClean="0">
                <a:solidFill>
                  <a:srgbClr val="42E608"/>
                </a:solidFill>
              </a:rPr>
              <a:t>1:4</a:t>
            </a:r>
            <a:endParaRPr lang="en-US" sz="36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6000" b="1" dirty="0">
                <a:solidFill>
                  <a:srgbClr val="42E608"/>
                </a:solidFill>
              </a:rPr>
              <a:t>Ephesians </a:t>
            </a:r>
            <a:r>
              <a:rPr lang="en-US" sz="6000" b="1" dirty="0" smtClean="0">
                <a:solidFill>
                  <a:srgbClr val="42E608"/>
                </a:solidFill>
              </a:rPr>
              <a:t>1:4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He </a:t>
            </a:r>
            <a:r>
              <a:rPr lang="en-US" sz="4000" dirty="0">
                <a:solidFill>
                  <a:srgbClr val="42E608"/>
                </a:solidFill>
              </a:rPr>
              <a:t>chose us in Him before the foundation of the world, that we should be holy and without blame before Him in </a:t>
            </a:r>
            <a:r>
              <a:rPr lang="en-US" sz="4000" dirty="0" smtClean="0">
                <a:solidFill>
                  <a:srgbClr val="42E608"/>
                </a:solidFill>
              </a:rPr>
              <a:t>love.</a:t>
            </a:r>
            <a:endParaRPr lang="en-US" sz="40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0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42E608"/>
                </a:solidFill>
              </a:rPr>
              <a:t>Man is Opposed to God</a:t>
            </a:r>
            <a:endParaRPr lang="en-US" sz="6000" b="1" dirty="0">
              <a:solidFill>
                <a:srgbClr val="42E60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42E608"/>
                </a:solidFill>
              </a:rPr>
              <a:t>Isaiah 59:1-2</a:t>
            </a:r>
            <a:endParaRPr lang="en-US" sz="3600" dirty="0">
              <a:solidFill>
                <a:srgbClr val="42E608"/>
              </a:solidFill>
            </a:endParaRPr>
          </a:p>
          <a:p>
            <a:pPr lvl="1"/>
            <a:r>
              <a:rPr lang="en-US" sz="2800" dirty="0" smtClean="0">
                <a:solidFill>
                  <a:srgbClr val="42E608"/>
                </a:solidFill>
              </a:rPr>
              <a:t>Enmity exists in </a:t>
            </a:r>
            <a:r>
              <a:rPr lang="en-US" sz="2800" b="1" u="sng" dirty="0" smtClean="0">
                <a:solidFill>
                  <a:srgbClr val="42E608"/>
                </a:solidFill>
              </a:rPr>
              <a:t>us</a:t>
            </a:r>
            <a:r>
              <a:rPr lang="en-US" sz="2800" dirty="0" smtClean="0">
                <a:solidFill>
                  <a:srgbClr val="42E608"/>
                </a:solidFill>
              </a:rPr>
              <a:t>, not Him. (2 </a:t>
            </a:r>
            <a:r>
              <a:rPr lang="en-US" sz="2800" dirty="0">
                <a:solidFill>
                  <a:srgbClr val="42E608"/>
                </a:solidFill>
              </a:rPr>
              <a:t>Peter </a:t>
            </a:r>
            <a:r>
              <a:rPr lang="en-US" sz="2800" dirty="0" smtClean="0">
                <a:solidFill>
                  <a:srgbClr val="42E608"/>
                </a:solidFill>
              </a:rPr>
              <a:t>3:9; Romans 6:23)</a:t>
            </a:r>
            <a:endParaRPr lang="en-US" sz="2800" dirty="0">
              <a:solidFill>
                <a:srgbClr val="42E608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srgbClr val="42E608"/>
                </a:solidFill>
              </a:rPr>
              <a:t>A. Peace </a:t>
            </a:r>
            <a:r>
              <a:rPr lang="en-US" sz="4000" dirty="0">
                <a:solidFill>
                  <a:srgbClr val="42E608"/>
                </a:solidFill>
              </a:rPr>
              <a:t>with </a:t>
            </a:r>
            <a:r>
              <a:rPr lang="en-US" sz="4000" dirty="0" smtClean="0">
                <a:solidFill>
                  <a:srgbClr val="42E608"/>
                </a:solidFill>
              </a:rPr>
              <a:t>God requires justification (v. 1)</a:t>
            </a:r>
            <a:endParaRPr lang="en-US" sz="4000" dirty="0">
              <a:solidFill>
                <a:srgbClr val="42E608"/>
              </a:solidFill>
            </a:endParaRP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Justified – </a:t>
            </a:r>
            <a:r>
              <a:rPr lang="en-US" sz="3600" i="1" dirty="0" err="1">
                <a:solidFill>
                  <a:srgbClr val="42E608"/>
                </a:solidFill>
              </a:rPr>
              <a:t>dikaioo</a:t>
            </a:r>
            <a:r>
              <a:rPr lang="en-US" sz="3600" i="1" dirty="0">
                <a:solidFill>
                  <a:srgbClr val="42E608"/>
                </a:solidFill>
              </a:rPr>
              <a:t>̄</a:t>
            </a:r>
            <a:r>
              <a:rPr lang="en-US" sz="3600" dirty="0">
                <a:solidFill>
                  <a:srgbClr val="42E608"/>
                </a:solidFill>
              </a:rPr>
              <a:t> - to render just or innocent.</a:t>
            </a:r>
          </a:p>
          <a:p>
            <a:pPr lvl="0"/>
            <a:r>
              <a:rPr lang="en-US" sz="3600" dirty="0">
                <a:solidFill>
                  <a:srgbClr val="42E608"/>
                </a:solidFill>
              </a:rPr>
              <a:t>Ephesians </a:t>
            </a:r>
            <a:r>
              <a:rPr lang="en-US" sz="3600" dirty="0" smtClean="0">
                <a:solidFill>
                  <a:srgbClr val="42E608"/>
                </a:solidFill>
              </a:rPr>
              <a:t>1:4</a:t>
            </a:r>
            <a:endParaRPr lang="en-US" sz="3600" dirty="0">
              <a:solidFill>
                <a:srgbClr val="42E608"/>
              </a:solidFill>
            </a:endParaRPr>
          </a:p>
          <a:p>
            <a:pPr lvl="1"/>
            <a:r>
              <a:rPr lang="en-US" sz="3200" dirty="0">
                <a:solidFill>
                  <a:srgbClr val="42E608"/>
                </a:solidFill>
              </a:rPr>
              <a:t>Romans </a:t>
            </a:r>
            <a:r>
              <a:rPr lang="en-US" sz="3200" dirty="0" smtClean="0">
                <a:solidFill>
                  <a:srgbClr val="42E608"/>
                </a:solidFill>
              </a:rPr>
              <a:t>8:28-30</a:t>
            </a:r>
            <a:endParaRPr lang="en-US" sz="3200" dirty="0">
              <a:solidFill>
                <a:srgbClr val="42E608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rgbClr val="42E6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7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1788</Words>
  <Application>Microsoft Office PowerPoint</Application>
  <PresentationFormat>Widescreen</PresentationFormat>
  <Paragraphs>232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Romans 5:1-2</vt:lpstr>
      <vt:lpstr>Access by Faith into Grace</vt:lpstr>
      <vt:lpstr>Man is Opposed to God</vt:lpstr>
      <vt:lpstr>Isaiah 59:1-2</vt:lpstr>
      <vt:lpstr>Man is Opposed to God</vt:lpstr>
      <vt:lpstr>2 Peter 3:9</vt:lpstr>
      <vt:lpstr>Man is Opposed to God</vt:lpstr>
      <vt:lpstr>Ephesians 1:4</vt:lpstr>
      <vt:lpstr>Man is Opposed to God</vt:lpstr>
      <vt:lpstr>Man is Opposed to God</vt:lpstr>
      <vt:lpstr>John 1:14</vt:lpstr>
      <vt:lpstr>Man is Opposed to God</vt:lpstr>
      <vt:lpstr>Condition of favor = Condition of justification </vt:lpstr>
      <vt:lpstr>Romans 3:28</vt:lpstr>
      <vt:lpstr>Condition of favor = Condition of justification </vt:lpstr>
      <vt:lpstr>Romans 5:2</vt:lpstr>
      <vt:lpstr>Condition of favor = Condition of justification </vt:lpstr>
      <vt:lpstr>James 1:22</vt:lpstr>
      <vt:lpstr>Condition of favor = Condition of justification </vt:lpstr>
      <vt:lpstr>James 2:24</vt:lpstr>
      <vt:lpstr>Condition of favor = Condition of justification </vt:lpstr>
      <vt:lpstr>John 3:16</vt:lpstr>
      <vt:lpstr>Condition of favor = Condition of justification </vt:lpstr>
      <vt:lpstr>Genesis 6:22</vt:lpstr>
      <vt:lpstr>Condition of favor = Condition of justification </vt:lpstr>
      <vt:lpstr>Hebrews 11:7, 1</vt:lpstr>
      <vt:lpstr>Condition of favor = Condition of justification </vt:lpstr>
      <vt:lpstr>John 3:5</vt:lpstr>
      <vt:lpstr>Access by Faith into Grace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by Faith into Grace</dc:title>
  <dc:creator>Jeremiah Cox</dc:creator>
  <cp:lastModifiedBy>Jeremiah Cox</cp:lastModifiedBy>
  <cp:revision>27</cp:revision>
  <dcterms:created xsi:type="dcterms:W3CDTF">2014-01-18T00:07:07Z</dcterms:created>
  <dcterms:modified xsi:type="dcterms:W3CDTF">2014-01-26T14:34:22Z</dcterms:modified>
</cp:coreProperties>
</file>