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67" r:id="rId4"/>
    <p:sldId id="268" r:id="rId5"/>
    <p:sldId id="269" r:id="rId6"/>
    <p:sldId id="270" r:id="rId7"/>
    <p:sldId id="271" r:id="rId8"/>
    <p:sldId id="272" r:id="rId9"/>
    <p:sldId id="263" r:id="rId10"/>
    <p:sldId id="273" r:id="rId11"/>
    <p:sldId id="274" r:id="rId12"/>
    <p:sldId id="275" r:id="rId13"/>
    <p:sldId id="276" r:id="rId14"/>
    <p:sldId id="277" r:id="rId15"/>
    <p:sldId id="278" r:id="rId16"/>
    <p:sldId id="279" r:id="rId17"/>
    <p:sldId id="280" r:id="rId18"/>
    <p:sldId id="281" r:id="rId19"/>
    <p:sldId id="282" r:id="rId20"/>
    <p:sldId id="264" r:id="rId21"/>
    <p:sldId id="283" r:id="rId22"/>
    <p:sldId id="284" r:id="rId23"/>
    <p:sldId id="285" r:id="rId24"/>
    <p:sldId id="286" r:id="rId25"/>
    <p:sldId id="287" r:id="rId26"/>
    <p:sldId id="288" r:id="rId27"/>
    <p:sldId id="289" r:id="rId28"/>
    <p:sldId id="265" r:id="rId29"/>
    <p:sldId id="290" r:id="rId30"/>
    <p:sldId id="291" r:id="rId31"/>
    <p:sldId id="292" r:id="rId32"/>
    <p:sldId id="266" r:id="rId33"/>
    <p:sldId id="293" r:id="rId34"/>
    <p:sldId id="294" r:id="rId35"/>
    <p:sldId id="295" r:id="rId36"/>
    <p:sldId id="26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C2A60-E739-4AE0-86CE-868724F60747}" type="datetimeFigureOut">
              <a:rPr lang="en-US" smtClean="0"/>
              <a:t>1/19/2014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CA97-729C-4855-8B13-7330BFEB1BE6}" type="slidenum">
              <a:rPr lang="en-US" smtClean="0"/>
              <a:t>‹#›</a:t>
            </a:fld>
            <a:endParaRPr lang="en-US"/>
          </a:p>
        </p:txBody>
      </p:sp>
    </p:spTree>
    <p:extLst>
      <p:ext uri="{BB962C8B-B14F-4D97-AF65-F5344CB8AC3E}">
        <p14:creationId xmlns:p14="http://schemas.microsoft.com/office/powerpoint/2010/main" val="386957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Redemption is in Christ (</a:t>
            </a:r>
            <a:r>
              <a:rPr lang="en-US" dirty="0" smtClean="0"/>
              <a:t>Romans 3:24</a:t>
            </a:r>
            <a:r>
              <a:rPr lang="en-US" dirty="0" smtClean="0"/>
              <a:t>).</a:t>
            </a:r>
            <a:endParaRPr lang="en-US" dirty="0"/>
          </a:p>
          <a:p>
            <a:pPr lvl="0"/>
            <a:r>
              <a:rPr lang="en-US" dirty="0"/>
              <a:t>Prophecies were made concerning Christ, the savior of man.</a:t>
            </a:r>
          </a:p>
          <a:p>
            <a:pPr lvl="0"/>
            <a:r>
              <a:rPr lang="en-US" dirty="0"/>
              <a:t>However, there are other accounts in scripture that are symbolic of what Christ did for us.</a:t>
            </a:r>
          </a:p>
          <a:p>
            <a:pPr lvl="0"/>
            <a:r>
              <a:rPr lang="en-US" dirty="0"/>
              <a:t>These accounts point to Christ.</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1</a:t>
            </a:fld>
            <a:endParaRPr lang="en-US"/>
          </a:p>
        </p:txBody>
      </p:sp>
    </p:spTree>
    <p:extLst>
      <p:ext uri="{BB962C8B-B14F-4D97-AF65-F5344CB8AC3E}">
        <p14:creationId xmlns:p14="http://schemas.microsoft.com/office/powerpoint/2010/main" val="23034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10</a:t>
            </a:fld>
            <a:endParaRPr lang="en-US"/>
          </a:p>
        </p:txBody>
      </p:sp>
    </p:spTree>
    <p:extLst>
      <p:ext uri="{BB962C8B-B14F-4D97-AF65-F5344CB8AC3E}">
        <p14:creationId xmlns:p14="http://schemas.microsoft.com/office/powerpoint/2010/main" val="700740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11</a:t>
            </a:fld>
            <a:endParaRPr lang="en-US"/>
          </a:p>
        </p:txBody>
      </p:sp>
    </p:spTree>
    <p:extLst>
      <p:ext uri="{BB962C8B-B14F-4D97-AF65-F5344CB8AC3E}">
        <p14:creationId xmlns:p14="http://schemas.microsoft.com/office/powerpoint/2010/main" val="421832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Isaac</a:t>
            </a:r>
          </a:p>
          <a:p>
            <a:pPr lvl="0"/>
            <a:r>
              <a:rPr lang="en-US" dirty="0"/>
              <a:t>Isaac was the son of promise. In him the earth would be blessed (Genesis 12:3; Matthew 1:1-2, 16).</a:t>
            </a:r>
          </a:p>
          <a:p>
            <a:pPr lvl="0"/>
            <a:r>
              <a:rPr lang="en-US" dirty="0"/>
              <a:t>Isaac was offered like Christ (Genesis 22:1-19).</a:t>
            </a:r>
          </a:p>
          <a:p>
            <a:pPr lvl="1"/>
            <a:r>
              <a:rPr lang="en-US" dirty="0"/>
              <a:t>Both were sons of promise (Genesis 18:13-14; Galatians 3:16).</a:t>
            </a:r>
          </a:p>
          <a:p>
            <a:pPr lvl="1"/>
            <a:r>
              <a:rPr lang="en-US" dirty="0"/>
              <a:t>Made descendants of Abraham</a:t>
            </a:r>
          </a:p>
          <a:p>
            <a:pPr lvl="2"/>
            <a:r>
              <a:rPr lang="en-US" dirty="0"/>
              <a:t>Isaac Physically (Matthew 1).</a:t>
            </a:r>
          </a:p>
          <a:p>
            <a:pPr lvl="2"/>
            <a:r>
              <a:rPr lang="en-US" dirty="0"/>
              <a:t>Jesus Spiritually (Galatians 3:26-29).</a:t>
            </a:r>
          </a:p>
          <a:p>
            <a:pPr lvl="1"/>
            <a:r>
              <a:rPr lang="en-US" dirty="0"/>
              <a:t>Both raised up by God (Hebrews 11:17-19; Romans 6:4)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12</a:t>
            </a:fld>
            <a:endParaRPr lang="en-US"/>
          </a:p>
        </p:txBody>
      </p:sp>
    </p:spTree>
    <p:extLst>
      <p:ext uri="{BB962C8B-B14F-4D97-AF65-F5344CB8AC3E}">
        <p14:creationId xmlns:p14="http://schemas.microsoft.com/office/powerpoint/2010/main" val="1339494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13</a:t>
            </a:fld>
            <a:endParaRPr lang="en-US"/>
          </a:p>
        </p:txBody>
      </p:sp>
    </p:spTree>
    <p:extLst>
      <p:ext uri="{BB962C8B-B14F-4D97-AF65-F5344CB8AC3E}">
        <p14:creationId xmlns:p14="http://schemas.microsoft.com/office/powerpoint/2010/main" val="698624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14</a:t>
            </a:fld>
            <a:endParaRPr lang="en-US"/>
          </a:p>
        </p:txBody>
      </p:sp>
    </p:spTree>
    <p:extLst>
      <p:ext uri="{BB962C8B-B14F-4D97-AF65-F5344CB8AC3E}">
        <p14:creationId xmlns:p14="http://schemas.microsoft.com/office/powerpoint/2010/main" val="3699468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Isaac</a:t>
            </a:r>
          </a:p>
          <a:p>
            <a:pPr lvl="0"/>
            <a:r>
              <a:rPr lang="en-US" dirty="0"/>
              <a:t>Isaac was the son of promise. In him the earth would be blessed (Genesis 12:3; Matthew 1:1-2, 16).</a:t>
            </a:r>
          </a:p>
          <a:p>
            <a:pPr lvl="0"/>
            <a:r>
              <a:rPr lang="en-US" dirty="0"/>
              <a:t>Isaac was offered like Christ (Genesis 22:1-19).</a:t>
            </a:r>
          </a:p>
          <a:p>
            <a:pPr lvl="1"/>
            <a:r>
              <a:rPr lang="en-US" dirty="0"/>
              <a:t>Both were sons of promise (Genesis 18:13-14; Galatians 3:16).</a:t>
            </a:r>
          </a:p>
          <a:p>
            <a:pPr lvl="1"/>
            <a:r>
              <a:rPr lang="en-US" dirty="0"/>
              <a:t>Made descendants of Abraham</a:t>
            </a:r>
          </a:p>
          <a:p>
            <a:pPr lvl="2"/>
            <a:r>
              <a:rPr lang="en-US" dirty="0"/>
              <a:t>Isaac Physically (Matthew 1).</a:t>
            </a:r>
          </a:p>
          <a:p>
            <a:pPr lvl="2"/>
            <a:r>
              <a:rPr lang="en-US" dirty="0"/>
              <a:t>Jesus Spiritually (Galatians 3:26-29).</a:t>
            </a:r>
          </a:p>
          <a:p>
            <a:pPr lvl="1"/>
            <a:r>
              <a:rPr lang="en-US" dirty="0"/>
              <a:t>Both raised up by God (Hebrews 11:17-19; Romans 6:4)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15</a:t>
            </a:fld>
            <a:endParaRPr lang="en-US"/>
          </a:p>
        </p:txBody>
      </p:sp>
    </p:spTree>
    <p:extLst>
      <p:ext uri="{BB962C8B-B14F-4D97-AF65-F5344CB8AC3E}">
        <p14:creationId xmlns:p14="http://schemas.microsoft.com/office/powerpoint/2010/main" val="841758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16</a:t>
            </a:fld>
            <a:endParaRPr lang="en-US"/>
          </a:p>
        </p:txBody>
      </p:sp>
    </p:spTree>
    <p:extLst>
      <p:ext uri="{BB962C8B-B14F-4D97-AF65-F5344CB8AC3E}">
        <p14:creationId xmlns:p14="http://schemas.microsoft.com/office/powerpoint/2010/main" val="3360977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Isaac</a:t>
            </a:r>
          </a:p>
          <a:p>
            <a:pPr lvl="0"/>
            <a:r>
              <a:rPr lang="en-US" dirty="0"/>
              <a:t>Isaac was the son of promise. In him the earth would be blessed (Genesis 12:3; Matthew 1:1-2, 16).</a:t>
            </a:r>
          </a:p>
          <a:p>
            <a:pPr lvl="0"/>
            <a:r>
              <a:rPr lang="en-US" dirty="0"/>
              <a:t>Isaac was offered like Christ (Genesis 22:1-19).</a:t>
            </a:r>
          </a:p>
          <a:p>
            <a:pPr lvl="1"/>
            <a:r>
              <a:rPr lang="en-US" dirty="0"/>
              <a:t>Both were sons of promise (Genesis 18:13-14; Galatians 3:16).</a:t>
            </a:r>
          </a:p>
          <a:p>
            <a:pPr lvl="1"/>
            <a:r>
              <a:rPr lang="en-US" dirty="0"/>
              <a:t>Made descendants of Abraham</a:t>
            </a:r>
          </a:p>
          <a:p>
            <a:pPr lvl="2"/>
            <a:r>
              <a:rPr lang="en-US" dirty="0"/>
              <a:t>Isaac Physically (Matthew 1).</a:t>
            </a:r>
          </a:p>
          <a:p>
            <a:pPr lvl="2"/>
            <a:r>
              <a:rPr lang="en-US" dirty="0"/>
              <a:t>Jesus Spiritually (Galatians 3:26-29).</a:t>
            </a:r>
          </a:p>
          <a:p>
            <a:pPr lvl="1"/>
            <a:r>
              <a:rPr lang="en-US" dirty="0"/>
              <a:t>Both raised up by God (Hebrews 11:17-19; Romans 6:4)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17</a:t>
            </a:fld>
            <a:endParaRPr lang="en-US"/>
          </a:p>
        </p:txBody>
      </p:sp>
    </p:spTree>
    <p:extLst>
      <p:ext uri="{BB962C8B-B14F-4D97-AF65-F5344CB8AC3E}">
        <p14:creationId xmlns:p14="http://schemas.microsoft.com/office/powerpoint/2010/main" val="3802702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18</a:t>
            </a:fld>
            <a:endParaRPr lang="en-US"/>
          </a:p>
        </p:txBody>
      </p:sp>
    </p:spTree>
    <p:extLst>
      <p:ext uri="{BB962C8B-B14F-4D97-AF65-F5344CB8AC3E}">
        <p14:creationId xmlns:p14="http://schemas.microsoft.com/office/powerpoint/2010/main" val="723719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19</a:t>
            </a:fld>
            <a:endParaRPr lang="en-US"/>
          </a:p>
        </p:txBody>
      </p:sp>
    </p:spTree>
    <p:extLst>
      <p:ext uri="{BB962C8B-B14F-4D97-AF65-F5344CB8AC3E}">
        <p14:creationId xmlns:p14="http://schemas.microsoft.com/office/powerpoint/2010/main" val="215323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Ark (Genesis 6:13-8:22; Christ, metaphorically, is our ark.) 40 days and nights. 150 days.</a:t>
            </a:r>
          </a:p>
          <a:p>
            <a:pPr lvl="0"/>
            <a:r>
              <a:rPr lang="en-US" dirty="0"/>
              <a:t>1 Peter 3:18-22 – Directly relates Christ’s suffering for us. Parallels the water raising the ark to save the 8 souls. Through water we are baptized into Christ’s death and are raised to walk in newness of life.</a:t>
            </a:r>
          </a:p>
          <a:p>
            <a:pPr lvl="1"/>
            <a:r>
              <a:rPr lang="en-US" dirty="0"/>
              <a:t>An antitype (</a:t>
            </a:r>
            <a:r>
              <a:rPr lang="en-US" i="1" dirty="0" err="1"/>
              <a:t>antitupon</a:t>
            </a:r>
            <a:r>
              <a:rPr lang="en-US" dirty="0"/>
              <a:t> – corresponding, representative) of the eight souls being saved through water (from what? – Genesis 6:13; 2 Thessalonians 1:7-9)</a:t>
            </a:r>
          </a:p>
          <a:p>
            <a:pPr lvl="1"/>
            <a:r>
              <a:rPr lang="en-US" dirty="0"/>
              <a:t>Through the resurrection of Christ (1 Corinthians 15:13-20).</a:t>
            </a:r>
          </a:p>
          <a:p>
            <a:pPr lvl="0"/>
            <a:r>
              <a:rPr lang="en-US" dirty="0"/>
              <a:t>Genesis 7:17 – Compare with being raised up with Christ (Romans 6:3-4; Colossians 2:11-13).</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2</a:t>
            </a:fld>
            <a:endParaRPr lang="en-US"/>
          </a:p>
        </p:txBody>
      </p:sp>
    </p:spTree>
    <p:extLst>
      <p:ext uri="{BB962C8B-B14F-4D97-AF65-F5344CB8AC3E}">
        <p14:creationId xmlns:p14="http://schemas.microsoft.com/office/powerpoint/2010/main" val="2324557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Passover Lamb (Exodus 11, 12)</a:t>
            </a:r>
          </a:p>
          <a:p>
            <a:pPr lvl="0"/>
            <a:r>
              <a:rPr lang="en-US" dirty="0"/>
              <a:t>Lamb without blemish (Exodus 12:5; 1 Peter 1:18-19).</a:t>
            </a:r>
          </a:p>
          <a:p>
            <a:pPr lvl="0"/>
            <a:r>
              <a:rPr lang="en-US" dirty="0"/>
              <a:t>Blood of the lamb marked God’s people (Exodus 12:13).</a:t>
            </a:r>
          </a:p>
          <a:p>
            <a:pPr lvl="1"/>
            <a:r>
              <a:rPr lang="en-US" dirty="0"/>
              <a:t>Washed in the blood of Christ, of the saved (Revelation 7:14-17).</a:t>
            </a:r>
          </a:p>
          <a:p>
            <a:pPr lvl="0"/>
            <a:r>
              <a:rPr lang="en-US" dirty="0"/>
              <a:t>The Passover remembered (Exodus 12:14).</a:t>
            </a:r>
          </a:p>
          <a:p>
            <a:r>
              <a:rPr lang="en-US" dirty="0"/>
              <a:t>Christ’s death remembered (1 Corinthians 11:23-26).</a:t>
            </a:r>
          </a:p>
        </p:txBody>
      </p:sp>
      <p:sp>
        <p:nvSpPr>
          <p:cNvPr id="4" name="Slide Number Placeholder 3"/>
          <p:cNvSpPr>
            <a:spLocks noGrp="1"/>
          </p:cNvSpPr>
          <p:nvPr>
            <p:ph type="sldNum" sz="quarter" idx="10"/>
          </p:nvPr>
        </p:nvSpPr>
        <p:spPr/>
        <p:txBody>
          <a:bodyPr/>
          <a:lstStyle/>
          <a:p>
            <a:fld id="{95ABCA97-729C-4855-8B13-7330BFEB1BE6}" type="slidenum">
              <a:rPr lang="en-US" smtClean="0"/>
              <a:t>20</a:t>
            </a:fld>
            <a:endParaRPr lang="en-US"/>
          </a:p>
        </p:txBody>
      </p:sp>
    </p:spTree>
    <p:extLst>
      <p:ext uri="{BB962C8B-B14F-4D97-AF65-F5344CB8AC3E}">
        <p14:creationId xmlns:p14="http://schemas.microsoft.com/office/powerpoint/2010/main" val="222023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21</a:t>
            </a:fld>
            <a:endParaRPr lang="en-US"/>
          </a:p>
        </p:txBody>
      </p:sp>
    </p:spTree>
    <p:extLst>
      <p:ext uri="{BB962C8B-B14F-4D97-AF65-F5344CB8AC3E}">
        <p14:creationId xmlns:p14="http://schemas.microsoft.com/office/powerpoint/2010/main" val="2725440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22</a:t>
            </a:fld>
            <a:endParaRPr lang="en-US"/>
          </a:p>
        </p:txBody>
      </p:sp>
    </p:spTree>
    <p:extLst>
      <p:ext uri="{BB962C8B-B14F-4D97-AF65-F5344CB8AC3E}">
        <p14:creationId xmlns:p14="http://schemas.microsoft.com/office/powerpoint/2010/main" val="777376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Passover Lamb (Exodus 11, 12)</a:t>
            </a:r>
          </a:p>
          <a:p>
            <a:pPr lvl="0"/>
            <a:r>
              <a:rPr lang="en-US" dirty="0"/>
              <a:t>Lamb without blemish (Exodus 12:5; 1 Peter 1:18-19).</a:t>
            </a:r>
          </a:p>
          <a:p>
            <a:pPr lvl="0"/>
            <a:r>
              <a:rPr lang="en-US" dirty="0"/>
              <a:t>Blood of the lamb marked God’s people (Exodus 12:13).</a:t>
            </a:r>
          </a:p>
          <a:p>
            <a:pPr lvl="1"/>
            <a:r>
              <a:rPr lang="en-US" dirty="0"/>
              <a:t>Washed in the blood of Christ, of the saved (Revelation 7:14-17).</a:t>
            </a:r>
          </a:p>
          <a:p>
            <a:pPr lvl="0"/>
            <a:r>
              <a:rPr lang="en-US" dirty="0"/>
              <a:t>The Passover remembered (Exodus 12:14).</a:t>
            </a:r>
          </a:p>
          <a:p>
            <a:r>
              <a:rPr lang="en-US" dirty="0"/>
              <a:t>Christ’s death remembered (1 Corinthians 11:23-26).</a:t>
            </a:r>
          </a:p>
        </p:txBody>
      </p:sp>
      <p:sp>
        <p:nvSpPr>
          <p:cNvPr id="4" name="Slide Number Placeholder 3"/>
          <p:cNvSpPr>
            <a:spLocks noGrp="1"/>
          </p:cNvSpPr>
          <p:nvPr>
            <p:ph type="sldNum" sz="quarter" idx="10"/>
          </p:nvPr>
        </p:nvSpPr>
        <p:spPr/>
        <p:txBody>
          <a:bodyPr/>
          <a:lstStyle/>
          <a:p>
            <a:fld id="{95ABCA97-729C-4855-8B13-7330BFEB1BE6}" type="slidenum">
              <a:rPr lang="en-US" smtClean="0"/>
              <a:t>23</a:t>
            </a:fld>
            <a:endParaRPr lang="en-US"/>
          </a:p>
        </p:txBody>
      </p:sp>
    </p:spTree>
    <p:extLst>
      <p:ext uri="{BB962C8B-B14F-4D97-AF65-F5344CB8AC3E}">
        <p14:creationId xmlns:p14="http://schemas.microsoft.com/office/powerpoint/2010/main" val="473775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24</a:t>
            </a:fld>
            <a:endParaRPr lang="en-US"/>
          </a:p>
        </p:txBody>
      </p:sp>
    </p:spTree>
    <p:extLst>
      <p:ext uri="{BB962C8B-B14F-4D97-AF65-F5344CB8AC3E}">
        <p14:creationId xmlns:p14="http://schemas.microsoft.com/office/powerpoint/2010/main" val="2474419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Passover Lamb (Exodus 11, 12)</a:t>
            </a:r>
          </a:p>
          <a:p>
            <a:pPr lvl="0"/>
            <a:r>
              <a:rPr lang="en-US" dirty="0"/>
              <a:t>Lamb without blemish (Exodus 12:5; 1 Peter 1:18-19).</a:t>
            </a:r>
          </a:p>
          <a:p>
            <a:pPr lvl="0"/>
            <a:r>
              <a:rPr lang="en-US" dirty="0"/>
              <a:t>Blood of the lamb marked God’s people (Exodus 12:13).</a:t>
            </a:r>
          </a:p>
          <a:p>
            <a:pPr lvl="1"/>
            <a:r>
              <a:rPr lang="en-US" dirty="0"/>
              <a:t>Washed in the blood of Christ, of the saved (Revelation 7:14-17).</a:t>
            </a:r>
          </a:p>
          <a:p>
            <a:pPr lvl="0"/>
            <a:r>
              <a:rPr lang="en-US" dirty="0"/>
              <a:t>The Passover remembered (Exodus 12:14).</a:t>
            </a:r>
          </a:p>
          <a:p>
            <a:r>
              <a:rPr lang="en-US" dirty="0"/>
              <a:t>Christ’s death remembered (1 Corinthians 11:23-26).</a:t>
            </a:r>
          </a:p>
        </p:txBody>
      </p:sp>
      <p:sp>
        <p:nvSpPr>
          <p:cNvPr id="4" name="Slide Number Placeholder 3"/>
          <p:cNvSpPr>
            <a:spLocks noGrp="1"/>
          </p:cNvSpPr>
          <p:nvPr>
            <p:ph type="sldNum" sz="quarter" idx="10"/>
          </p:nvPr>
        </p:nvSpPr>
        <p:spPr/>
        <p:txBody>
          <a:bodyPr/>
          <a:lstStyle/>
          <a:p>
            <a:fld id="{95ABCA97-729C-4855-8B13-7330BFEB1BE6}" type="slidenum">
              <a:rPr lang="en-US" smtClean="0"/>
              <a:t>25</a:t>
            </a:fld>
            <a:endParaRPr lang="en-US"/>
          </a:p>
        </p:txBody>
      </p:sp>
    </p:spTree>
    <p:extLst>
      <p:ext uri="{BB962C8B-B14F-4D97-AF65-F5344CB8AC3E}">
        <p14:creationId xmlns:p14="http://schemas.microsoft.com/office/powerpoint/2010/main" val="1394491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26</a:t>
            </a:fld>
            <a:endParaRPr lang="en-US"/>
          </a:p>
        </p:txBody>
      </p:sp>
    </p:spTree>
    <p:extLst>
      <p:ext uri="{BB962C8B-B14F-4D97-AF65-F5344CB8AC3E}">
        <p14:creationId xmlns:p14="http://schemas.microsoft.com/office/powerpoint/2010/main" val="1800329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Passover Lamb (Exodus 11, 12)</a:t>
            </a:r>
          </a:p>
          <a:p>
            <a:pPr lvl="0"/>
            <a:r>
              <a:rPr lang="en-US" dirty="0"/>
              <a:t>Lamb without blemish (Exodus 12:5; 1 Peter 1:18-19).</a:t>
            </a:r>
          </a:p>
          <a:p>
            <a:pPr lvl="0"/>
            <a:r>
              <a:rPr lang="en-US" dirty="0"/>
              <a:t>Blood of the lamb marked God’s people (Exodus 12:13).</a:t>
            </a:r>
          </a:p>
          <a:p>
            <a:pPr lvl="1"/>
            <a:r>
              <a:rPr lang="en-US" dirty="0"/>
              <a:t>Washed in the blood of Christ, of the saved (Revelation 7:14-17).</a:t>
            </a:r>
          </a:p>
          <a:p>
            <a:pPr lvl="0"/>
            <a:r>
              <a:rPr lang="en-US" dirty="0"/>
              <a:t>The Passover remembered (Exodus 12:14).</a:t>
            </a:r>
          </a:p>
          <a:p>
            <a:r>
              <a:rPr lang="en-US" dirty="0"/>
              <a:t>Christ’s death remembered (1 Corinthians 11:23-26).</a:t>
            </a:r>
          </a:p>
        </p:txBody>
      </p:sp>
      <p:sp>
        <p:nvSpPr>
          <p:cNvPr id="4" name="Slide Number Placeholder 3"/>
          <p:cNvSpPr>
            <a:spLocks noGrp="1"/>
          </p:cNvSpPr>
          <p:nvPr>
            <p:ph type="sldNum" sz="quarter" idx="10"/>
          </p:nvPr>
        </p:nvSpPr>
        <p:spPr/>
        <p:txBody>
          <a:bodyPr/>
          <a:lstStyle/>
          <a:p>
            <a:fld id="{95ABCA97-729C-4855-8B13-7330BFEB1BE6}" type="slidenum">
              <a:rPr lang="en-US" smtClean="0"/>
              <a:t>27</a:t>
            </a:fld>
            <a:endParaRPr lang="en-US"/>
          </a:p>
        </p:txBody>
      </p:sp>
    </p:spTree>
    <p:extLst>
      <p:ext uri="{BB962C8B-B14F-4D97-AF65-F5344CB8AC3E}">
        <p14:creationId xmlns:p14="http://schemas.microsoft.com/office/powerpoint/2010/main" val="4239585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Bronze Serpent (Numbers 21:4-9; John 3:1-21)</a:t>
            </a:r>
          </a:p>
          <a:p>
            <a:pPr lvl="0"/>
            <a:r>
              <a:rPr lang="en-US" dirty="0"/>
              <a:t>Those that looked upon the serpent would live (Numbers 21:8-9).</a:t>
            </a:r>
          </a:p>
          <a:p>
            <a:pPr lvl="1"/>
            <a:r>
              <a:rPr lang="en-US" dirty="0"/>
              <a:t>Those who look upon Jesus and believe will be saved (John 3:14-17).</a:t>
            </a:r>
          </a:p>
          <a:p>
            <a:pPr lvl="0"/>
            <a:r>
              <a:rPr lang="en-US" dirty="0"/>
              <a:t>The mere act of looking did not save them, rather it was obedience (Matthew 7:21).</a:t>
            </a:r>
          </a:p>
          <a:p>
            <a:pPr lvl="0"/>
            <a:r>
              <a:rPr lang="en-US" dirty="0"/>
              <a:t>We are all poisoned by sin (Romans 3:23).</a:t>
            </a:r>
          </a:p>
          <a:p>
            <a:pPr lvl="1"/>
            <a:r>
              <a:rPr lang="en-US" dirty="0"/>
              <a:t>Christ is the antidote, just like the Bronze Serpent (1 Peter 2:24).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28</a:t>
            </a:fld>
            <a:endParaRPr lang="en-US"/>
          </a:p>
        </p:txBody>
      </p:sp>
    </p:spTree>
    <p:extLst>
      <p:ext uri="{BB962C8B-B14F-4D97-AF65-F5344CB8AC3E}">
        <p14:creationId xmlns:p14="http://schemas.microsoft.com/office/powerpoint/2010/main" val="39068560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29</a:t>
            </a:fld>
            <a:endParaRPr lang="en-US"/>
          </a:p>
        </p:txBody>
      </p:sp>
    </p:spTree>
    <p:extLst>
      <p:ext uri="{BB962C8B-B14F-4D97-AF65-F5344CB8AC3E}">
        <p14:creationId xmlns:p14="http://schemas.microsoft.com/office/powerpoint/2010/main" val="365388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3</a:t>
            </a:fld>
            <a:endParaRPr lang="en-US"/>
          </a:p>
        </p:txBody>
      </p:sp>
    </p:spTree>
    <p:extLst>
      <p:ext uri="{BB962C8B-B14F-4D97-AF65-F5344CB8AC3E}">
        <p14:creationId xmlns:p14="http://schemas.microsoft.com/office/powerpoint/2010/main" val="35588734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Bronze Serpent (Numbers 21:4-9; John 3:1-21)</a:t>
            </a:r>
          </a:p>
          <a:p>
            <a:pPr lvl="0"/>
            <a:r>
              <a:rPr lang="en-US" dirty="0"/>
              <a:t>Those that looked upon the serpent would live (Numbers 21:8-9).</a:t>
            </a:r>
          </a:p>
          <a:p>
            <a:pPr lvl="1"/>
            <a:r>
              <a:rPr lang="en-US" dirty="0"/>
              <a:t>Those who look upon Jesus and believe will be saved (John 3:14-17).</a:t>
            </a:r>
          </a:p>
          <a:p>
            <a:pPr lvl="0"/>
            <a:r>
              <a:rPr lang="en-US" dirty="0"/>
              <a:t>The mere act of looking did not save them, rather it was obedience (Matthew 7:21).</a:t>
            </a:r>
          </a:p>
          <a:p>
            <a:pPr lvl="0"/>
            <a:r>
              <a:rPr lang="en-US" dirty="0"/>
              <a:t>We are all poisoned by sin (Romans 3:23).</a:t>
            </a:r>
          </a:p>
          <a:p>
            <a:pPr lvl="1"/>
            <a:r>
              <a:rPr lang="en-US" dirty="0"/>
              <a:t>Christ is the antidote, just like the Bronze Serpent (1 Peter 2:24).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30</a:t>
            </a:fld>
            <a:endParaRPr lang="en-US"/>
          </a:p>
        </p:txBody>
      </p:sp>
    </p:spTree>
    <p:extLst>
      <p:ext uri="{BB962C8B-B14F-4D97-AF65-F5344CB8AC3E}">
        <p14:creationId xmlns:p14="http://schemas.microsoft.com/office/powerpoint/2010/main" val="1454294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31</a:t>
            </a:fld>
            <a:endParaRPr lang="en-US"/>
          </a:p>
        </p:txBody>
      </p:sp>
    </p:spTree>
    <p:extLst>
      <p:ext uri="{BB962C8B-B14F-4D97-AF65-F5344CB8AC3E}">
        <p14:creationId xmlns:p14="http://schemas.microsoft.com/office/powerpoint/2010/main" val="41386113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Scapegoat (Leviticus 16:3-10, 20-22, 26)</a:t>
            </a:r>
          </a:p>
          <a:p>
            <a:pPr lvl="0"/>
            <a:r>
              <a:rPr lang="en-US" dirty="0"/>
              <a:t>Scapegoat – </a:t>
            </a:r>
            <a:r>
              <a:rPr lang="en-US" i="1" dirty="0"/>
              <a:t>‛</a:t>
            </a:r>
            <a:r>
              <a:rPr lang="en-US" i="1" dirty="0" err="1"/>
              <a:t>ăza</a:t>
            </a:r>
            <a:r>
              <a:rPr lang="en-US" i="1" dirty="0"/>
              <a:t>̂'</a:t>
            </a:r>
            <a:r>
              <a:rPr lang="en-US" i="1" dirty="0" err="1"/>
              <a:t>zêl</a:t>
            </a:r>
            <a:r>
              <a:rPr lang="en-US" dirty="0"/>
              <a:t> – goat of departure (one of two goats for sin offering.)</a:t>
            </a:r>
          </a:p>
          <a:p>
            <a:pPr lvl="0"/>
            <a:r>
              <a:rPr lang="en-US" dirty="0"/>
              <a:t>Presented alive to the Lord to make atonement for the people’s sins (16:10).</a:t>
            </a:r>
          </a:p>
          <a:p>
            <a:pPr lvl="0"/>
            <a:r>
              <a:rPr lang="en-US" dirty="0"/>
              <a:t>Represented the sins of the people being forgiven and forgotten by God.</a:t>
            </a:r>
          </a:p>
          <a:p>
            <a:pPr lvl="1"/>
            <a:r>
              <a:rPr lang="en-US" dirty="0"/>
              <a:t>This was done through the scapegoat (16:20-22).</a:t>
            </a:r>
          </a:p>
          <a:p>
            <a:pPr lvl="0"/>
            <a:r>
              <a:rPr lang="en-US" dirty="0"/>
              <a:t>Scapegoat pointing to Christ.</a:t>
            </a:r>
          </a:p>
          <a:p>
            <a:pPr lvl="1"/>
            <a:r>
              <a:rPr lang="en-US" dirty="0"/>
              <a:t>Had our iniquity transferred to Him (Isaiah 53:5-6).</a:t>
            </a:r>
          </a:p>
          <a:p>
            <a:pPr lvl="1"/>
            <a:r>
              <a:rPr lang="en-US" dirty="0"/>
              <a:t>God has dismissed our sins because of Christ, a propitiation (Romans 3:21-26; 1 John 2:2).</a:t>
            </a:r>
          </a:p>
          <a:p>
            <a:pPr lvl="1"/>
            <a:r>
              <a:rPr lang="en-US" dirty="0"/>
              <a:t>Christ is the scapegoat for our sins. </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32</a:t>
            </a:fld>
            <a:endParaRPr lang="en-US"/>
          </a:p>
        </p:txBody>
      </p:sp>
    </p:spTree>
    <p:extLst>
      <p:ext uri="{BB962C8B-B14F-4D97-AF65-F5344CB8AC3E}">
        <p14:creationId xmlns:p14="http://schemas.microsoft.com/office/powerpoint/2010/main" val="264241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33</a:t>
            </a:fld>
            <a:endParaRPr lang="en-US"/>
          </a:p>
        </p:txBody>
      </p:sp>
    </p:spTree>
    <p:extLst>
      <p:ext uri="{BB962C8B-B14F-4D97-AF65-F5344CB8AC3E}">
        <p14:creationId xmlns:p14="http://schemas.microsoft.com/office/powerpoint/2010/main" val="16720915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Scapegoat (Leviticus 16:3-10, 20-22, 26)</a:t>
            </a:r>
          </a:p>
          <a:p>
            <a:pPr lvl="0"/>
            <a:r>
              <a:rPr lang="en-US" dirty="0"/>
              <a:t>Scapegoat – </a:t>
            </a:r>
            <a:r>
              <a:rPr lang="en-US" i="1" dirty="0"/>
              <a:t>‛</a:t>
            </a:r>
            <a:r>
              <a:rPr lang="en-US" i="1" dirty="0" err="1"/>
              <a:t>ăza</a:t>
            </a:r>
            <a:r>
              <a:rPr lang="en-US" i="1" dirty="0"/>
              <a:t>̂'</a:t>
            </a:r>
            <a:r>
              <a:rPr lang="en-US" i="1" dirty="0" err="1"/>
              <a:t>zêl</a:t>
            </a:r>
            <a:r>
              <a:rPr lang="en-US" dirty="0"/>
              <a:t> – goat of departure (one of two goats for sin offering.)</a:t>
            </a:r>
          </a:p>
          <a:p>
            <a:pPr lvl="0"/>
            <a:r>
              <a:rPr lang="en-US" dirty="0"/>
              <a:t>Presented alive to the Lord to make atonement for the people’s sins (16:10).</a:t>
            </a:r>
          </a:p>
          <a:p>
            <a:pPr lvl="0"/>
            <a:r>
              <a:rPr lang="en-US" dirty="0"/>
              <a:t>Represented the sins of the people being forgiven and forgotten by God.</a:t>
            </a:r>
          </a:p>
          <a:p>
            <a:pPr lvl="1"/>
            <a:r>
              <a:rPr lang="en-US" dirty="0"/>
              <a:t>This was done through the scapegoat (16:20-22).</a:t>
            </a:r>
          </a:p>
          <a:p>
            <a:pPr lvl="0"/>
            <a:r>
              <a:rPr lang="en-US" dirty="0"/>
              <a:t>Scapegoat pointing to Christ.</a:t>
            </a:r>
          </a:p>
          <a:p>
            <a:pPr lvl="1"/>
            <a:r>
              <a:rPr lang="en-US" dirty="0"/>
              <a:t>Had our iniquity transferred to Him (Isaiah 53:5-6).</a:t>
            </a:r>
          </a:p>
          <a:p>
            <a:pPr lvl="1"/>
            <a:r>
              <a:rPr lang="en-US" dirty="0"/>
              <a:t>God has dismissed our sins because of Christ, a propitiation (Romans 3:21-26; 1 John 2:2).</a:t>
            </a:r>
          </a:p>
          <a:p>
            <a:pPr lvl="1"/>
            <a:r>
              <a:rPr lang="en-US" dirty="0"/>
              <a:t>Christ is the scapegoat for our sins. </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34</a:t>
            </a:fld>
            <a:endParaRPr lang="en-US"/>
          </a:p>
        </p:txBody>
      </p:sp>
    </p:spTree>
    <p:extLst>
      <p:ext uri="{BB962C8B-B14F-4D97-AF65-F5344CB8AC3E}">
        <p14:creationId xmlns:p14="http://schemas.microsoft.com/office/powerpoint/2010/main" val="910152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35</a:t>
            </a:fld>
            <a:endParaRPr lang="en-US"/>
          </a:p>
        </p:txBody>
      </p:sp>
    </p:spTree>
    <p:extLst>
      <p:ext uri="{BB962C8B-B14F-4D97-AF65-F5344CB8AC3E}">
        <p14:creationId xmlns:p14="http://schemas.microsoft.com/office/powerpoint/2010/main" val="9302244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36</a:t>
            </a:fld>
            <a:endParaRPr lang="en-US"/>
          </a:p>
        </p:txBody>
      </p:sp>
    </p:spTree>
    <p:extLst>
      <p:ext uri="{BB962C8B-B14F-4D97-AF65-F5344CB8AC3E}">
        <p14:creationId xmlns:p14="http://schemas.microsoft.com/office/powerpoint/2010/main" val="298963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4</a:t>
            </a:fld>
            <a:endParaRPr lang="en-US"/>
          </a:p>
        </p:txBody>
      </p:sp>
    </p:spTree>
    <p:extLst>
      <p:ext uri="{BB962C8B-B14F-4D97-AF65-F5344CB8AC3E}">
        <p14:creationId xmlns:p14="http://schemas.microsoft.com/office/powerpoint/2010/main" val="181170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Ark (Genesis 6:13-8:22; Christ, metaphorically, is our ark.) 40 days and nights. 150 days.</a:t>
            </a:r>
          </a:p>
          <a:p>
            <a:pPr lvl="0"/>
            <a:r>
              <a:rPr lang="en-US" dirty="0"/>
              <a:t>1 Peter 3:18-22 – Directly relates Christ’s suffering for us. Parallels the water raising the ark to save the 8 souls. Through water we are baptized into Christ’s death and are raised to walk in newness of life.</a:t>
            </a:r>
          </a:p>
          <a:p>
            <a:pPr lvl="1"/>
            <a:r>
              <a:rPr lang="en-US" dirty="0"/>
              <a:t>An antitype (</a:t>
            </a:r>
            <a:r>
              <a:rPr lang="en-US" i="1" dirty="0" err="1"/>
              <a:t>antitupon</a:t>
            </a:r>
            <a:r>
              <a:rPr lang="en-US" dirty="0"/>
              <a:t> – corresponding, representative) of the eight souls being saved through water (from what? – Genesis 6:13; 2 Thessalonians 1:7-9)</a:t>
            </a:r>
          </a:p>
          <a:p>
            <a:pPr lvl="1"/>
            <a:r>
              <a:rPr lang="en-US" dirty="0"/>
              <a:t>Through the resurrection of Christ (1 Corinthians 15:13-20).</a:t>
            </a:r>
          </a:p>
          <a:p>
            <a:pPr lvl="0"/>
            <a:r>
              <a:rPr lang="en-US" dirty="0"/>
              <a:t>Genesis 7:17 – Compare with being raised up with Christ (Romans 6:3-4; Colossians 2:11-13).</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5</a:t>
            </a:fld>
            <a:endParaRPr lang="en-US"/>
          </a:p>
        </p:txBody>
      </p:sp>
    </p:spTree>
    <p:extLst>
      <p:ext uri="{BB962C8B-B14F-4D97-AF65-F5344CB8AC3E}">
        <p14:creationId xmlns:p14="http://schemas.microsoft.com/office/powerpoint/2010/main" val="343709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6</a:t>
            </a:fld>
            <a:endParaRPr lang="en-US"/>
          </a:p>
        </p:txBody>
      </p:sp>
    </p:spTree>
    <p:extLst>
      <p:ext uri="{BB962C8B-B14F-4D97-AF65-F5344CB8AC3E}">
        <p14:creationId xmlns:p14="http://schemas.microsoft.com/office/powerpoint/2010/main" val="970775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7</a:t>
            </a:fld>
            <a:endParaRPr lang="en-US"/>
          </a:p>
        </p:txBody>
      </p:sp>
    </p:spTree>
    <p:extLst>
      <p:ext uri="{BB962C8B-B14F-4D97-AF65-F5344CB8AC3E}">
        <p14:creationId xmlns:p14="http://schemas.microsoft.com/office/powerpoint/2010/main" val="1068942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ABCA97-729C-4855-8B13-7330BFEB1BE6}" type="slidenum">
              <a:rPr lang="en-US" smtClean="0"/>
              <a:t>8</a:t>
            </a:fld>
            <a:endParaRPr lang="en-US"/>
          </a:p>
        </p:txBody>
      </p:sp>
    </p:spTree>
    <p:extLst>
      <p:ext uri="{BB962C8B-B14F-4D97-AF65-F5344CB8AC3E}">
        <p14:creationId xmlns:p14="http://schemas.microsoft.com/office/powerpoint/2010/main" val="4145344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Isaac</a:t>
            </a:r>
          </a:p>
          <a:p>
            <a:pPr lvl="0"/>
            <a:r>
              <a:rPr lang="en-US" dirty="0"/>
              <a:t>Isaac was the son of promise. In him the earth would be blessed (Genesis 12:3; Matthew 1:1-2, 16).</a:t>
            </a:r>
          </a:p>
          <a:p>
            <a:pPr lvl="0"/>
            <a:r>
              <a:rPr lang="en-US" dirty="0"/>
              <a:t>Isaac was offered like Christ (Genesis 22:1-19).</a:t>
            </a:r>
          </a:p>
          <a:p>
            <a:pPr lvl="1"/>
            <a:r>
              <a:rPr lang="en-US" dirty="0"/>
              <a:t>Both were sons of promise (Genesis 18:13-14; Galatians 3:16).</a:t>
            </a:r>
          </a:p>
          <a:p>
            <a:pPr lvl="1"/>
            <a:r>
              <a:rPr lang="en-US" dirty="0"/>
              <a:t>Made descendants of Abraham</a:t>
            </a:r>
          </a:p>
          <a:p>
            <a:pPr lvl="2"/>
            <a:r>
              <a:rPr lang="en-US" dirty="0"/>
              <a:t>Isaac Physically (Matthew 1).</a:t>
            </a:r>
          </a:p>
          <a:p>
            <a:pPr lvl="2"/>
            <a:r>
              <a:rPr lang="en-US" dirty="0"/>
              <a:t>Jesus Spiritually (Galatians 3:26-29).</a:t>
            </a:r>
          </a:p>
          <a:p>
            <a:pPr lvl="1"/>
            <a:r>
              <a:rPr lang="en-US" dirty="0"/>
              <a:t>Both raised up by God (Hebrews 11:17-19; Romans 6:4)</a:t>
            </a:r>
          </a:p>
          <a:p>
            <a:endParaRPr lang="en-US" dirty="0"/>
          </a:p>
        </p:txBody>
      </p:sp>
      <p:sp>
        <p:nvSpPr>
          <p:cNvPr id="4" name="Slide Number Placeholder 3"/>
          <p:cNvSpPr>
            <a:spLocks noGrp="1"/>
          </p:cNvSpPr>
          <p:nvPr>
            <p:ph type="sldNum" sz="quarter" idx="10"/>
          </p:nvPr>
        </p:nvSpPr>
        <p:spPr/>
        <p:txBody>
          <a:bodyPr/>
          <a:lstStyle/>
          <a:p>
            <a:fld id="{95ABCA97-729C-4855-8B13-7330BFEB1BE6}" type="slidenum">
              <a:rPr lang="en-US" smtClean="0"/>
              <a:t>9</a:t>
            </a:fld>
            <a:endParaRPr lang="en-US"/>
          </a:p>
        </p:txBody>
      </p:sp>
    </p:spTree>
    <p:extLst>
      <p:ext uri="{BB962C8B-B14F-4D97-AF65-F5344CB8AC3E}">
        <p14:creationId xmlns:p14="http://schemas.microsoft.com/office/powerpoint/2010/main" val="716740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1/19/2014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1/19/2014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1/19/2014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1/19/2014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push dir="u"/>
  </p:transition>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862499"/>
            <a:ext cx="8144134" cy="1373070"/>
          </a:xfrm>
        </p:spPr>
        <p:txBody>
          <a:bodyPr/>
          <a:lstStyle/>
          <a:p>
            <a:r>
              <a:rPr lang="en-US" b="1" dirty="0" smtClean="0"/>
              <a:t>Five Fingers Pointing to Christ</a:t>
            </a:r>
            <a:endParaRPr lang="en-US"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36580" b="28202"/>
          <a:stretch/>
        </p:blipFill>
        <p:spPr>
          <a:xfrm>
            <a:off x="9111602" y="2526367"/>
            <a:ext cx="1334966" cy="1867672"/>
          </a:xfrm>
          <a:prstGeom prst="rect">
            <a:avLst/>
          </a:prstGeom>
        </p:spPr>
      </p:pic>
    </p:spTree>
    <p:extLst>
      <p:ext uri="{BB962C8B-B14F-4D97-AF65-F5344CB8AC3E}">
        <p14:creationId xmlns:p14="http://schemas.microsoft.com/office/powerpoint/2010/main" val="12760205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Genesis 12:3</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I </a:t>
            </a:r>
            <a:r>
              <a:rPr lang="en-US" sz="3600" dirty="0"/>
              <a:t>will bless those who bless you, And I will curse him who curses you; </a:t>
            </a:r>
            <a:r>
              <a:rPr lang="en-US" sz="3600" u="sng" dirty="0"/>
              <a:t>And in you all the families of the earth shall be blessed</a:t>
            </a:r>
            <a:r>
              <a:rPr lang="en-US" sz="3600" u="sng" dirty="0" smtClean="0"/>
              <a:t>.</a:t>
            </a:r>
            <a:endParaRPr lang="en-US" sz="3600" u="sng"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131742113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Matthew 1:1-2, 16</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The </a:t>
            </a:r>
            <a:r>
              <a:rPr lang="en-US" sz="3600" dirty="0"/>
              <a:t>book of the genealogy of Jesus Christ, the Son of David, the Son of </a:t>
            </a:r>
            <a:r>
              <a:rPr lang="en-US" sz="3600" dirty="0" smtClean="0"/>
              <a:t>Abraham: </a:t>
            </a:r>
            <a:r>
              <a:rPr lang="en-US" sz="3600" baseline="30000" dirty="0" smtClean="0"/>
              <a:t>2</a:t>
            </a:r>
            <a:r>
              <a:rPr lang="en-US" sz="3600" dirty="0" smtClean="0"/>
              <a:t> Abraham </a:t>
            </a:r>
            <a:r>
              <a:rPr lang="en-US" sz="3600" dirty="0"/>
              <a:t>begot Isaac, Isaac begot Jacob, and Jacob begot Judah and his brothers</a:t>
            </a:r>
            <a:r>
              <a:rPr lang="en-US" sz="3600" dirty="0" smtClean="0"/>
              <a:t>.</a:t>
            </a:r>
          </a:p>
          <a:p>
            <a:pPr marL="0" indent="0">
              <a:buNone/>
            </a:pPr>
            <a:endParaRPr lang="en-US" sz="3600" dirty="0" smtClean="0"/>
          </a:p>
          <a:p>
            <a:pPr marL="0" indent="0">
              <a:buNone/>
            </a:pPr>
            <a:r>
              <a:rPr lang="en-US" sz="3600" baseline="30000" dirty="0" smtClean="0"/>
              <a:t>16</a:t>
            </a:r>
            <a:r>
              <a:rPr lang="en-US" sz="3600" dirty="0"/>
              <a:t> </a:t>
            </a:r>
            <a:r>
              <a:rPr lang="en-US" sz="3600" dirty="0" smtClean="0"/>
              <a:t>And </a:t>
            </a:r>
            <a:r>
              <a:rPr lang="en-US" sz="3600" dirty="0"/>
              <a:t>Jacob begot Joseph the husband of Mary, of whom was born Jesus who is called Christ.</a:t>
            </a:r>
          </a:p>
          <a:p>
            <a:endParaRPr lang="en-US" sz="3600" dirty="0"/>
          </a:p>
          <a:p>
            <a:pPr marL="0" indent="0">
              <a:buNone/>
            </a:pPr>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20656653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44969" y="3310808"/>
            <a:ext cx="1484336" cy="707886"/>
          </a:xfrm>
          <a:prstGeom prst="rect">
            <a:avLst/>
          </a:prstGeom>
          <a:noFill/>
        </p:spPr>
        <p:txBody>
          <a:bodyPr wrap="square" rtlCol="0">
            <a:spAutoFit/>
          </a:bodyPr>
          <a:lstStyle/>
          <a:p>
            <a:r>
              <a:rPr lang="en-US" sz="4000" b="1" dirty="0" smtClean="0"/>
              <a:t>Isaac</a:t>
            </a:r>
            <a:endParaRPr lang="en-US" sz="4000" b="1" dirty="0"/>
          </a:p>
        </p:txBody>
      </p:sp>
      <p:sp>
        <p:nvSpPr>
          <p:cNvPr id="11" name="TextBox 10"/>
          <p:cNvSpPr txBox="1"/>
          <p:nvPr/>
        </p:nvSpPr>
        <p:spPr>
          <a:xfrm>
            <a:off x="205995" y="719990"/>
            <a:ext cx="5731166" cy="707886"/>
          </a:xfrm>
          <a:prstGeom prst="rect">
            <a:avLst/>
          </a:prstGeom>
          <a:noFill/>
        </p:spPr>
        <p:txBody>
          <a:bodyPr wrap="square" rtlCol="0">
            <a:spAutoFit/>
          </a:bodyPr>
          <a:lstStyle/>
          <a:p>
            <a:r>
              <a:rPr lang="en-US" sz="4000" b="1" dirty="0" smtClean="0"/>
              <a:t>Genesis 12:1-3; 21:1-7</a:t>
            </a:r>
            <a:endParaRPr lang="en-US" sz="4000" b="1" dirty="0"/>
          </a:p>
        </p:txBody>
      </p:sp>
      <p:sp>
        <p:nvSpPr>
          <p:cNvPr id="6" name="TextBox 5"/>
          <p:cNvSpPr txBox="1"/>
          <p:nvPr/>
        </p:nvSpPr>
        <p:spPr>
          <a:xfrm>
            <a:off x="4301543" y="2331076"/>
            <a:ext cx="7315199" cy="2431435"/>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smtClean="0"/>
              <a:t>Earth would be blessed. (</a:t>
            </a:r>
            <a:r>
              <a:rPr lang="en-US" sz="3200" dirty="0"/>
              <a:t>Genesis </a:t>
            </a:r>
            <a:r>
              <a:rPr lang="en-US" sz="3200" dirty="0" smtClean="0"/>
              <a:t>12:3; </a:t>
            </a:r>
            <a:r>
              <a:rPr lang="en-US" sz="3200" dirty="0"/>
              <a:t>Matthew 1:1-2, 16).</a:t>
            </a:r>
          </a:p>
          <a:p>
            <a:pPr marL="285750" lvl="0" indent="-285750">
              <a:buFont typeface="Arial" panose="020B0604020202020204" pitchFamily="34" charset="0"/>
              <a:buChar char="•"/>
            </a:pPr>
            <a:r>
              <a:rPr lang="en-US" sz="3200" dirty="0"/>
              <a:t>O</a:t>
            </a:r>
            <a:r>
              <a:rPr lang="en-US" sz="3200" dirty="0" smtClean="0"/>
              <a:t>ffered like </a:t>
            </a:r>
            <a:r>
              <a:rPr lang="en-US" sz="3200" dirty="0"/>
              <a:t>Christ (Genesis 22:1-19).</a:t>
            </a:r>
          </a:p>
          <a:p>
            <a:pPr marL="742950" lvl="1" indent="-285750">
              <a:buFont typeface="Arial" panose="020B0604020202020204" pitchFamily="34" charset="0"/>
              <a:buChar char="•"/>
            </a:pPr>
            <a:r>
              <a:rPr lang="en-US" sz="2800" dirty="0"/>
              <a:t>Both were sons of promise (Genesis </a:t>
            </a:r>
            <a:r>
              <a:rPr lang="en-US" sz="2800" dirty="0" smtClean="0"/>
              <a:t>18:13-14; </a:t>
            </a:r>
            <a:r>
              <a:rPr lang="en-US" sz="2800" dirty="0"/>
              <a:t>Galatians 3:16</a:t>
            </a:r>
            <a:r>
              <a:rPr lang="en-US" sz="2800" dirty="0" smtClean="0"/>
              <a:t>).</a:t>
            </a:r>
            <a:endParaRPr lang="en-US" sz="2800" dirty="0"/>
          </a:p>
        </p:txBody>
      </p:sp>
    </p:spTree>
    <p:extLst>
      <p:ext uri="{BB962C8B-B14F-4D97-AF65-F5344CB8AC3E}">
        <p14:creationId xmlns:p14="http://schemas.microsoft.com/office/powerpoint/2010/main" val="28850324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Genesis 18:13-14</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And </a:t>
            </a:r>
            <a:r>
              <a:rPr lang="en-US" sz="3600" dirty="0"/>
              <a:t>the LORD said to Abraham, "Why did Sarah laugh, saying, 'Shall I surely bear a child, since I am old</a:t>
            </a:r>
            <a:r>
              <a:rPr lang="en-US" sz="3600" dirty="0" smtClean="0"/>
              <a:t>?‘ </a:t>
            </a:r>
            <a:r>
              <a:rPr lang="en-US" sz="3600" baseline="30000" dirty="0" smtClean="0"/>
              <a:t>14</a:t>
            </a:r>
            <a:r>
              <a:rPr lang="en-US" sz="3600" dirty="0" smtClean="0"/>
              <a:t> Is </a:t>
            </a:r>
            <a:r>
              <a:rPr lang="en-US" sz="3600" dirty="0"/>
              <a:t>anything too hard for the LORD? At the appointed time I will return to you, according to the time of life, and Sarah shall have a son."</a:t>
            </a:r>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72123528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Galatians 3:16</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Now </a:t>
            </a:r>
            <a:r>
              <a:rPr lang="en-US" sz="3600" dirty="0"/>
              <a:t>to Abraham and his Seed were the promises made. He does not say, "And to seeds," as of many, but as of one, </a:t>
            </a:r>
            <a:r>
              <a:rPr lang="en-US" sz="3600" dirty="0" smtClean="0"/>
              <a:t>“And to your seed," </a:t>
            </a:r>
            <a:r>
              <a:rPr lang="en-US" sz="3600" dirty="0"/>
              <a:t>who is Christ.</a:t>
            </a:r>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405066827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44969" y="3310808"/>
            <a:ext cx="1484336" cy="707886"/>
          </a:xfrm>
          <a:prstGeom prst="rect">
            <a:avLst/>
          </a:prstGeom>
          <a:noFill/>
        </p:spPr>
        <p:txBody>
          <a:bodyPr wrap="square" rtlCol="0">
            <a:spAutoFit/>
          </a:bodyPr>
          <a:lstStyle/>
          <a:p>
            <a:r>
              <a:rPr lang="en-US" sz="4000" b="1" dirty="0" smtClean="0"/>
              <a:t>Isaac</a:t>
            </a:r>
            <a:endParaRPr lang="en-US" sz="4000" b="1" dirty="0"/>
          </a:p>
        </p:txBody>
      </p:sp>
      <p:sp>
        <p:nvSpPr>
          <p:cNvPr id="11" name="TextBox 10"/>
          <p:cNvSpPr txBox="1"/>
          <p:nvPr/>
        </p:nvSpPr>
        <p:spPr>
          <a:xfrm>
            <a:off x="205995" y="719990"/>
            <a:ext cx="5731166" cy="707886"/>
          </a:xfrm>
          <a:prstGeom prst="rect">
            <a:avLst/>
          </a:prstGeom>
          <a:noFill/>
        </p:spPr>
        <p:txBody>
          <a:bodyPr wrap="square" rtlCol="0">
            <a:spAutoFit/>
          </a:bodyPr>
          <a:lstStyle/>
          <a:p>
            <a:r>
              <a:rPr lang="en-US" sz="4000" b="1" dirty="0" smtClean="0"/>
              <a:t>Genesis 12:1-3; 21:1-7</a:t>
            </a:r>
            <a:endParaRPr lang="en-US" sz="4000" b="1" dirty="0"/>
          </a:p>
        </p:txBody>
      </p:sp>
      <p:sp>
        <p:nvSpPr>
          <p:cNvPr id="6" name="TextBox 5"/>
          <p:cNvSpPr txBox="1"/>
          <p:nvPr/>
        </p:nvSpPr>
        <p:spPr>
          <a:xfrm>
            <a:off x="4301543" y="2331076"/>
            <a:ext cx="7315199" cy="3600986"/>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smtClean="0"/>
              <a:t>Earth would be blessed. (</a:t>
            </a:r>
            <a:r>
              <a:rPr lang="en-US" sz="3200" dirty="0"/>
              <a:t>Genesis </a:t>
            </a:r>
            <a:r>
              <a:rPr lang="en-US" sz="3200" dirty="0" smtClean="0"/>
              <a:t>12:3; </a:t>
            </a:r>
            <a:r>
              <a:rPr lang="en-US" sz="3200" dirty="0"/>
              <a:t>Matthew 1:1-2, 16).</a:t>
            </a:r>
          </a:p>
          <a:p>
            <a:pPr marL="285750" lvl="0" indent="-285750">
              <a:buFont typeface="Arial" panose="020B0604020202020204" pitchFamily="34" charset="0"/>
              <a:buChar char="•"/>
            </a:pPr>
            <a:r>
              <a:rPr lang="en-US" sz="3200" dirty="0"/>
              <a:t>O</a:t>
            </a:r>
            <a:r>
              <a:rPr lang="en-US" sz="3200" dirty="0" smtClean="0"/>
              <a:t>ffered like </a:t>
            </a:r>
            <a:r>
              <a:rPr lang="en-US" sz="3200" dirty="0"/>
              <a:t>Christ (Genesis 22:1-19).</a:t>
            </a:r>
          </a:p>
          <a:p>
            <a:pPr marL="742950" lvl="1" indent="-285750">
              <a:buFont typeface="Arial" panose="020B0604020202020204" pitchFamily="34" charset="0"/>
              <a:buChar char="•"/>
            </a:pPr>
            <a:r>
              <a:rPr lang="en-US" sz="2800" dirty="0"/>
              <a:t>Both were sons of promise (Genesis </a:t>
            </a:r>
            <a:r>
              <a:rPr lang="en-US" sz="2800" dirty="0" smtClean="0"/>
              <a:t>18:13-14; </a:t>
            </a:r>
            <a:r>
              <a:rPr lang="en-US" sz="2800" dirty="0"/>
              <a:t>Galatians 3:16).</a:t>
            </a:r>
          </a:p>
          <a:p>
            <a:pPr marL="742950" lvl="1" indent="-285750">
              <a:buFont typeface="Arial" panose="020B0604020202020204" pitchFamily="34" charset="0"/>
              <a:buChar char="•"/>
            </a:pPr>
            <a:r>
              <a:rPr lang="en-US" sz="2800" dirty="0"/>
              <a:t>Made descendants of Abraham</a:t>
            </a:r>
          </a:p>
          <a:p>
            <a:pPr marL="1200150" lvl="2" indent="-285750">
              <a:buFont typeface="Arial" panose="020B0604020202020204" pitchFamily="34" charset="0"/>
              <a:buChar char="•"/>
            </a:pPr>
            <a:r>
              <a:rPr lang="en-US" sz="2400" dirty="0"/>
              <a:t>Isaac Physically (Matthew 1).</a:t>
            </a:r>
          </a:p>
          <a:p>
            <a:pPr marL="1200150" lvl="2" indent="-285750">
              <a:buFont typeface="Arial" panose="020B0604020202020204" pitchFamily="34" charset="0"/>
              <a:buChar char="•"/>
            </a:pPr>
            <a:r>
              <a:rPr lang="en-US" sz="2400" dirty="0"/>
              <a:t>Jesus Spiritually (Galatians 3:26-29</a:t>
            </a:r>
            <a:r>
              <a:rPr lang="en-US" sz="2400" dirty="0" smtClean="0"/>
              <a:t>).</a:t>
            </a:r>
            <a:endParaRPr lang="en-US" sz="2400" dirty="0"/>
          </a:p>
        </p:txBody>
      </p:sp>
    </p:spTree>
    <p:extLst>
      <p:ext uri="{BB962C8B-B14F-4D97-AF65-F5344CB8AC3E}">
        <p14:creationId xmlns:p14="http://schemas.microsoft.com/office/powerpoint/2010/main" val="15673143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Galatians 3:26-29</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For </a:t>
            </a:r>
            <a:r>
              <a:rPr lang="en-US" sz="3600" dirty="0"/>
              <a:t>you are all sons of God through faith in Christ </a:t>
            </a:r>
            <a:r>
              <a:rPr lang="en-US" sz="3600" dirty="0" smtClean="0"/>
              <a:t>Jesus. </a:t>
            </a:r>
            <a:r>
              <a:rPr lang="en-US" sz="3600" baseline="30000" dirty="0" smtClean="0"/>
              <a:t>27</a:t>
            </a:r>
            <a:r>
              <a:rPr lang="en-US" sz="3600" dirty="0" smtClean="0"/>
              <a:t> For </a:t>
            </a:r>
            <a:r>
              <a:rPr lang="en-US" sz="3600" dirty="0"/>
              <a:t>as many of you as were baptized into Christ have put on </a:t>
            </a:r>
            <a:r>
              <a:rPr lang="en-US" sz="3600" dirty="0" smtClean="0"/>
              <a:t>Christ. </a:t>
            </a:r>
            <a:r>
              <a:rPr lang="en-US" sz="3600" baseline="30000" dirty="0" smtClean="0"/>
              <a:t>28</a:t>
            </a:r>
            <a:r>
              <a:rPr lang="en-US" sz="3600" dirty="0" smtClean="0"/>
              <a:t> There </a:t>
            </a:r>
            <a:r>
              <a:rPr lang="en-US" sz="3600" dirty="0"/>
              <a:t>is neither Jew nor Greek, there is neither slave nor free, there is neither male nor female; for you are all one in Christ </a:t>
            </a:r>
            <a:r>
              <a:rPr lang="en-US" sz="3600" dirty="0" smtClean="0"/>
              <a:t>Jesus. </a:t>
            </a:r>
            <a:r>
              <a:rPr lang="en-US" sz="3600" baseline="30000" dirty="0" smtClean="0"/>
              <a:t>29</a:t>
            </a:r>
            <a:r>
              <a:rPr lang="en-US" sz="3600" dirty="0" smtClean="0"/>
              <a:t> And </a:t>
            </a:r>
            <a:r>
              <a:rPr lang="en-US" sz="3600" dirty="0"/>
              <a:t>if you are Christ's, then you are Abraham's seed, and heirs according to the promise.</a:t>
            </a:r>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359835061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44969" y="3310808"/>
            <a:ext cx="1484336" cy="707886"/>
          </a:xfrm>
          <a:prstGeom prst="rect">
            <a:avLst/>
          </a:prstGeom>
          <a:noFill/>
        </p:spPr>
        <p:txBody>
          <a:bodyPr wrap="square" rtlCol="0">
            <a:spAutoFit/>
          </a:bodyPr>
          <a:lstStyle/>
          <a:p>
            <a:r>
              <a:rPr lang="en-US" sz="4000" b="1" dirty="0" smtClean="0"/>
              <a:t>Isaac</a:t>
            </a:r>
            <a:endParaRPr lang="en-US" sz="4000" b="1" dirty="0"/>
          </a:p>
        </p:txBody>
      </p:sp>
      <p:sp>
        <p:nvSpPr>
          <p:cNvPr id="11" name="TextBox 10"/>
          <p:cNvSpPr txBox="1"/>
          <p:nvPr/>
        </p:nvSpPr>
        <p:spPr>
          <a:xfrm>
            <a:off x="205995" y="719990"/>
            <a:ext cx="5731166" cy="707886"/>
          </a:xfrm>
          <a:prstGeom prst="rect">
            <a:avLst/>
          </a:prstGeom>
          <a:noFill/>
        </p:spPr>
        <p:txBody>
          <a:bodyPr wrap="square" rtlCol="0">
            <a:spAutoFit/>
          </a:bodyPr>
          <a:lstStyle/>
          <a:p>
            <a:r>
              <a:rPr lang="en-US" sz="4000" b="1" dirty="0" smtClean="0"/>
              <a:t>Genesis 12:1-3; 21:1-7</a:t>
            </a:r>
            <a:endParaRPr lang="en-US" sz="4000" b="1" dirty="0"/>
          </a:p>
        </p:txBody>
      </p:sp>
      <p:sp>
        <p:nvSpPr>
          <p:cNvPr id="6" name="TextBox 5"/>
          <p:cNvSpPr txBox="1"/>
          <p:nvPr/>
        </p:nvSpPr>
        <p:spPr>
          <a:xfrm>
            <a:off x="4301543" y="2331076"/>
            <a:ext cx="7315199" cy="4462760"/>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smtClean="0"/>
              <a:t>Earth would be blessed. (</a:t>
            </a:r>
            <a:r>
              <a:rPr lang="en-US" sz="3200" dirty="0"/>
              <a:t>Genesis </a:t>
            </a:r>
            <a:r>
              <a:rPr lang="en-US" sz="3200" dirty="0" smtClean="0"/>
              <a:t>12:3; </a:t>
            </a:r>
            <a:r>
              <a:rPr lang="en-US" sz="3200" dirty="0"/>
              <a:t>Matthew 1:1-2, 16).</a:t>
            </a:r>
          </a:p>
          <a:p>
            <a:pPr marL="285750" lvl="0" indent="-285750">
              <a:buFont typeface="Arial" panose="020B0604020202020204" pitchFamily="34" charset="0"/>
              <a:buChar char="•"/>
            </a:pPr>
            <a:r>
              <a:rPr lang="en-US" sz="3200" dirty="0"/>
              <a:t>O</a:t>
            </a:r>
            <a:r>
              <a:rPr lang="en-US" sz="3200" dirty="0" smtClean="0"/>
              <a:t>ffered like </a:t>
            </a:r>
            <a:r>
              <a:rPr lang="en-US" sz="3200" dirty="0"/>
              <a:t>Christ (Genesis 22:1-19).</a:t>
            </a:r>
          </a:p>
          <a:p>
            <a:pPr marL="742950" lvl="1" indent="-285750">
              <a:buFont typeface="Arial" panose="020B0604020202020204" pitchFamily="34" charset="0"/>
              <a:buChar char="•"/>
            </a:pPr>
            <a:r>
              <a:rPr lang="en-US" sz="2800" dirty="0"/>
              <a:t>Both were sons of promise (Genesis </a:t>
            </a:r>
            <a:r>
              <a:rPr lang="en-US" sz="2800" dirty="0" smtClean="0"/>
              <a:t>18:13-14; </a:t>
            </a:r>
            <a:r>
              <a:rPr lang="en-US" sz="2800" dirty="0"/>
              <a:t>Galatians 3:16).</a:t>
            </a:r>
          </a:p>
          <a:p>
            <a:pPr marL="742950" lvl="1" indent="-285750">
              <a:buFont typeface="Arial" panose="020B0604020202020204" pitchFamily="34" charset="0"/>
              <a:buChar char="•"/>
            </a:pPr>
            <a:r>
              <a:rPr lang="en-US" sz="2800" dirty="0"/>
              <a:t>Made descendants of Abraham</a:t>
            </a:r>
          </a:p>
          <a:p>
            <a:pPr marL="1200150" lvl="2" indent="-285750">
              <a:buFont typeface="Arial" panose="020B0604020202020204" pitchFamily="34" charset="0"/>
              <a:buChar char="•"/>
            </a:pPr>
            <a:r>
              <a:rPr lang="en-US" sz="2400" dirty="0"/>
              <a:t>Isaac Physically (Matthew 1).</a:t>
            </a:r>
          </a:p>
          <a:p>
            <a:pPr marL="1200150" lvl="2" indent="-285750">
              <a:buFont typeface="Arial" panose="020B0604020202020204" pitchFamily="34" charset="0"/>
              <a:buChar char="•"/>
            </a:pPr>
            <a:r>
              <a:rPr lang="en-US" sz="2400" dirty="0"/>
              <a:t>Jesus Spiritually (Galatians 3:26-29).</a:t>
            </a:r>
          </a:p>
          <a:p>
            <a:pPr marL="742950" lvl="1" indent="-285750">
              <a:buFont typeface="Arial" panose="020B0604020202020204" pitchFamily="34" charset="0"/>
              <a:buChar char="•"/>
            </a:pPr>
            <a:r>
              <a:rPr lang="en-US" sz="2800" dirty="0"/>
              <a:t>Both raised up by God (Hebrews 11:17-19; Romans 6:4)</a:t>
            </a:r>
          </a:p>
        </p:txBody>
      </p:sp>
    </p:spTree>
    <p:extLst>
      <p:ext uri="{BB962C8B-B14F-4D97-AF65-F5344CB8AC3E}">
        <p14:creationId xmlns:p14="http://schemas.microsoft.com/office/powerpoint/2010/main" val="18347978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Hebrews 11:17-19</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By </a:t>
            </a:r>
            <a:r>
              <a:rPr lang="en-US" sz="3600" dirty="0"/>
              <a:t>faith Abraham, when he was tested, offered up Isaac, and he who had received the promises offered up his only begotten </a:t>
            </a:r>
            <a:r>
              <a:rPr lang="en-US" sz="3600" dirty="0" smtClean="0"/>
              <a:t>son, </a:t>
            </a:r>
            <a:r>
              <a:rPr lang="en-US" sz="3600" baseline="30000" dirty="0" smtClean="0"/>
              <a:t>18</a:t>
            </a:r>
            <a:r>
              <a:rPr lang="en-US" sz="3600" dirty="0" smtClean="0"/>
              <a:t> of </a:t>
            </a:r>
            <a:r>
              <a:rPr lang="en-US" sz="3600" dirty="0"/>
              <a:t>whom it was said, "</a:t>
            </a:r>
            <a:r>
              <a:rPr lang="en-US" sz="3600" dirty="0" smtClean="0"/>
              <a:t>In Isaac your seed shall be called,“ </a:t>
            </a:r>
            <a:r>
              <a:rPr lang="en-US" sz="3600" baseline="30000" dirty="0" smtClean="0"/>
              <a:t>19</a:t>
            </a:r>
            <a:r>
              <a:rPr lang="en-US" sz="3600" dirty="0" smtClean="0"/>
              <a:t> concluding </a:t>
            </a:r>
            <a:r>
              <a:rPr lang="en-US" sz="3600" dirty="0"/>
              <a:t>that God was able to raise him up, even from the dead, from which he also received him in a figurative sense.</a:t>
            </a:r>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349156579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Romans 6:4</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Therefore </a:t>
            </a:r>
            <a:r>
              <a:rPr lang="en-US" sz="3600" dirty="0"/>
              <a:t>we were buried with Him through baptism into death, that just as Christ was raised from the dead by the glory of the Father, even so we also should walk in newness of life.</a:t>
            </a:r>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32057845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469150" y="3238812"/>
            <a:ext cx="1144165" cy="707886"/>
          </a:xfrm>
          <a:prstGeom prst="rect">
            <a:avLst/>
          </a:prstGeom>
          <a:noFill/>
        </p:spPr>
        <p:txBody>
          <a:bodyPr wrap="square" rtlCol="0">
            <a:spAutoFit/>
          </a:bodyPr>
          <a:lstStyle/>
          <a:p>
            <a:r>
              <a:rPr lang="en-US" sz="4000" b="1" dirty="0" smtClean="0"/>
              <a:t>Ark</a:t>
            </a:r>
            <a:endParaRPr lang="en-US" sz="40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Genesis 6:13-8:22</a:t>
            </a:r>
            <a:endParaRPr lang="en-US" sz="4000" b="1" dirty="0"/>
          </a:p>
        </p:txBody>
      </p:sp>
      <p:sp>
        <p:nvSpPr>
          <p:cNvPr id="5" name="TextBox 4"/>
          <p:cNvSpPr txBox="1"/>
          <p:nvPr/>
        </p:nvSpPr>
        <p:spPr>
          <a:xfrm>
            <a:off x="4301544" y="2331076"/>
            <a:ext cx="7109138" cy="2308324"/>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1 Peter </a:t>
            </a:r>
            <a:r>
              <a:rPr lang="en-US" sz="3200" dirty="0" smtClean="0"/>
              <a:t>3:18-22</a:t>
            </a:r>
            <a:endParaRPr lang="en-US" sz="3200" dirty="0"/>
          </a:p>
          <a:p>
            <a:pPr marL="742950" lvl="1" indent="-285750">
              <a:buFont typeface="Arial" panose="020B0604020202020204" pitchFamily="34" charset="0"/>
              <a:buChar char="•"/>
            </a:pPr>
            <a:r>
              <a:rPr lang="en-US" sz="2800" dirty="0"/>
              <a:t>An antitype (</a:t>
            </a:r>
            <a:r>
              <a:rPr lang="en-US" sz="2800" i="1" dirty="0" err="1"/>
              <a:t>antitupon</a:t>
            </a:r>
            <a:r>
              <a:rPr lang="en-US" sz="2800" dirty="0"/>
              <a:t> – corresponding, representative) of the eight souls being saved through </a:t>
            </a:r>
            <a:r>
              <a:rPr lang="en-US" sz="2800" dirty="0" smtClean="0"/>
              <a:t>water. </a:t>
            </a:r>
          </a:p>
          <a:p>
            <a:pPr marL="742950" lvl="1" indent="-285750">
              <a:buFont typeface="Arial" panose="020B0604020202020204" pitchFamily="34" charset="0"/>
              <a:buChar char="•"/>
            </a:pPr>
            <a:r>
              <a:rPr lang="en-US" sz="2800" dirty="0" smtClean="0"/>
              <a:t>Genesis </a:t>
            </a:r>
            <a:r>
              <a:rPr lang="en-US" sz="2800" dirty="0"/>
              <a:t>6:13; 2 Thessalonians </a:t>
            </a:r>
            <a:r>
              <a:rPr lang="en-US" sz="2800" dirty="0" smtClean="0"/>
              <a:t>1:7-9</a:t>
            </a:r>
            <a:endParaRPr lang="en-US" sz="2800" dirty="0"/>
          </a:p>
        </p:txBody>
      </p:sp>
    </p:spTree>
    <p:extLst>
      <p:ext uri="{BB962C8B-B14F-4D97-AF65-F5344CB8AC3E}">
        <p14:creationId xmlns:p14="http://schemas.microsoft.com/office/powerpoint/2010/main" val="34978291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981582" y="3276957"/>
            <a:ext cx="1691563" cy="954107"/>
          </a:xfrm>
          <a:prstGeom prst="rect">
            <a:avLst/>
          </a:prstGeom>
          <a:noFill/>
        </p:spPr>
        <p:txBody>
          <a:bodyPr wrap="square" rtlCol="0">
            <a:spAutoFit/>
          </a:bodyPr>
          <a:lstStyle/>
          <a:p>
            <a:r>
              <a:rPr lang="en-US" sz="2800" b="1" dirty="0" smtClean="0"/>
              <a:t>Passover Lamb</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Exodus 11, 12</a:t>
            </a:r>
            <a:endParaRPr lang="en-US" sz="4000" b="1" dirty="0"/>
          </a:p>
        </p:txBody>
      </p:sp>
      <p:sp>
        <p:nvSpPr>
          <p:cNvPr id="6" name="TextBox 5"/>
          <p:cNvSpPr txBox="1"/>
          <p:nvPr/>
        </p:nvSpPr>
        <p:spPr>
          <a:xfrm>
            <a:off x="4301544" y="2034859"/>
            <a:ext cx="7109138" cy="1077218"/>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Lamb without blemish (Exodus 12:5; 1 Peter 1:18-19</a:t>
            </a:r>
            <a:r>
              <a:rPr lang="en-US" sz="3200" dirty="0" smtClean="0"/>
              <a:t>).</a:t>
            </a:r>
            <a:endParaRPr lang="en-US" sz="3200" dirty="0"/>
          </a:p>
        </p:txBody>
      </p:sp>
    </p:spTree>
    <p:extLst>
      <p:ext uri="{BB962C8B-B14F-4D97-AF65-F5344CB8AC3E}">
        <p14:creationId xmlns:p14="http://schemas.microsoft.com/office/powerpoint/2010/main" val="20362420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Exodus 12:5</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Your </a:t>
            </a:r>
            <a:r>
              <a:rPr lang="en-US" sz="3600" dirty="0"/>
              <a:t>lamb shall be without blemish, a male of the first year. You may take it from the sheep or from the goats.</a:t>
            </a:r>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241974783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1 Peter 1:18-19</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Knowing </a:t>
            </a:r>
            <a:r>
              <a:rPr lang="en-US" sz="3600" dirty="0"/>
              <a:t>that you were not redeemed with corruptible things, like silver or gold, from your aimless conduct received by tradition from your </a:t>
            </a:r>
            <a:r>
              <a:rPr lang="en-US" sz="3600" dirty="0" smtClean="0"/>
              <a:t>fathers, </a:t>
            </a:r>
            <a:r>
              <a:rPr lang="en-US" sz="3600" baseline="30000" dirty="0" smtClean="0"/>
              <a:t>19</a:t>
            </a:r>
            <a:r>
              <a:rPr lang="en-US" sz="3600" dirty="0" smtClean="0"/>
              <a:t> but </a:t>
            </a:r>
            <a:r>
              <a:rPr lang="en-US" sz="3600" dirty="0"/>
              <a:t>with the precious blood of Christ, as of a lamb without blemish and without spot.</a:t>
            </a:r>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418292526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981582" y="3276957"/>
            <a:ext cx="1691563" cy="954107"/>
          </a:xfrm>
          <a:prstGeom prst="rect">
            <a:avLst/>
          </a:prstGeom>
          <a:noFill/>
        </p:spPr>
        <p:txBody>
          <a:bodyPr wrap="square" rtlCol="0">
            <a:spAutoFit/>
          </a:bodyPr>
          <a:lstStyle/>
          <a:p>
            <a:r>
              <a:rPr lang="en-US" sz="2800" b="1" dirty="0" smtClean="0"/>
              <a:t>Passover Lamb</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Exodus 11, 12</a:t>
            </a:r>
            <a:endParaRPr lang="en-US" sz="4000" b="1" dirty="0"/>
          </a:p>
        </p:txBody>
      </p:sp>
      <p:sp>
        <p:nvSpPr>
          <p:cNvPr id="6" name="TextBox 5"/>
          <p:cNvSpPr txBox="1"/>
          <p:nvPr/>
        </p:nvSpPr>
        <p:spPr>
          <a:xfrm>
            <a:off x="4301544" y="2034859"/>
            <a:ext cx="7109138" cy="2062103"/>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Lamb without blemish (Exodus 12:5; 1 Peter 1:18-19).</a:t>
            </a:r>
          </a:p>
          <a:p>
            <a:pPr marL="285750" lvl="0" indent="-285750">
              <a:buFont typeface="Arial" panose="020B0604020202020204" pitchFamily="34" charset="0"/>
              <a:buChar char="•"/>
            </a:pPr>
            <a:r>
              <a:rPr lang="en-US" sz="3200" dirty="0" smtClean="0"/>
              <a:t>Lamb’s blood marked God’s people </a:t>
            </a:r>
            <a:r>
              <a:rPr lang="en-US" sz="3200" dirty="0"/>
              <a:t>(Exodus 12:13</a:t>
            </a:r>
            <a:r>
              <a:rPr lang="en-US" sz="3200" dirty="0" smtClean="0"/>
              <a:t>).</a:t>
            </a:r>
            <a:endParaRPr lang="en-US" sz="3200" dirty="0"/>
          </a:p>
        </p:txBody>
      </p:sp>
    </p:spTree>
    <p:extLst>
      <p:ext uri="{BB962C8B-B14F-4D97-AF65-F5344CB8AC3E}">
        <p14:creationId xmlns:p14="http://schemas.microsoft.com/office/powerpoint/2010/main" val="35985188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Exodus 12:13</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Now </a:t>
            </a:r>
            <a:r>
              <a:rPr lang="en-US" sz="3600" dirty="0"/>
              <a:t>the blood shall be a sign for you on the houses where you are. And when I see the blood, I will pass over you; and the plague shall not be on you to destroy you when I strike the land of Egypt.</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93452035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981582" y="3276957"/>
            <a:ext cx="1691563" cy="954107"/>
          </a:xfrm>
          <a:prstGeom prst="rect">
            <a:avLst/>
          </a:prstGeom>
          <a:noFill/>
        </p:spPr>
        <p:txBody>
          <a:bodyPr wrap="square" rtlCol="0">
            <a:spAutoFit/>
          </a:bodyPr>
          <a:lstStyle/>
          <a:p>
            <a:r>
              <a:rPr lang="en-US" sz="2800" b="1" dirty="0" smtClean="0"/>
              <a:t>Passover Lamb</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Exodus 11, 12</a:t>
            </a:r>
            <a:endParaRPr lang="en-US" sz="4000" b="1" dirty="0"/>
          </a:p>
        </p:txBody>
      </p:sp>
      <p:sp>
        <p:nvSpPr>
          <p:cNvPr id="6" name="TextBox 5"/>
          <p:cNvSpPr txBox="1"/>
          <p:nvPr/>
        </p:nvSpPr>
        <p:spPr>
          <a:xfrm>
            <a:off x="4301544" y="2034859"/>
            <a:ext cx="7109138" cy="3908762"/>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Lamb without blemish (Exodus 12:5; 1 Peter 1:18-19).</a:t>
            </a:r>
          </a:p>
          <a:p>
            <a:pPr marL="285750" lvl="0" indent="-285750">
              <a:buFont typeface="Arial" panose="020B0604020202020204" pitchFamily="34" charset="0"/>
              <a:buChar char="•"/>
            </a:pPr>
            <a:r>
              <a:rPr lang="en-US" sz="3200" dirty="0" smtClean="0"/>
              <a:t>Lamb’s blood marked God’s people </a:t>
            </a:r>
            <a:r>
              <a:rPr lang="en-US" sz="3200" dirty="0"/>
              <a:t>(Exodus 12:13).</a:t>
            </a:r>
          </a:p>
          <a:p>
            <a:pPr marL="742950" lvl="1" indent="-285750">
              <a:buFont typeface="Arial" panose="020B0604020202020204" pitchFamily="34" charset="0"/>
              <a:buChar char="•"/>
            </a:pPr>
            <a:r>
              <a:rPr lang="en-US" sz="2800" dirty="0"/>
              <a:t>Washed in the blood of Christ, of the saved (Revelation 7:14-17).</a:t>
            </a:r>
          </a:p>
          <a:p>
            <a:pPr marL="285750" lvl="0" indent="-285750">
              <a:buFont typeface="Arial" panose="020B0604020202020204" pitchFamily="34" charset="0"/>
              <a:buChar char="•"/>
            </a:pPr>
            <a:r>
              <a:rPr lang="en-US" sz="3200" dirty="0"/>
              <a:t>The Passover remembered (Exodus 12:14</a:t>
            </a:r>
            <a:r>
              <a:rPr lang="en-US" sz="3200" dirty="0" smtClean="0"/>
              <a:t>).</a:t>
            </a:r>
            <a:endParaRPr lang="en-US" sz="3200" dirty="0"/>
          </a:p>
        </p:txBody>
      </p:sp>
    </p:spTree>
    <p:extLst>
      <p:ext uri="{BB962C8B-B14F-4D97-AF65-F5344CB8AC3E}">
        <p14:creationId xmlns:p14="http://schemas.microsoft.com/office/powerpoint/2010/main" val="2013511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Exodus 12:14</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So </a:t>
            </a:r>
            <a:r>
              <a:rPr lang="en-US" sz="3600" dirty="0"/>
              <a:t>this day shall be to you a memorial; and you shall keep it as a feast to the LORD throughout your generations. You shall keep it as a feast by an everlasting ordinance.</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112700817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981582" y="3276957"/>
            <a:ext cx="1691563" cy="954107"/>
          </a:xfrm>
          <a:prstGeom prst="rect">
            <a:avLst/>
          </a:prstGeom>
          <a:noFill/>
        </p:spPr>
        <p:txBody>
          <a:bodyPr wrap="square" rtlCol="0">
            <a:spAutoFit/>
          </a:bodyPr>
          <a:lstStyle/>
          <a:p>
            <a:r>
              <a:rPr lang="en-US" sz="2800" b="1" dirty="0" smtClean="0"/>
              <a:t>Passover Lamb</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Exodus 11, 12</a:t>
            </a:r>
            <a:endParaRPr lang="en-US" sz="4000" b="1" dirty="0"/>
          </a:p>
        </p:txBody>
      </p:sp>
      <p:sp>
        <p:nvSpPr>
          <p:cNvPr id="6" name="TextBox 5"/>
          <p:cNvSpPr txBox="1"/>
          <p:nvPr/>
        </p:nvSpPr>
        <p:spPr>
          <a:xfrm>
            <a:off x="4301544" y="2034859"/>
            <a:ext cx="7109138" cy="4770537"/>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Lamb without blemish (Exodus 12:5; 1 Peter 1:18-19).</a:t>
            </a:r>
          </a:p>
          <a:p>
            <a:pPr marL="285750" lvl="0" indent="-285750">
              <a:buFont typeface="Arial" panose="020B0604020202020204" pitchFamily="34" charset="0"/>
              <a:buChar char="•"/>
            </a:pPr>
            <a:r>
              <a:rPr lang="en-US" sz="3200" dirty="0" smtClean="0"/>
              <a:t>Lamb’s blood marked God’s people </a:t>
            </a:r>
            <a:r>
              <a:rPr lang="en-US" sz="3200" dirty="0"/>
              <a:t>(Exodus 12:13).</a:t>
            </a:r>
          </a:p>
          <a:p>
            <a:pPr marL="742950" lvl="1" indent="-285750">
              <a:buFont typeface="Arial" panose="020B0604020202020204" pitchFamily="34" charset="0"/>
              <a:buChar char="•"/>
            </a:pPr>
            <a:r>
              <a:rPr lang="en-US" sz="2800" dirty="0"/>
              <a:t>Washed in the blood of Christ, of the saved (Revelation 7:14-17).</a:t>
            </a:r>
          </a:p>
          <a:p>
            <a:pPr marL="285750" lvl="0" indent="-285750">
              <a:buFont typeface="Arial" panose="020B0604020202020204" pitchFamily="34" charset="0"/>
              <a:buChar char="•"/>
            </a:pPr>
            <a:r>
              <a:rPr lang="en-US" sz="3200" dirty="0"/>
              <a:t>The Passover remembered (Exodus 12:14).</a:t>
            </a:r>
          </a:p>
          <a:p>
            <a:pPr marL="742950" lvl="1" indent="-285750">
              <a:buFont typeface="Arial" panose="020B0604020202020204" pitchFamily="34" charset="0"/>
              <a:buChar char="•"/>
            </a:pPr>
            <a:r>
              <a:rPr lang="en-US" sz="2800" dirty="0"/>
              <a:t>Christ’s death remembered </a:t>
            </a:r>
            <a:endParaRPr lang="en-US" sz="2800" dirty="0" smtClean="0"/>
          </a:p>
          <a:p>
            <a:pPr lvl="1"/>
            <a:r>
              <a:rPr lang="en-US" sz="2800" dirty="0" smtClean="0"/>
              <a:t>(</a:t>
            </a:r>
            <a:r>
              <a:rPr lang="en-US" sz="2800" dirty="0"/>
              <a:t>1 Corinthians 11:23-26).</a:t>
            </a:r>
          </a:p>
        </p:txBody>
      </p:sp>
    </p:spTree>
    <p:extLst>
      <p:ext uri="{BB962C8B-B14F-4D97-AF65-F5344CB8AC3E}">
        <p14:creationId xmlns:p14="http://schemas.microsoft.com/office/powerpoint/2010/main" val="33878306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anim calcmode="lin" valueType="num">
                                      <p:cBhvr additive="base">
                                        <p:cTn id="1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71910" y="3068569"/>
            <a:ext cx="2199346" cy="954107"/>
          </a:xfrm>
          <a:prstGeom prst="rect">
            <a:avLst/>
          </a:prstGeom>
          <a:noFill/>
        </p:spPr>
        <p:txBody>
          <a:bodyPr wrap="square" rtlCol="0">
            <a:spAutoFit/>
          </a:bodyPr>
          <a:lstStyle/>
          <a:p>
            <a:r>
              <a:rPr lang="en-US" sz="2800" b="1" dirty="0" smtClean="0"/>
              <a:t>Bronze Serpent</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Numbers 21:4-9</a:t>
            </a:r>
            <a:endParaRPr lang="en-US" sz="4000" b="1" dirty="0"/>
          </a:p>
        </p:txBody>
      </p:sp>
      <p:sp>
        <p:nvSpPr>
          <p:cNvPr id="6" name="TextBox 5"/>
          <p:cNvSpPr txBox="1"/>
          <p:nvPr/>
        </p:nvSpPr>
        <p:spPr>
          <a:xfrm>
            <a:off x="4301544" y="2331076"/>
            <a:ext cx="7109138" cy="2923877"/>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t>
            </a:r>
            <a:r>
              <a:rPr lang="en-US" sz="3200" dirty="0" smtClean="0"/>
              <a:t>ooked </a:t>
            </a:r>
            <a:r>
              <a:rPr lang="en-US" sz="3200" dirty="0"/>
              <a:t>upon the serpent </a:t>
            </a:r>
            <a:r>
              <a:rPr lang="en-US" sz="3200" dirty="0" smtClean="0"/>
              <a:t>and live </a:t>
            </a:r>
            <a:r>
              <a:rPr lang="en-US" sz="3200" dirty="0"/>
              <a:t>(Numbers 21:8-9).</a:t>
            </a:r>
          </a:p>
          <a:p>
            <a:pPr marL="742950" lvl="1" indent="-285750">
              <a:buFont typeface="Arial" panose="020B0604020202020204" pitchFamily="34" charset="0"/>
              <a:buChar char="•"/>
            </a:pPr>
            <a:r>
              <a:rPr lang="en-US" sz="2800" dirty="0"/>
              <a:t>L</a:t>
            </a:r>
            <a:r>
              <a:rPr lang="en-US" sz="2800" dirty="0" smtClean="0"/>
              <a:t>ook upon, and believe, Jesus will </a:t>
            </a:r>
            <a:r>
              <a:rPr lang="en-US" sz="2800" dirty="0"/>
              <a:t>be saved (John 3:14-17).</a:t>
            </a:r>
          </a:p>
          <a:p>
            <a:pPr marL="285750" lvl="0" indent="-285750">
              <a:buFont typeface="Arial" panose="020B0604020202020204" pitchFamily="34" charset="0"/>
              <a:buChar char="•"/>
            </a:pPr>
            <a:r>
              <a:rPr lang="en-US" sz="3200" dirty="0"/>
              <a:t>O</a:t>
            </a:r>
            <a:r>
              <a:rPr lang="en-US" sz="3200" dirty="0" smtClean="0"/>
              <a:t>bedience that saved (Matthew </a:t>
            </a:r>
            <a:r>
              <a:rPr lang="en-US" sz="3200" dirty="0"/>
              <a:t>7:21</a:t>
            </a:r>
            <a:r>
              <a:rPr lang="en-US" sz="3200" dirty="0" smtClean="0"/>
              <a:t>).</a:t>
            </a:r>
            <a:endParaRPr lang="en-US" sz="3200" dirty="0"/>
          </a:p>
        </p:txBody>
      </p:sp>
    </p:spTree>
    <p:extLst>
      <p:ext uri="{BB962C8B-B14F-4D97-AF65-F5344CB8AC3E}">
        <p14:creationId xmlns:p14="http://schemas.microsoft.com/office/powerpoint/2010/main" val="18541473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Matthew 7:21</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"Not </a:t>
            </a:r>
            <a:r>
              <a:rPr lang="en-US" sz="3600" dirty="0"/>
              <a:t>everyone who says to Me, 'Lord, Lord,' shall enter the kingdom of heaven, but he who does the will of My Father in heaven</a:t>
            </a:r>
            <a:r>
              <a:rPr lang="en-US" sz="3600" dirty="0" smtClean="0"/>
              <a:t>.”</a:t>
            </a:r>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42281164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Genesis 6:13</a:t>
            </a:r>
          </a:p>
        </p:txBody>
      </p:sp>
      <p:sp>
        <p:nvSpPr>
          <p:cNvPr id="3" name="Content Placeholder 2"/>
          <p:cNvSpPr>
            <a:spLocks noGrp="1"/>
          </p:cNvSpPr>
          <p:nvPr>
            <p:ph idx="1"/>
          </p:nvPr>
        </p:nvSpPr>
        <p:spPr/>
        <p:txBody>
          <a:bodyPr>
            <a:normAutofit/>
          </a:bodyPr>
          <a:lstStyle/>
          <a:p>
            <a:pPr marL="0" indent="0">
              <a:buNone/>
            </a:pPr>
            <a:r>
              <a:rPr lang="en-US" sz="3600" dirty="0" smtClean="0"/>
              <a:t>And </a:t>
            </a:r>
            <a:r>
              <a:rPr lang="en-US" sz="3600" dirty="0"/>
              <a:t>God said to Noah, "The end of all flesh has come before Me, for the earth is filled with violence through them; and behold, I will destroy them with the earth</a:t>
            </a:r>
            <a:r>
              <a:rPr lang="en-US" sz="3600" dirty="0" smtClean="0"/>
              <a:t>.”</a:t>
            </a:r>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151583781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71910" y="3068569"/>
            <a:ext cx="2199346" cy="954107"/>
          </a:xfrm>
          <a:prstGeom prst="rect">
            <a:avLst/>
          </a:prstGeom>
          <a:noFill/>
        </p:spPr>
        <p:txBody>
          <a:bodyPr wrap="square" rtlCol="0">
            <a:spAutoFit/>
          </a:bodyPr>
          <a:lstStyle/>
          <a:p>
            <a:r>
              <a:rPr lang="en-US" sz="2800" b="1" dirty="0" smtClean="0"/>
              <a:t>Bronze Serpent</a:t>
            </a:r>
            <a:endParaRPr lang="en-US" sz="28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Numbers 21:4-9</a:t>
            </a:r>
            <a:endParaRPr lang="en-US" sz="4000" b="1" dirty="0"/>
          </a:p>
        </p:txBody>
      </p:sp>
      <p:sp>
        <p:nvSpPr>
          <p:cNvPr id="6" name="TextBox 5"/>
          <p:cNvSpPr txBox="1"/>
          <p:nvPr/>
        </p:nvSpPr>
        <p:spPr>
          <a:xfrm>
            <a:off x="4301544" y="2331076"/>
            <a:ext cx="7109138" cy="3847207"/>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L</a:t>
            </a:r>
            <a:r>
              <a:rPr lang="en-US" sz="3200" dirty="0" smtClean="0"/>
              <a:t>ooked </a:t>
            </a:r>
            <a:r>
              <a:rPr lang="en-US" sz="3200" dirty="0"/>
              <a:t>upon the serpent </a:t>
            </a:r>
            <a:r>
              <a:rPr lang="en-US" sz="3200" dirty="0" smtClean="0"/>
              <a:t>and live </a:t>
            </a:r>
            <a:r>
              <a:rPr lang="en-US" sz="3200" dirty="0"/>
              <a:t>(Numbers 21:8-9).</a:t>
            </a:r>
          </a:p>
          <a:p>
            <a:pPr marL="742950" lvl="1" indent="-285750">
              <a:buFont typeface="Arial" panose="020B0604020202020204" pitchFamily="34" charset="0"/>
              <a:buChar char="•"/>
            </a:pPr>
            <a:r>
              <a:rPr lang="en-US" sz="2800" dirty="0"/>
              <a:t>L</a:t>
            </a:r>
            <a:r>
              <a:rPr lang="en-US" sz="2800" dirty="0" smtClean="0"/>
              <a:t>ook upon, and believe, Jesus will </a:t>
            </a:r>
            <a:r>
              <a:rPr lang="en-US" sz="2800" dirty="0"/>
              <a:t>be saved (John 3:14-17).</a:t>
            </a:r>
          </a:p>
          <a:p>
            <a:pPr marL="285750" lvl="0" indent="-285750">
              <a:buFont typeface="Arial" panose="020B0604020202020204" pitchFamily="34" charset="0"/>
              <a:buChar char="•"/>
            </a:pPr>
            <a:r>
              <a:rPr lang="en-US" sz="3200" dirty="0"/>
              <a:t>O</a:t>
            </a:r>
            <a:r>
              <a:rPr lang="en-US" sz="3200" dirty="0" smtClean="0"/>
              <a:t>bedience that saved (Matthew </a:t>
            </a:r>
            <a:r>
              <a:rPr lang="en-US" sz="3200" dirty="0"/>
              <a:t>7:21).</a:t>
            </a:r>
          </a:p>
          <a:p>
            <a:pPr marL="285750" lvl="0" indent="-285750">
              <a:buFont typeface="Arial" panose="020B0604020202020204" pitchFamily="34" charset="0"/>
              <a:buChar char="•"/>
            </a:pPr>
            <a:r>
              <a:rPr lang="en-US" sz="3200" dirty="0" smtClean="0"/>
              <a:t>All poisoned </a:t>
            </a:r>
            <a:r>
              <a:rPr lang="en-US" sz="3200" dirty="0"/>
              <a:t>by sin (Romans 3:23).</a:t>
            </a:r>
          </a:p>
          <a:p>
            <a:pPr marL="742950" lvl="1" indent="-285750">
              <a:buFont typeface="Arial" panose="020B0604020202020204" pitchFamily="34" charset="0"/>
              <a:buChar char="•"/>
            </a:pPr>
            <a:r>
              <a:rPr lang="en-US" sz="2800" dirty="0"/>
              <a:t>Christ is the </a:t>
            </a:r>
            <a:r>
              <a:rPr lang="en-US" sz="2800" dirty="0" smtClean="0"/>
              <a:t>antidote </a:t>
            </a:r>
            <a:r>
              <a:rPr lang="en-US" sz="2800" dirty="0"/>
              <a:t>(1 Peter 2:24).</a:t>
            </a:r>
          </a:p>
        </p:txBody>
      </p:sp>
    </p:spTree>
    <p:extLst>
      <p:ext uri="{BB962C8B-B14F-4D97-AF65-F5344CB8AC3E}">
        <p14:creationId xmlns:p14="http://schemas.microsoft.com/office/powerpoint/2010/main" val="552747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1 Peter 2:24</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a:t>W</a:t>
            </a:r>
            <a:r>
              <a:rPr lang="en-US" sz="3600" dirty="0" smtClean="0"/>
              <a:t>ho </a:t>
            </a:r>
            <a:r>
              <a:rPr lang="en-US" sz="3600" dirty="0"/>
              <a:t>Himself bore our sins in His own body on the tree, that we, having died to sins, might live for righteousness--by whose stripes you were healed.</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247724860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38334" y="3485698"/>
            <a:ext cx="2675761" cy="707886"/>
          </a:xfrm>
          <a:prstGeom prst="rect">
            <a:avLst/>
          </a:prstGeom>
          <a:noFill/>
        </p:spPr>
        <p:txBody>
          <a:bodyPr wrap="square" rtlCol="0">
            <a:spAutoFit/>
          </a:bodyPr>
          <a:lstStyle/>
          <a:p>
            <a:r>
              <a:rPr lang="en-US" sz="4000" b="1" dirty="0" smtClean="0"/>
              <a:t>Scapegoat</a:t>
            </a:r>
            <a:endParaRPr lang="en-US" sz="4000" b="1" dirty="0"/>
          </a:p>
        </p:txBody>
      </p:sp>
      <p:sp>
        <p:nvSpPr>
          <p:cNvPr id="11" name="TextBox 10"/>
          <p:cNvSpPr txBox="1"/>
          <p:nvPr/>
        </p:nvSpPr>
        <p:spPr>
          <a:xfrm>
            <a:off x="205995" y="719990"/>
            <a:ext cx="5267526" cy="707886"/>
          </a:xfrm>
          <a:prstGeom prst="rect">
            <a:avLst/>
          </a:prstGeom>
          <a:noFill/>
        </p:spPr>
        <p:txBody>
          <a:bodyPr wrap="square" rtlCol="0">
            <a:spAutoFit/>
          </a:bodyPr>
          <a:lstStyle/>
          <a:p>
            <a:r>
              <a:rPr lang="en-US" sz="4000" b="1" dirty="0" smtClean="0"/>
              <a:t>Leviticus 16:8,10,26</a:t>
            </a:r>
            <a:endParaRPr lang="en-US" sz="4000" b="1" dirty="0"/>
          </a:p>
        </p:txBody>
      </p:sp>
      <p:sp>
        <p:nvSpPr>
          <p:cNvPr id="6" name="TextBox 5"/>
          <p:cNvSpPr txBox="1"/>
          <p:nvPr/>
        </p:nvSpPr>
        <p:spPr>
          <a:xfrm>
            <a:off x="4301544" y="2331076"/>
            <a:ext cx="7109138" cy="2923877"/>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2800" dirty="0"/>
              <a:t>Scapegoat – </a:t>
            </a:r>
            <a:r>
              <a:rPr lang="en-US" sz="2800" i="1" dirty="0"/>
              <a:t>‛</a:t>
            </a:r>
            <a:r>
              <a:rPr lang="en-US" sz="2800" i="1" dirty="0" err="1"/>
              <a:t>ăza</a:t>
            </a:r>
            <a:r>
              <a:rPr lang="en-US" sz="2800" i="1" dirty="0"/>
              <a:t>̂'</a:t>
            </a:r>
            <a:r>
              <a:rPr lang="en-US" sz="2800" i="1" dirty="0" err="1"/>
              <a:t>zêl</a:t>
            </a:r>
            <a:r>
              <a:rPr lang="en-US" sz="2800" dirty="0"/>
              <a:t> – goat of </a:t>
            </a:r>
            <a:r>
              <a:rPr lang="en-US" sz="2800" dirty="0" smtClean="0"/>
              <a:t>departure.</a:t>
            </a:r>
            <a:endParaRPr lang="en-US" sz="2800" dirty="0"/>
          </a:p>
          <a:p>
            <a:pPr marL="285750" lvl="0" indent="-285750">
              <a:buFont typeface="Arial" panose="020B0604020202020204" pitchFamily="34" charset="0"/>
              <a:buChar char="•"/>
            </a:pPr>
            <a:r>
              <a:rPr lang="en-US" sz="2800" dirty="0"/>
              <a:t>Presented </a:t>
            </a:r>
            <a:r>
              <a:rPr lang="en-US" sz="2800" dirty="0" smtClean="0"/>
              <a:t>to </a:t>
            </a:r>
            <a:r>
              <a:rPr lang="en-US" sz="2800" dirty="0"/>
              <a:t>make </a:t>
            </a:r>
            <a:r>
              <a:rPr lang="en-US" sz="2800" dirty="0" smtClean="0"/>
              <a:t>atonement for sins (Leviticus 16:10).</a:t>
            </a:r>
            <a:endParaRPr lang="en-US" sz="2800" dirty="0"/>
          </a:p>
          <a:p>
            <a:pPr marL="742950" lvl="1" indent="-285750">
              <a:buFont typeface="Arial" panose="020B0604020202020204" pitchFamily="34" charset="0"/>
              <a:buChar char="•"/>
            </a:pPr>
            <a:r>
              <a:rPr lang="en-US" sz="2400" dirty="0"/>
              <a:t>This was done through the scapegoat </a:t>
            </a:r>
            <a:r>
              <a:rPr lang="en-US" sz="2400" dirty="0" smtClean="0"/>
              <a:t>(Leviticus 16:20-22</a:t>
            </a:r>
            <a:r>
              <a:rPr lang="en-US" sz="2400" dirty="0"/>
              <a:t>).</a:t>
            </a:r>
          </a:p>
          <a:p>
            <a:pPr marL="285750" lvl="0" indent="-285750">
              <a:buFont typeface="Arial" panose="020B0604020202020204" pitchFamily="34" charset="0"/>
              <a:buChar char="•"/>
            </a:pPr>
            <a:r>
              <a:rPr lang="en-US" sz="2800" dirty="0"/>
              <a:t>Scapegoat pointing to Christ.</a:t>
            </a:r>
          </a:p>
          <a:p>
            <a:pPr marL="742950" lvl="1" indent="-285750">
              <a:buFont typeface="Arial" panose="020B0604020202020204" pitchFamily="34" charset="0"/>
              <a:buChar char="•"/>
            </a:pPr>
            <a:r>
              <a:rPr lang="en-US" sz="2400" dirty="0"/>
              <a:t>I</a:t>
            </a:r>
            <a:r>
              <a:rPr lang="en-US" sz="2400" dirty="0" smtClean="0"/>
              <a:t>niquity </a:t>
            </a:r>
            <a:r>
              <a:rPr lang="en-US" sz="2400" dirty="0"/>
              <a:t>transferred to Him (Isaiah 53:5-6</a:t>
            </a:r>
            <a:r>
              <a:rPr lang="en-US" sz="2400" dirty="0" smtClean="0"/>
              <a:t>).</a:t>
            </a:r>
            <a:endParaRPr lang="en-US" sz="2400" dirty="0"/>
          </a:p>
        </p:txBody>
      </p:sp>
    </p:spTree>
    <p:extLst>
      <p:ext uri="{BB962C8B-B14F-4D97-AF65-F5344CB8AC3E}">
        <p14:creationId xmlns:p14="http://schemas.microsoft.com/office/powerpoint/2010/main" val="5095228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Isaiah 53:5-6</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But </a:t>
            </a:r>
            <a:r>
              <a:rPr lang="en-US" sz="3600" dirty="0"/>
              <a:t>He was wounded for our transgressions, He was bruised for our iniquities; The chastisement for our peace was upon Him, And by His stripes we are </a:t>
            </a:r>
            <a:r>
              <a:rPr lang="en-US" sz="3600" dirty="0" smtClean="0"/>
              <a:t>healed. </a:t>
            </a:r>
            <a:r>
              <a:rPr lang="en-US" sz="3600" baseline="30000" dirty="0" smtClean="0"/>
              <a:t>6</a:t>
            </a:r>
            <a:r>
              <a:rPr lang="en-US" sz="3600" dirty="0" smtClean="0"/>
              <a:t> All </a:t>
            </a:r>
            <a:r>
              <a:rPr lang="en-US" sz="3600" dirty="0"/>
              <a:t>we like sheep have gone astray; We have turned, every one, to his own way; And the LORD has laid on Him the iniquity of us all.</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293015400"/>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38334" y="3485698"/>
            <a:ext cx="2675761" cy="707886"/>
          </a:xfrm>
          <a:prstGeom prst="rect">
            <a:avLst/>
          </a:prstGeom>
          <a:noFill/>
        </p:spPr>
        <p:txBody>
          <a:bodyPr wrap="square" rtlCol="0">
            <a:spAutoFit/>
          </a:bodyPr>
          <a:lstStyle/>
          <a:p>
            <a:r>
              <a:rPr lang="en-US" sz="4000" b="1" dirty="0" smtClean="0"/>
              <a:t>Scapegoat</a:t>
            </a:r>
            <a:endParaRPr lang="en-US" sz="4000" b="1" dirty="0"/>
          </a:p>
        </p:txBody>
      </p:sp>
      <p:sp>
        <p:nvSpPr>
          <p:cNvPr id="11" name="TextBox 10"/>
          <p:cNvSpPr txBox="1"/>
          <p:nvPr/>
        </p:nvSpPr>
        <p:spPr>
          <a:xfrm>
            <a:off x="205995" y="719990"/>
            <a:ext cx="5267526" cy="707886"/>
          </a:xfrm>
          <a:prstGeom prst="rect">
            <a:avLst/>
          </a:prstGeom>
          <a:noFill/>
        </p:spPr>
        <p:txBody>
          <a:bodyPr wrap="square" rtlCol="0">
            <a:spAutoFit/>
          </a:bodyPr>
          <a:lstStyle/>
          <a:p>
            <a:r>
              <a:rPr lang="en-US" sz="4000" b="1" dirty="0" smtClean="0"/>
              <a:t>Leviticus 16:8,10,26</a:t>
            </a:r>
            <a:endParaRPr lang="en-US" sz="4000" b="1" dirty="0"/>
          </a:p>
        </p:txBody>
      </p:sp>
      <p:sp>
        <p:nvSpPr>
          <p:cNvPr id="6" name="TextBox 5"/>
          <p:cNvSpPr txBox="1"/>
          <p:nvPr/>
        </p:nvSpPr>
        <p:spPr>
          <a:xfrm>
            <a:off x="4301544" y="2331076"/>
            <a:ext cx="7109138" cy="4031873"/>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2800" dirty="0"/>
              <a:t>Scapegoat – </a:t>
            </a:r>
            <a:r>
              <a:rPr lang="en-US" sz="2800" i="1" dirty="0"/>
              <a:t>‛</a:t>
            </a:r>
            <a:r>
              <a:rPr lang="en-US" sz="2800" i="1" dirty="0" err="1"/>
              <a:t>ăza</a:t>
            </a:r>
            <a:r>
              <a:rPr lang="en-US" sz="2800" i="1" dirty="0"/>
              <a:t>̂'</a:t>
            </a:r>
            <a:r>
              <a:rPr lang="en-US" sz="2800" i="1" dirty="0" err="1"/>
              <a:t>zêl</a:t>
            </a:r>
            <a:r>
              <a:rPr lang="en-US" sz="2800" dirty="0"/>
              <a:t> – goat of </a:t>
            </a:r>
            <a:r>
              <a:rPr lang="en-US" sz="2800" dirty="0" smtClean="0"/>
              <a:t>departure.</a:t>
            </a:r>
            <a:endParaRPr lang="en-US" sz="2800" dirty="0"/>
          </a:p>
          <a:p>
            <a:pPr marL="285750" lvl="0" indent="-285750">
              <a:buFont typeface="Arial" panose="020B0604020202020204" pitchFamily="34" charset="0"/>
              <a:buChar char="•"/>
            </a:pPr>
            <a:r>
              <a:rPr lang="en-US" sz="2800" dirty="0"/>
              <a:t>Presented </a:t>
            </a:r>
            <a:r>
              <a:rPr lang="en-US" sz="2800" dirty="0" smtClean="0"/>
              <a:t>to </a:t>
            </a:r>
            <a:r>
              <a:rPr lang="en-US" sz="2800" dirty="0"/>
              <a:t>make </a:t>
            </a:r>
            <a:r>
              <a:rPr lang="en-US" sz="2800" dirty="0" smtClean="0"/>
              <a:t>atonement for sins (Leviticus 16:10).</a:t>
            </a:r>
            <a:endParaRPr lang="en-US" sz="2800" dirty="0"/>
          </a:p>
          <a:p>
            <a:pPr marL="742950" lvl="1" indent="-285750">
              <a:buFont typeface="Arial" panose="020B0604020202020204" pitchFamily="34" charset="0"/>
              <a:buChar char="•"/>
            </a:pPr>
            <a:r>
              <a:rPr lang="en-US" sz="2400" dirty="0"/>
              <a:t>This was done through the scapegoat </a:t>
            </a:r>
            <a:r>
              <a:rPr lang="en-US" sz="2400" dirty="0" smtClean="0"/>
              <a:t>(Leviticus 16:20-22</a:t>
            </a:r>
            <a:r>
              <a:rPr lang="en-US" sz="2400" dirty="0"/>
              <a:t>).</a:t>
            </a:r>
          </a:p>
          <a:p>
            <a:pPr marL="285750" lvl="0" indent="-285750">
              <a:buFont typeface="Arial" panose="020B0604020202020204" pitchFamily="34" charset="0"/>
              <a:buChar char="•"/>
            </a:pPr>
            <a:r>
              <a:rPr lang="en-US" sz="2800" dirty="0"/>
              <a:t>Scapegoat pointing to Christ.</a:t>
            </a:r>
          </a:p>
          <a:p>
            <a:pPr marL="742950" lvl="1" indent="-285750">
              <a:buFont typeface="Arial" panose="020B0604020202020204" pitchFamily="34" charset="0"/>
              <a:buChar char="•"/>
            </a:pPr>
            <a:r>
              <a:rPr lang="en-US" sz="2400" dirty="0"/>
              <a:t>I</a:t>
            </a:r>
            <a:r>
              <a:rPr lang="en-US" sz="2400" dirty="0" smtClean="0"/>
              <a:t>niquity </a:t>
            </a:r>
            <a:r>
              <a:rPr lang="en-US" sz="2400" dirty="0"/>
              <a:t>transferred to Him (Isaiah 53:5-6).</a:t>
            </a:r>
          </a:p>
          <a:p>
            <a:pPr marL="742950" lvl="1" indent="-285750">
              <a:buFont typeface="Arial" panose="020B0604020202020204" pitchFamily="34" charset="0"/>
              <a:buChar char="•"/>
            </a:pPr>
            <a:r>
              <a:rPr lang="en-US" sz="2400" dirty="0" smtClean="0"/>
              <a:t>Our sins dismissed </a:t>
            </a:r>
            <a:r>
              <a:rPr lang="en-US" sz="2400" dirty="0"/>
              <a:t>because of Christ, a propitiation (Romans 3:21-26; 1 John 2:2).</a:t>
            </a:r>
          </a:p>
          <a:p>
            <a:pPr marL="742950" lvl="1" indent="-285750">
              <a:buFont typeface="Arial" panose="020B0604020202020204" pitchFamily="34" charset="0"/>
              <a:buChar char="•"/>
            </a:pPr>
            <a:r>
              <a:rPr lang="en-US" sz="2400" dirty="0"/>
              <a:t>Christ is </a:t>
            </a:r>
            <a:r>
              <a:rPr lang="en-US" sz="2400" dirty="0" smtClean="0"/>
              <a:t>our scapegoat. </a:t>
            </a:r>
            <a:endParaRPr lang="en-US" sz="2400" dirty="0"/>
          </a:p>
        </p:txBody>
      </p:sp>
    </p:spTree>
    <p:extLst>
      <p:ext uri="{BB962C8B-B14F-4D97-AF65-F5344CB8AC3E}">
        <p14:creationId xmlns:p14="http://schemas.microsoft.com/office/powerpoint/2010/main" val="30501542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anim calcmode="lin" valueType="num">
                                      <p:cBhvr additive="base">
                                        <p:cTn id="1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1 John 2:2</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And </a:t>
            </a:r>
            <a:r>
              <a:rPr lang="en-US" sz="3600" dirty="0"/>
              <a:t>He Himself is the propitiation for our sins, and not for ours only but also for the whole world.</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86246120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Five Fingers Pointing to Christ</a:t>
            </a:r>
            <a:endParaRPr lang="en-US" sz="5400" b="1" dirty="0"/>
          </a:p>
        </p:txBody>
      </p:sp>
      <p:pic>
        <p:nvPicPr>
          <p:cNvPr id="4" name="Picture 3"/>
          <p:cNvPicPr>
            <a:picLocks noChangeAspect="1"/>
          </p:cNvPicPr>
          <p:nvPr/>
        </p:nvPicPr>
        <p:blipFill>
          <a:blip r:embed="rId3"/>
          <a:stretch>
            <a:fillRect/>
          </a:stretch>
        </p:blipFill>
        <p:spPr>
          <a:xfrm>
            <a:off x="8721129" y="1992443"/>
            <a:ext cx="3470871" cy="4865557"/>
          </a:xfrm>
          <a:prstGeom prst="rect">
            <a:avLst/>
          </a:prstGeom>
        </p:spPr>
      </p:pic>
      <p:grpSp>
        <p:nvGrpSpPr>
          <p:cNvPr id="15" name="Group 14"/>
          <p:cNvGrpSpPr/>
          <p:nvPr/>
        </p:nvGrpSpPr>
        <p:grpSpPr>
          <a:xfrm>
            <a:off x="293428" y="2013087"/>
            <a:ext cx="3299777" cy="1633390"/>
            <a:chOff x="293428" y="2013087"/>
            <a:chExt cx="3299777" cy="163339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428" y="2013087"/>
              <a:ext cx="3299777" cy="1633390"/>
            </a:xfrm>
            <a:prstGeom prst="rect">
              <a:avLst/>
            </a:prstGeom>
          </p:spPr>
        </p:pic>
        <p:sp>
          <p:nvSpPr>
            <p:cNvPr id="10" name="TextBox 9"/>
            <p:cNvSpPr txBox="1"/>
            <p:nvPr/>
          </p:nvSpPr>
          <p:spPr>
            <a:xfrm>
              <a:off x="602861" y="3027985"/>
              <a:ext cx="824249" cy="523220"/>
            </a:xfrm>
            <a:prstGeom prst="rect">
              <a:avLst/>
            </a:prstGeom>
            <a:noFill/>
          </p:spPr>
          <p:txBody>
            <a:bodyPr wrap="square" rtlCol="0">
              <a:spAutoFit/>
            </a:bodyPr>
            <a:lstStyle/>
            <a:p>
              <a:r>
                <a:rPr lang="en-US" sz="2800" b="1" dirty="0" smtClean="0"/>
                <a:t>Ark</a:t>
              </a:r>
              <a:endParaRPr lang="en-US" sz="2800" b="1" dirty="0"/>
            </a:p>
          </p:txBody>
        </p:sp>
      </p:grpSp>
      <p:grpSp>
        <p:nvGrpSpPr>
          <p:cNvPr id="16" name="Group 15"/>
          <p:cNvGrpSpPr/>
          <p:nvPr/>
        </p:nvGrpSpPr>
        <p:grpSpPr>
          <a:xfrm>
            <a:off x="5307183" y="2052999"/>
            <a:ext cx="3298222" cy="1633870"/>
            <a:chOff x="5307183" y="2052999"/>
            <a:chExt cx="3298222" cy="1633870"/>
          </a:xfrm>
        </p:grpSpPr>
        <p:pic>
          <p:nvPicPr>
            <p:cNvPr id="6" name="Picture 5"/>
            <p:cNvPicPr>
              <a:picLocks noChangeAspect="1"/>
            </p:cNvPicPr>
            <p:nvPr/>
          </p:nvPicPr>
          <p:blipFill>
            <a:blip r:embed="rId5"/>
            <a:stretch>
              <a:fillRect/>
            </a:stretch>
          </p:blipFill>
          <p:spPr>
            <a:xfrm>
              <a:off x="5307183" y="2052999"/>
              <a:ext cx="3298222" cy="1633870"/>
            </a:xfrm>
            <a:prstGeom prst="rect">
              <a:avLst/>
            </a:prstGeom>
          </p:spPr>
        </p:pic>
        <p:sp>
          <p:nvSpPr>
            <p:cNvPr id="11" name="TextBox 10"/>
            <p:cNvSpPr txBox="1"/>
            <p:nvPr/>
          </p:nvSpPr>
          <p:spPr>
            <a:xfrm>
              <a:off x="5307184" y="3076136"/>
              <a:ext cx="1001872" cy="523220"/>
            </a:xfrm>
            <a:prstGeom prst="rect">
              <a:avLst/>
            </a:prstGeom>
            <a:noFill/>
          </p:spPr>
          <p:txBody>
            <a:bodyPr wrap="square" rtlCol="0">
              <a:spAutoFit/>
            </a:bodyPr>
            <a:lstStyle/>
            <a:p>
              <a:r>
                <a:rPr lang="en-US" sz="2800" b="1" dirty="0" smtClean="0"/>
                <a:t>Isaac</a:t>
              </a:r>
              <a:endParaRPr lang="en-US" sz="2800" b="1" dirty="0"/>
            </a:p>
          </p:txBody>
        </p:sp>
      </p:grpSp>
      <p:grpSp>
        <p:nvGrpSpPr>
          <p:cNvPr id="18" name="Group 17"/>
          <p:cNvGrpSpPr/>
          <p:nvPr/>
        </p:nvGrpSpPr>
        <p:grpSpPr>
          <a:xfrm>
            <a:off x="2125443" y="3577453"/>
            <a:ext cx="4031724" cy="1633870"/>
            <a:chOff x="2125443" y="3577453"/>
            <a:chExt cx="4031724" cy="1633870"/>
          </a:xfrm>
        </p:grpSpPr>
        <p:pic>
          <p:nvPicPr>
            <p:cNvPr id="9" name="Picture 8"/>
            <p:cNvPicPr>
              <a:picLocks noChangeAspect="1"/>
            </p:cNvPicPr>
            <p:nvPr/>
          </p:nvPicPr>
          <p:blipFill>
            <a:blip r:embed="rId5"/>
            <a:stretch>
              <a:fillRect/>
            </a:stretch>
          </p:blipFill>
          <p:spPr>
            <a:xfrm>
              <a:off x="2858945" y="3577453"/>
              <a:ext cx="3298222" cy="1633870"/>
            </a:xfrm>
            <a:prstGeom prst="rect">
              <a:avLst/>
            </a:prstGeom>
          </p:spPr>
        </p:pic>
        <p:sp>
          <p:nvSpPr>
            <p:cNvPr id="12" name="TextBox 11"/>
            <p:cNvSpPr txBox="1"/>
            <p:nvPr/>
          </p:nvSpPr>
          <p:spPr>
            <a:xfrm>
              <a:off x="2125443" y="4640241"/>
              <a:ext cx="2644762" cy="461665"/>
            </a:xfrm>
            <a:prstGeom prst="rect">
              <a:avLst/>
            </a:prstGeom>
            <a:noFill/>
          </p:spPr>
          <p:txBody>
            <a:bodyPr wrap="square" rtlCol="0">
              <a:spAutoFit/>
            </a:bodyPr>
            <a:lstStyle/>
            <a:p>
              <a:r>
                <a:rPr lang="en-US" sz="2400" b="1" dirty="0" smtClean="0"/>
                <a:t>Passover Lamb</a:t>
              </a:r>
              <a:endParaRPr lang="en-US" sz="2400" b="1" dirty="0"/>
            </a:p>
          </p:txBody>
        </p:sp>
      </p:grpSp>
      <p:grpSp>
        <p:nvGrpSpPr>
          <p:cNvPr id="19" name="Group 18"/>
          <p:cNvGrpSpPr/>
          <p:nvPr/>
        </p:nvGrpSpPr>
        <p:grpSpPr>
          <a:xfrm>
            <a:off x="0" y="5101906"/>
            <a:ext cx="3593205" cy="1633870"/>
            <a:chOff x="0" y="5101906"/>
            <a:chExt cx="3593205" cy="1633870"/>
          </a:xfrm>
        </p:grpSpPr>
        <p:pic>
          <p:nvPicPr>
            <p:cNvPr id="7" name="Picture 6"/>
            <p:cNvPicPr>
              <a:picLocks noChangeAspect="1"/>
            </p:cNvPicPr>
            <p:nvPr/>
          </p:nvPicPr>
          <p:blipFill>
            <a:blip r:embed="rId5"/>
            <a:stretch>
              <a:fillRect/>
            </a:stretch>
          </p:blipFill>
          <p:spPr>
            <a:xfrm>
              <a:off x="294983" y="5101906"/>
              <a:ext cx="3298222" cy="1633870"/>
            </a:xfrm>
            <a:prstGeom prst="rect">
              <a:avLst/>
            </a:prstGeom>
          </p:spPr>
        </p:pic>
        <p:sp>
          <p:nvSpPr>
            <p:cNvPr id="13" name="TextBox 12"/>
            <p:cNvSpPr txBox="1"/>
            <p:nvPr/>
          </p:nvSpPr>
          <p:spPr>
            <a:xfrm>
              <a:off x="0" y="6164694"/>
              <a:ext cx="2644762" cy="461665"/>
            </a:xfrm>
            <a:prstGeom prst="rect">
              <a:avLst/>
            </a:prstGeom>
            <a:noFill/>
          </p:spPr>
          <p:txBody>
            <a:bodyPr wrap="square" rtlCol="0">
              <a:spAutoFit/>
            </a:bodyPr>
            <a:lstStyle/>
            <a:p>
              <a:r>
                <a:rPr lang="en-US" sz="2400" b="1" dirty="0" smtClean="0"/>
                <a:t>Bronze Serpent</a:t>
              </a:r>
              <a:endParaRPr lang="en-US" sz="2400" b="1" dirty="0"/>
            </a:p>
          </p:txBody>
        </p:sp>
      </p:grpSp>
      <p:grpSp>
        <p:nvGrpSpPr>
          <p:cNvPr id="20" name="Group 19"/>
          <p:cNvGrpSpPr/>
          <p:nvPr/>
        </p:nvGrpSpPr>
        <p:grpSpPr>
          <a:xfrm>
            <a:off x="4770205" y="5101906"/>
            <a:ext cx="3835200" cy="1633870"/>
            <a:chOff x="4770205" y="5101906"/>
            <a:chExt cx="3835200" cy="1633870"/>
          </a:xfrm>
        </p:grpSpPr>
        <p:pic>
          <p:nvPicPr>
            <p:cNvPr id="8" name="Picture 7"/>
            <p:cNvPicPr>
              <a:picLocks noChangeAspect="1"/>
            </p:cNvPicPr>
            <p:nvPr/>
          </p:nvPicPr>
          <p:blipFill>
            <a:blip r:embed="rId5"/>
            <a:stretch>
              <a:fillRect/>
            </a:stretch>
          </p:blipFill>
          <p:spPr>
            <a:xfrm>
              <a:off x="5307183" y="5101906"/>
              <a:ext cx="3298222" cy="1633870"/>
            </a:xfrm>
            <a:prstGeom prst="rect">
              <a:avLst/>
            </a:prstGeom>
          </p:spPr>
        </p:pic>
        <p:sp>
          <p:nvSpPr>
            <p:cNvPr id="14" name="TextBox 13"/>
            <p:cNvSpPr txBox="1"/>
            <p:nvPr/>
          </p:nvSpPr>
          <p:spPr>
            <a:xfrm>
              <a:off x="4770205" y="6103139"/>
              <a:ext cx="1951795" cy="523220"/>
            </a:xfrm>
            <a:prstGeom prst="rect">
              <a:avLst/>
            </a:prstGeom>
            <a:noFill/>
          </p:spPr>
          <p:txBody>
            <a:bodyPr wrap="square" rtlCol="0">
              <a:spAutoFit/>
            </a:bodyPr>
            <a:lstStyle/>
            <a:p>
              <a:r>
                <a:rPr lang="en-US" sz="2800" b="1" dirty="0" smtClean="0"/>
                <a:t>Scapegoat</a:t>
              </a:r>
              <a:endParaRPr lang="en-US" sz="2800" b="1" dirty="0"/>
            </a:p>
          </p:txBody>
        </p:sp>
      </p:grpSp>
    </p:spTree>
    <p:extLst>
      <p:ext uri="{BB962C8B-B14F-4D97-AF65-F5344CB8AC3E}">
        <p14:creationId xmlns:p14="http://schemas.microsoft.com/office/powerpoint/2010/main" val="3049549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0-#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0-#ppt_w/2"/>
                                          </p:val>
                                        </p:tav>
                                        <p:tav tm="100000">
                                          <p:val>
                                            <p:strVal val="#ppt_x"/>
                                          </p:val>
                                        </p:tav>
                                      </p:tavLst>
                                    </p:anim>
                                    <p:anim calcmode="lin" valueType="num">
                                      <p:cBhvr additive="base">
                                        <p:cTn id="2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0-#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2 Thessalonians 1:7-9</a:t>
            </a:r>
          </a:p>
        </p:txBody>
      </p:sp>
      <p:sp>
        <p:nvSpPr>
          <p:cNvPr id="3" name="Content Placeholder 2"/>
          <p:cNvSpPr>
            <a:spLocks noGrp="1"/>
          </p:cNvSpPr>
          <p:nvPr>
            <p:ph idx="1"/>
          </p:nvPr>
        </p:nvSpPr>
        <p:spPr/>
        <p:txBody>
          <a:bodyPr>
            <a:noAutofit/>
          </a:bodyPr>
          <a:lstStyle/>
          <a:p>
            <a:pPr marL="0" indent="0">
              <a:buNone/>
            </a:pPr>
            <a:r>
              <a:rPr lang="en-US" sz="3600" dirty="0" smtClean="0"/>
              <a:t>The </a:t>
            </a:r>
            <a:r>
              <a:rPr lang="en-US" sz="3600" dirty="0"/>
              <a:t>Lord Jesus is revealed from heaven with His mighty </a:t>
            </a:r>
            <a:r>
              <a:rPr lang="en-US" sz="3600" dirty="0" smtClean="0"/>
              <a:t>angels, </a:t>
            </a:r>
            <a:r>
              <a:rPr lang="en-US" sz="3600" baseline="30000" dirty="0" smtClean="0"/>
              <a:t>8</a:t>
            </a:r>
            <a:r>
              <a:rPr lang="en-US" sz="3600" dirty="0" smtClean="0"/>
              <a:t> in </a:t>
            </a:r>
            <a:r>
              <a:rPr lang="en-US" sz="3600" dirty="0"/>
              <a:t>flaming fire taking vengeance on those who do not know God, and on those who do not obey the gospel of our Lord Jesus </a:t>
            </a:r>
            <a:r>
              <a:rPr lang="en-US" sz="3600" dirty="0" smtClean="0"/>
              <a:t>Christ. </a:t>
            </a:r>
            <a:r>
              <a:rPr lang="en-US" sz="3600" baseline="30000" dirty="0" smtClean="0"/>
              <a:t>9</a:t>
            </a:r>
            <a:r>
              <a:rPr lang="en-US" sz="3600" dirty="0" smtClean="0"/>
              <a:t> These </a:t>
            </a:r>
            <a:r>
              <a:rPr lang="en-US" sz="3600" dirty="0"/>
              <a:t>shall be punished with everlasting destruction from the presence of the Lord and from the glory of His </a:t>
            </a:r>
            <a:r>
              <a:rPr lang="en-US" sz="3600" dirty="0" smtClean="0"/>
              <a:t>power.</a:t>
            </a:r>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50343078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469150" y="3238812"/>
            <a:ext cx="1144165" cy="707886"/>
          </a:xfrm>
          <a:prstGeom prst="rect">
            <a:avLst/>
          </a:prstGeom>
          <a:noFill/>
        </p:spPr>
        <p:txBody>
          <a:bodyPr wrap="square" rtlCol="0">
            <a:spAutoFit/>
          </a:bodyPr>
          <a:lstStyle/>
          <a:p>
            <a:r>
              <a:rPr lang="en-US" sz="4000" b="1" dirty="0" smtClean="0"/>
              <a:t>Ark</a:t>
            </a:r>
            <a:endParaRPr lang="en-US" sz="4000" b="1" dirty="0"/>
          </a:p>
        </p:txBody>
      </p:sp>
      <p:sp>
        <p:nvSpPr>
          <p:cNvPr id="11" name="TextBox 10"/>
          <p:cNvSpPr txBox="1"/>
          <p:nvPr/>
        </p:nvSpPr>
        <p:spPr>
          <a:xfrm>
            <a:off x="205995" y="719990"/>
            <a:ext cx="4559188" cy="707886"/>
          </a:xfrm>
          <a:prstGeom prst="rect">
            <a:avLst/>
          </a:prstGeom>
          <a:noFill/>
        </p:spPr>
        <p:txBody>
          <a:bodyPr wrap="square" rtlCol="0">
            <a:spAutoFit/>
          </a:bodyPr>
          <a:lstStyle/>
          <a:p>
            <a:r>
              <a:rPr lang="en-US" sz="4000" b="1" dirty="0" smtClean="0"/>
              <a:t>Genesis 6:13-8:22</a:t>
            </a:r>
            <a:endParaRPr lang="en-US" sz="4000" b="1" dirty="0"/>
          </a:p>
        </p:txBody>
      </p:sp>
      <p:sp>
        <p:nvSpPr>
          <p:cNvPr id="5" name="TextBox 4"/>
          <p:cNvSpPr txBox="1"/>
          <p:nvPr/>
        </p:nvSpPr>
        <p:spPr>
          <a:xfrm>
            <a:off x="4301544" y="2331076"/>
            <a:ext cx="7109138" cy="4154984"/>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a:t>1 Peter </a:t>
            </a:r>
            <a:r>
              <a:rPr lang="en-US" sz="3200" dirty="0" smtClean="0"/>
              <a:t>3:18-22</a:t>
            </a:r>
            <a:endParaRPr lang="en-US" sz="3200" dirty="0"/>
          </a:p>
          <a:p>
            <a:pPr marL="742950" lvl="1" indent="-285750">
              <a:buFont typeface="Arial" panose="020B0604020202020204" pitchFamily="34" charset="0"/>
              <a:buChar char="•"/>
            </a:pPr>
            <a:r>
              <a:rPr lang="en-US" sz="2800" dirty="0"/>
              <a:t>An antitype (</a:t>
            </a:r>
            <a:r>
              <a:rPr lang="en-US" sz="2800" i="1" dirty="0" err="1"/>
              <a:t>antitupon</a:t>
            </a:r>
            <a:r>
              <a:rPr lang="en-US" sz="2800" dirty="0"/>
              <a:t> – corresponding, representative) of the eight souls being saved through </a:t>
            </a:r>
            <a:r>
              <a:rPr lang="en-US" sz="2800" dirty="0" smtClean="0"/>
              <a:t>water. </a:t>
            </a:r>
          </a:p>
          <a:p>
            <a:pPr marL="742950" lvl="1" indent="-285750">
              <a:buFont typeface="Arial" panose="020B0604020202020204" pitchFamily="34" charset="0"/>
              <a:buChar char="•"/>
            </a:pPr>
            <a:r>
              <a:rPr lang="en-US" sz="2800" dirty="0" smtClean="0"/>
              <a:t>Genesis </a:t>
            </a:r>
            <a:r>
              <a:rPr lang="en-US" sz="2800" dirty="0"/>
              <a:t>6:13; 2 Thessalonians </a:t>
            </a:r>
            <a:r>
              <a:rPr lang="en-US" sz="2800" dirty="0" smtClean="0"/>
              <a:t>1:7-9</a:t>
            </a:r>
            <a:endParaRPr lang="en-US" sz="2800" dirty="0"/>
          </a:p>
          <a:p>
            <a:pPr marL="742950" lvl="1" indent="-285750">
              <a:buFont typeface="Arial" panose="020B0604020202020204" pitchFamily="34" charset="0"/>
              <a:buChar char="•"/>
            </a:pPr>
            <a:r>
              <a:rPr lang="en-US" sz="2800" dirty="0" smtClean="0"/>
              <a:t>“Through </a:t>
            </a:r>
            <a:r>
              <a:rPr lang="en-US" sz="2800" dirty="0"/>
              <a:t>the resurrection of </a:t>
            </a:r>
            <a:r>
              <a:rPr lang="en-US" sz="2800" dirty="0" smtClean="0"/>
              <a:t>Christ” </a:t>
            </a:r>
            <a:r>
              <a:rPr lang="en-US" sz="2800" dirty="0"/>
              <a:t>(1 Corinthians 15:13-20).</a:t>
            </a:r>
          </a:p>
          <a:p>
            <a:pPr marL="285750" lvl="0" indent="-285750">
              <a:buFont typeface="Arial" panose="020B0604020202020204" pitchFamily="34" charset="0"/>
              <a:buChar char="•"/>
            </a:pPr>
            <a:r>
              <a:rPr lang="en-US" sz="3200" dirty="0"/>
              <a:t>Genesis 7:17 </a:t>
            </a:r>
            <a:r>
              <a:rPr lang="en-US" sz="3200" dirty="0" smtClean="0"/>
              <a:t>(Romans </a:t>
            </a:r>
            <a:r>
              <a:rPr lang="en-US" sz="3200" dirty="0"/>
              <a:t>6:3-4; Colossians 2:11-13).</a:t>
            </a:r>
          </a:p>
        </p:txBody>
      </p:sp>
    </p:spTree>
    <p:extLst>
      <p:ext uri="{BB962C8B-B14F-4D97-AF65-F5344CB8AC3E}">
        <p14:creationId xmlns:p14="http://schemas.microsoft.com/office/powerpoint/2010/main" val="23173408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Genesis 7:17 </a:t>
            </a:r>
          </a:p>
        </p:txBody>
      </p:sp>
      <p:sp>
        <p:nvSpPr>
          <p:cNvPr id="3" name="Content Placeholder 2"/>
          <p:cNvSpPr>
            <a:spLocks noGrp="1"/>
          </p:cNvSpPr>
          <p:nvPr>
            <p:ph idx="1"/>
          </p:nvPr>
        </p:nvSpPr>
        <p:spPr>
          <a:xfrm>
            <a:off x="680321" y="2336873"/>
            <a:ext cx="9613861" cy="1823003"/>
          </a:xfrm>
        </p:spPr>
        <p:txBody>
          <a:bodyPr>
            <a:noAutofit/>
          </a:bodyPr>
          <a:lstStyle/>
          <a:p>
            <a:pPr marL="0" indent="0">
              <a:buNone/>
            </a:pPr>
            <a:r>
              <a:rPr lang="en-US" sz="3600" dirty="0" smtClean="0"/>
              <a:t>Now </a:t>
            </a:r>
            <a:r>
              <a:rPr lang="en-US" sz="3600" dirty="0"/>
              <a:t>the flood was on the earth forty days. The waters increased and lifted up the ark, and it rose high above the earth</a:t>
            </a:r>
            <a:r>
              <a:rPr lang="en-US" sz="3600" dirty="0" smtClean="0"/>
              <a:t>.</a:t>
            </a:r>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364505855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Romans 6:3-4</a:t>
            </a:r>
          </a:p>
        </p:txBody>
      </p:sp>
      <p:sp>
        <p:nvSpPr>
          <p:cNvPr id="3" name="Content Placeholder 2"/>
          <p:cNvSpPr>
            <a:spLocks noGrp="1"/>
          </p:cNvSpPr>
          <p:nvPr>
            <p:ph idx="1"/>
          </p:nvPr>
        </p:nvSpPr>
        <p:spPr>
          <a:xfrm>
            <a:off x="680321" y="2336873"/>
            <a:ext cx="9613861" cy="4521127"/>
          </a:xfrm>
        </p:spPr>
        <p:txBody>
          <a:bodyPr>
            <a:noAutofit/>
          </a:bodyPr>
          <a:lstStyle/>
          <a:p>
            <a:pPr marL="0" indent="0">
              <a:buNone/>
            </a:pPr>
            <a:r>
              <a:rPr lang="en-US" sz="3600" dirty="0" smtClean="0"/>
              <a:t>Or </a:t>
            </a:r>
            <a:r>
              <a:rPr lang="en-US" sz="3600" dirty="0"/>
              <a:t>do you not know that as many of us as were baptized into Christ Jesus were baptized into His </a:t>
            </a:r>
            <a:r>
              <a:rPr lang="en-US" sz="3600" dirty="0" smtClean="0"/>
              <a:t>death? </a:t>
            </a:r>
            <a:r>
              <a:rPr lang="en-US" sz="3600" baseline="30000" dirty="0" smtClean="0"/>
              <a:t>4</a:t>
            </a:r>
            <a:r>
              <a:rPr lang="en-US" sz="3600" dirty="0" smtClean="0"/>
              <a:t> Therefore </a:t>
            </a:r>
            <a:r>
              <a:rPr lang="en-US" sz="3600" dirty="0"/>
              <a:t>we were buried with Him through baptism into death, that just as Christ was raised from the dead by the glory of the Father, even so we also should walk in newness of life</a:t>
            </a:r>
            <a:r>
              <a:rPr lang="en-US" sz="3600" dirty="0" smtClean="0"/>
              <a:t>.</a:t>
            </a:r>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20561865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Colossians 2:11-13</a:t>
            </a:r>
          </a:p>
        </p:txBody>
      </p:sp>
      <p:sp>
        <p:nvSpPr>
          <p:cNvPr id="3" name="Content Placeholder 2"/>
          <p:cNvSpPr>
            <a:spLocks noGrp="1"/>
          </p:cNvSpPr>
          <p:nvPr>
            <p:ph idx="1"/>
          </p:nvPr>
        </p:nvSpPr>
        <p:spPr>
          <a:xfrm>
            <a:off x="680321" y="2336873"/>
            <a:ext cx="9613861" cy="5648028"/>
          </a:xfrm>
        </p:spPr>
        <p:txBody>
          <a:bodyPr>
            <a:noAutofit/>
          </a:bodyPr>
          <a:lstStyle/>
          <a:p>
            <a:pPr marL="0" indent="0">
              <a:buNone/>
            </a:pPr>
            <a:r>
              <a:rPr lang="en-US" sz="3100" dirty="0" smtClean="0"/>
              <a:t>In </a:t>
            </a:r>
            <a:r>
              <a:rPr lang="en-US" sz="3100" dirty="0"/>
              <a:t>Him you were also circumcised with the circumcision made without hands, by putting off the body of the sins of the flesh, by the circumcision of </a:t>
            </a:r>
            <a:r>
              <a:rPr lang="en-US" sz="3100" dirty="0" smtClean="0"/>
              <a:t>Christ, </a:t>
            </a:r>
            <a:r>
              <a:rPr lang="en-US" sz="3100" baseline="30000" dirty="0" smtClean="0"/>
              <a:t>12</a:t>
            </a:r>
            <a:r>
              <a:rPr lang="en-US" sz="3100" dirty="0" smtClean="0"/>
              <a:t> buried </a:t>
            </a:r>
            <a:r>
              <a:rPr lang="en-US" sz="3100" dirty="0"/>
              <a:t>with Him in baptism, in which you also were raised with Him through faith in the working of God, who raised Him from the </a:t>
            </a:r>
            <a:r>
              <a:rPr lang="en-US" sz="3100" dirty="0" smtClean="0"/>
              <a:t>dead. </a:t>
            </a:r>
            <a:r>
              <a:rPr lang="en-US" sz="3100" baseline="30000" dirty="0" smtClean="0"/>
              <a:t>13</a:t>
            </a:r>
            <a:r>
              <a:rPr lang="en-US" sz="3100" dirty="0" smtClean="0"/>
              <a:t> And </a:t>
            </a:r>
            <a:r>
              <a:rPr lang="en-US" sz="3100" dirty="0"/>
              <a:t>you, being dead in your trespasses and the </a:t>
            </a:r>
            <a:r>
              <a:rPr lang="en-US" sz="3100" dirty="0" err="1"/>
              <a:t>uncircumcision</a:t>
            </a:r>
            <a:r>
              <a:rPr lang="en-US" sz="3100" dirty="0"/>
              <a:t> of your flesh, He has made alive together with Him, having forgiven you all </a:t>
            </a:r>
            <a:r>
              <a:rPr lang="en-US" sz="3100" dirty="0" smtClean="0"/>
              <a:t>trespasses.</a:t>
            </a:r>
            <a:endParaRPr lang="en-US" sz="3100" dirty="0"/>
          </a:p>
          <a:p>
            <a:endParaRPr lang="en-US" sz="3600" dirty="0"/>
          </a:p>
        </p:txBody>
      </p:sp>
      <p:pic>
        <p:nvPicPr>
          <p:cNvPr id="4" name="Picture 3"/>
          <p:cNvPicPr>
            <a:picLocks noChangeAspect="1"/>
          </p:cNvPicPr>
          <p:nvPr/>
        </p:nvPicPr>
        <p:blipFill>
          <a:blip r:embed="rId3"/>
          <a:stretch>
            <a:fillRect/>
          </a:stretch>
        </p:blipFill>
        <p:spPr>
          <a:xfrm>
            <a:off x="10592857" y="587110"/>
            <a:ext cx="1023886" cy="1435310"/>
          </a:xfrm>
          <a:prstGeom prst="rect">
            <a:avLst/>
          </a:prstGeom>
        </p:spPr>
      </p:pic>
    </p:spTree>
    <p:extLst>
      <p:ext uri="{BB962C8B-B14F-4D97-AF65-F5344CB8AC3E}">
        <p14:creationId xmlns:p14="http://schemas.microsoft.com/office/powerpoint/2010/main" val="148815292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92857" y="587110"/>
            <a:ext cx="1023886" cy="143531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42284">
            <a:off x="420835" y="1574994"/>
            <a:ext cx="5113435" cy="2531150"/>
          </a:xfrm>
          <a:prstGeom prst="rect">
            <a:avLst/>
          </a:prstGeom>
        </p:spPr>
      </p:pic>
      <p:sp>
        <p:nvSpPr>
          <p:cNvPr id="8" name="TextBox 7"/>
          <p:cNvSpPr txBox="1"/>
          <p:nvPr/>
        </p:nvSpPr>
        <p:spPr>
          <a:xfrm rot="20097435">
            <a:off x="1144969" y="3310808"/>
            <a:ext cx="1484336" cy="707886"/>
          </a:xfrm>
          <a:prstGeom prst="rect">
            <a:avLst/>
          </a:prstGeom>
          <a:noFill/>
        </p:spPr>
        <p:txBody>
          <a:bodyPr wrap="square" rtlCol="0">
            <a:spAutoFit/>
          </a:bodyPr>
          <a:lstStyle/>
          <a:p>
            <a:r>
              <a:rPr lang="en-US" sz="4000" b="1" dirty="0" smtClean="0"/>
              <a:t>Isaac</a:t>
            </a:r>
            <a:endParaRPr lang="en-US" sz="4000" b="1" dirty="0"/>
          </a:p>
        </p:txBody>
      </p:sp>
      <p:sp>
        <p:nvSpPr>
          <p:cNvPr id="11" name="TextBox 10"/>
          <p:cNvSpPr txBox="1"/>
          <p:nvPr/>
        </p:nvSpPr>
        <p:spPr>
          <a:xfrm>
            <a:off x="205995" y="719990"/>
            <a:ext cx="5731166" cy="707886"/>
          </a:xfrm>
          <a:prstGeom prst="rect">
            <a:avLst/>
          </a:prstGeom>
          <a:noFill/>
        </p:spPr>
        <p:txBody>
          <a:bodyPr wrap="square" rtlCol="0">
            <a:spAutoFit/>
          </a:bodyPr>
          <a:lstStyle/>
          <a:p>
            <a:r>
              <a:rPr lang="en-US" sz="4000" b="1" dirty="0" smtClean="0"/>
              <a:t>Genesis 12:1-3; 21:1-7</a:t>
            </a:r>
            <a:endParaRPr lang="en-US" sz="4000" b="1" dirty="0"/>
          </a:p>
        </p:txBody>
      </p:sp>
      <p:sp>
        <p:nvSpPr>
          <p:cNvPr id="6" name="TextBox 5"/>
          <p:cNvSpPr txBox="1"/>
          <p:nvPr/>
        </p:nvSpPr>
        <p:spPr>
          <a:xfrm>
            <a:off x="4301543" y="2331076"/>
            <a:ext cx="7315199" cy="1077218"/>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3200" dirty="0" smtClean="0"/>
              <a:t>Earth would be blessed. (</a:t>
            </a:r>
            <a:r>
              <a:rPr lang="en-US" sz="3200" dirty="0"/>
              <a:t>Genesis </a:t>
            </a:r>
            <a:r>
              <a:rPr lang="en-US" sz="3200" dirty="0" smtClean="0"/>
              <a:t>12:3; </a:t>
            </a:r>
            <a:r>
              <a:rPr lang="en-US" sz="3200" dirty="0"/>
              <a:t>Matthew 1:1-2, 16</a:t>
            </a:r>
            <a:r>
              <a:rPr lang="en-US" sz="3200" dirty="0" smtClean="0"/>
              <a:t>).</a:t>
            </a:r>
            <a:endParaRPr lang="en-US" sz="3200" dirty="0"/>
          </a:p>
        </p:txBody>
      </p:sp>
    </p:spTree>
    <p:extLst>
      <p:ext uri="{BB962C8B-B14F-4D97-AF65-F5344CB8AC3E}">
        <p14:creationId xmlns:p14="http://schemas.microsoft.com/office/powerpoint/2010/main" val="2143645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157</TotalTime>
  <Words>2860</Words>
  <Application>Microsoft Office PowerPoint</Application>
  <PresentationFormat>Widescreen</PresentationFormat>
  <Paragraphs>328</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Trebuchet MS</vt:lpstr>
      <vt:lpstr>Berlin</vt:lpstr>
      <vt:lpstr>Five Fingers Pointing to Christ</vt:lpstr>
      <vt:lpstr>PowerPoint Presentation</vt:lpstr>
      <vt:lpstr>Genesis 6:13</vt:lpstr>
      <vt:lpstr>2 Thessalonians 1:7-9</vt:lpstr>
      <vt:lpstr>PowerPoint Presentation</vt:lpstr>
      <vt:lpstr>Genesis 7:17 </vt:lpstr>
      <vt:lpstr>Romans 6:3-4</vt:lpstr>
      <vt:lpstr>Colossians 2:11-13</vt:lpstr>
      <vt:lpstr>PowerPoint Presentation</vt:lpstr>
      <vt:lpstr>Genesis 12:3</vt:lpstr>
      <vt:lpstr>Matthew 1:1-2, 16</vt:lpstr>
      <vt:lpstr>PowerPoint Presentation</vt:lpstr>
      <vt:lpstr>Genesis 18:13-14</vt:lpstr>
      <vt:lpstr>Galatians 3:16</vt:lpstr>
      <vt:lpstr>PowerPoint Presentation</vt:lpstr>
      <vt:lpstr>Galatians 3:26-29</vt:lpstr>
      <vt:lpstr>PowerPoint Presentation</vt:lpstr>
      <vt:lpstr>Hebrews 11:17-19</vt:lpstr>
      <vt:lpstr>Romans 6:4</vt:lpstr>
      <vt:lpstr>PowerPoint Presentation</vt:lpstr>
      <vt:lpstr>Exodus 12:5</vt:lpstr>
      <vt:lpstr>1 Peter 1:18-19</vt:lpstr>
      <vt:lpstr>PowerPoint Presentation</vt:lpstr>
      <vt:lpstr>Exodus 12:13</vt:lpstr>
      <vt:lpstr>PowerPoint Presentation</vt:lpstr>
      <vt:lpstr>Exodus 12:14</vt:lpstr>
      <vt:lpstr>PowerPoint Presentation</vt:lpstr>
      <vt:lpstr>PowerPoint Presentation</vt:lpstr>
      <vt:lpstr>Matthew 7:21</vt:lpstr>
      <vt:lpstr>PowerPoint Presentation</vt:lpstr>
      <vt:lpstr>1 Peter 2:24</vt:lpstr>
      <vt:lpstr>PowerPoint Presentation</vt:lpstr>
      <vt:lpstr>Isaiah 53:5-6</vt:lpstr>
      <vt:lpstr>PowerPoint Presentation</vt:lpstr>
      <vt:lpstr>1 John 2:2</vt:lpstr>
      <vt:lpstr>Five Fingers Pointing to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Fingers Pointing to Christ</dc:title>
  <dc:creator>Jeremiah Cox</dc:creator>
  <cp:lastModifiedBy>Jeremiah Cox</cp:lastModifiedBy>
  <cp:revision>35</cp:revision>
  <dcterms:created xsi:type="dcterms:W3CDTF">2014-01-17T23:05:37Z</dcterms:created>
  <dcterms:modified xsi:type="dcterms:W3CDTF">2014-01-19T14:03:49Z</dcterms:modified>
</cp:coreProperties>
</file>