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60" r:id="rId5"/>
    <p:sldId id="261" r:id="rId6"/>
    <p:sldId id="277" r:id="rId7"/>
    <p:sldId id="262" r:id="rId8"/>
    <p:sldId id="278" r:id="rId9"/>
    <p:sldId id="279" r:id="rId10"/>
    <p:sldId id="263" r:id="rId11"/>
    <p:sldId id="276" r:id="rId12"/>
    <p:sldId id="264" r:id="rId13"/>
    <p:sldId id="265" r:id="rId14"/>
    <p:sldId id="266" r:id="rId15"/>
    <p:sldId id="269" r:id="rId16"/>
    <p:sldId id="272" r:id="rId17"/>
    <p:sldId id="270" r:id="rId18"/>
    <p:sldId id="273" r:id="rId19"/>
    <p:sldId id="271" r:id="rId20"/>
    <p:sldId id="274" r:id="rId21"/>
    <p:sldId id="267" r:id="rId22"/>
    <p:sldId id="275"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92F8E-47BB-4AAB-9862-9C71B9BAF38E}" type="datetimeFigureOut">
              <a:rPr lang="en-US" smtClean="0"/>
              <a:t>1/26/2014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D7EEC-3E7D-4600-9DBE-04A3C118992E}" type="slidenum">
              <a:rPr lang="en-US" smtClean="0"/>
              <a:t>‹#›</a:t>
            </a:fld>
            <a:endParaRPr lang="en-US"/>
          </a:p>
        </p:txBody>
      </p:sp>
    </p:spTree>
    <p:extLst>
      <p:ext uri="{BB962C8B-B14F-4D97-AF65-F5344CB8AC3E}">
        <p14:creationId xmlns:p14="http://schemas.microsoft.com/office/powerpoint/2010/main" val="338905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1</a:t>
            </a:fld>
            <a:endParaRPr lang="en-US"/>
          </a:p>
        </p:txBody>
      </p:sp>
    </p:spTree>
    <p:extLst>
      <p:ext uri="{BB962C8B-B14F-4D97-AF65-F5344CB8AC3E}">
        <p14:creationId xmlns:p14="http://schemas.microsoft.com/office/powerpoint/2010/main" val="3118244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10</a:t>
            </a:fld>
            <a:endParaRPr lang="en-US"/>
          </a:p>
        </p:txBody>
      </p:sp>
    </p:spTree>
    <p:extLst>
      <p:ext uri="{BB962C8B-B14F-4D97-AF65-F5344CB8AC3E}">
        <p14:creationId xmlns:p14="http://schemas.microsoft.com/office/powerpoint/2010/main" val="1480498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11</a:t>
            </a:fld>
            <a:endParaRPr lang="en-US"/>
          </a:p>
        </p:txBody>
      </p:sp>
    </p:spTree>
    <p:extLst>
      <p:ext uri="{BB962C8B-B14F-4D97-AF65-F5344CB8AC3E}">
        <p14:creationId xmlns:p14="http://schemas.microsoft.com/office/powerpoint/2010/main" val="382389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Seared Conscience – having conducted oneself in a way contrary to the standard so many times that guilt and shame are no longer present.</a:t>
            </a:r>
            <a:r>
              <a:rPr lang="en-US" i="1" dirty="0"/>
              <a:t> (in a way the standard has been changed by repeatedly disobeying it)</a:t>
            </a:r>
            <a:endParaRPr lang="en-US" dirty="0"/>
          </a:p>
          <a:p>
            <a:pPr lvl="1"/>
            <a:r>
              <a:rPr lang="en-US" dirty="0"/>
              <a:t>1 Timothy 4:1-2</a:t>
            </a:r>
          </a:p>
          <a:p>
            <a:pPr lvl="2"/>
            <a:r>
              <a:rPr lang="en-US" dirty="0"/>
              <a:t>Romans 1:20-32</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12</a:t>
            </a:fld>
            <a:endParaRPr lang="en-US"/>
          </a:p>
        </p:txBody>
      </p:sp>
    </p:spTree>
    <p:extLst>
      <p:ext uri="{BB962C8B-B14F-4D97-AF65-F5344CB8AC3E}">
        <p14:creationId xmlns:p14="http://schemas.microsoft.com/office/powerpoint/2010/main" val="200997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13</a:t>
            </a:fld>
            <a:endParaRPr lang="en-US"/>
          </a:p>
        </p:txBody>
      </p:sp>
    </p:spTree>
    <p:extLst>
      <p:ext uri="{BB962C8B-B14F-4D97-AF65-F5344CB8AC3E}">
        <p14:creationId xmlns:p14="http://schemas.microsoft.com/office/powerpoint/2010/main" val="467748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 God’s word be your guide!</a:t>
            </a:r>
          </a:p>
          <a:p>
            <a:pPr lvl="0"/>
            <a:r>
              <a:rPr lang="en-US" dirty="0"/>
              <a:t>Ephesians 4:1-5 (supposed to walk in unity, one faith. Conscience is different in everybody if it doesn’t have a standard to teach it.)</a:t>
            </a:r>
          </a:p>
          <a:p>
            <a:pPr lvl="1"/>
            <a:r>
              <a:rPr lang="en-US" dirty="0"/>
              <a:t>Psalm 119:10-16</a:t>
            </a:r>
          </a:p>
          <a:p>
            <a:pPr lvl="0"/>
            <a:r>
              <a:rPr lang="en-US" dirty="0"/>
              <a:t>Jeremiah 10:23-24 (correction from the Lord)</a:t>
            </a:r>
          </a:p>
          <a:p>
            <a:pPr lvl="1"/>
            <a:r>
              <a:rPr lang="en-US" dirty="0"/>
              <a:t>2 Timothy 3:16-17 (how God corrects and instructs today)</a:t>
            </a:r>
          </a:p>
          <a:p>
            <a:pPr lvl="0"/>
            <a:r>
              <a:rPr lang="en-US" dirty="0"/>
              <a:t>Psalm 119:105-106, 127-128, 130-133, 142, 160 </a:t>
            </a:r>
          </a:p>
          <a:p>
            <a:pPr lvl="0"/>
            <a:r>
              <a:rPr lang="en-US" dirty="0"/>
              <a:t>Colossians 3:16-17 </a:t>
            </a:r>
          </a:p>
          <a:p>
            <a:pPr lvl="0"/>
            <a:r>
              <a:rPr lang="en-US" dirty="0"/>
              <a:t>2 John 9</a:t>
            </a:r>
          </a:p>
          <a:p>
            <a:pPr lvl="0"/>
            <a:r>
              <a:rPr lang="en-US" dirty="0"/>
              <a:t>Proverbs 14:12</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14</a:t>
            </a:fld>
            <a:endParaRPr lang="en-US"/>
          </a:p>
        </p:txBody>
      </p:sp>
    </p:spTree>
    <p:extLst>
      <p:ext uri="{BB962C8B-B14F-4D97-AF65-F5344CB8AC3E}">
        <p14:creationId xmlns:p14="http://schemas.microsoft.com/office/powerpoint/2010/main" val="339528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15</a:t>
            </a:fld>
            <a:endParaRPr lang="en-US"/>
          </a:p>
        </p:txBody>
      </p:sp>
    </p:spTree>
    <p:extLst>
      <p:ext uri="{BB962C8B-B14F-4D97-AF65-F5344CB8AC3E}">
        <p14:creationId xmlns:p14="http://schemas.microsoft.com/office/powerpoint/2010/main" val="372349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 God’s word be your guide!</a:t>
            </a:r>
          </a:p>
          <a:p>
            <a:pPr lvl="0"/>
            <a:r>
              <a:rPr lang="en-US" dirty="0"/>
              <a:t>Ephesians 4:1-5 (supposed to walk in unity, one faith. Conscience is different in everybody if it doesn’t have a standard to teach it.)</a:t>
            </a:r>
          </a:p>
          <a:p>
            <a:pPr lvl="1"/>
            <a:r>
              <a:rPr lang="en-US" dirty="0"/>
              <a:t>Psalm 119:10-16</a:t>
            </a:r>
          </a:p>
          <a:p>
            <a:pPr lvl="0"/>
            <a:r>
              <a:rPr lang="en-US" dirty="0"/>
              <a:t>Jeremiah 10:23-24 (correction from the Lord)</a:t>
            </a:r>
          </a:p>
          <a:p>
            <a:pPr lvl="1"/>
            <a:r>
              <a:rPr lang="en-US" dirty="0"/>
              <a:t>2 Timothy 3:16-17 (how God corrects and instructs today)</a:t>
            </a:r>
          </a:p>
          <a:p>
            <a:pPr lvl="0"/>
            <a:r>
              <a:rPr lang="en-US" dirty="0"/>
              <a:t>Psalm 119:105-106, 127-128, 130-133, 142, 160 </a:t>
            </a:r>
          </a:p>
          <a:p>
            <a:pPr lvl="0"/>
            <a:r>
              <a:rPr lang="en-US" dirty="0"/>
              <a:t>Colossians 3:16-17 </a:t>
            </a:r>
          </a:p>
          <a:p>
            <a:pPr lvl="0"/>
            <a:r>
              <a:rPr lang="en-US" dirty="0"/>
              <a:t>2 John 9</a:t>
            </a:r>
          </a:p>
          <a:p>
            <a:pPr lvl="0"/>
            <a:r>
              <a:rPr lang="en-US" dirty="0"/>
              <a:t>Proverbs 14:12</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16</a:t>
            </a:fld>
            <a:endParaRPr lang="en-US"/>
          </a:p>
        </p:txBody>
      </p:sp>
    </p:spTree>
    <p:extLst>
      <p:ext uri="{BB962C8B-B14F-4D97-AF65-F5344CB8AC3E}">
        <p14:creationId xmlns:p14="http://schemas.microsoft.com/office/powerpoint/2010/main" val="356755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17</a:t>
            </a:fld>
            <a:endParaRPr lang="en-US"/>
          </a:p>
        </p:txBody>
      </p:sp>
    </p:spTree>
    <p:extLst>
      <p:ext uri="{BB962C8B-B14F-4D97-AF65-F5344CB8AC3E}">
        <p14:creationId xmlns:p14="http://schemas.microsoft.com/office/powerpoint/2010/main" val="408864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 God’s word be your guide!</a:t>
            </a:r>
          </a:p>
          <a:p>
            <a:pPr lvl="0"/>
            <a:r>
              <a:rPr lang="en-US" dirty="0"/>
              <a:t>Ephesians 4:1-5 (supposed to walk in unity, one faith. Conscience is different in everybody if it doesn’t have a standard to teach it.)</a:t>
            </a:r>
          </a:p>
          <a:p>
            <a:pPr lvl="1"/>
            <a:r>
              <a:rPr lang="en-US" dirty="0"/>
              <a:t>Psalm 119:10-16</a:t>
            </a:r>
          </a:p>
          <a:p>
            <a:pPr lvl="0"/>
            <a:r>
              <a:rPr lang="en-US" dirty="0"/>
              <a:t>Jeremiah 10:23-24 (correction from the Lord)</a:t>
            </a:r>
          </a:p>
          <a:p>
            <a:pPr lvl="1"/>
            <a:r>
              <a:rPr lang="en-US" dirty="0"/>
              <a:t>2 Timothy 3:16-17 (how God corrects and instructs today)</a:t>
            </a:r>
          </a:p>
          <a:p>
            <a:pPr lvl="0"/>
            <a:r>
              <a:rPr lang="en-US" dirty="0"/>
              <a:t>Psalm 119:105-106, 127-128, 130-133, 142, 160 </a:t>
            </a:r>
          </a:p>
          <a:p>
            <a:pPr lvl="0"/>
            <a:r>
              <a:rPr lang="en-US" dirty="0"/>
              <a:t>Colossians 3:16-17 </a:t>
            </a:r>
          </a:p>
          <a:p>
            <a:pPr lvl="0"/>
            <a:r>
              <a:rPr lang="en-US" dirty="0"/>
              <a:t>2 John 9</a:t>
            </a:r>
          </a:p>
          <a:p>
            <a:pPr lvl="0"/>
            <a:r>
              <a:rPr lang="en-US" dirty="0"/>
              <a:t>Proverbs 14:12</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18</a:t>
            </a:fld>
            <a:endParaRPr lang="en-US"/>
          </a:p>
        </p:txBody>
      </p:sp>
    </p:spTree>
    <p:extLst>
      <p:ext uri="{BB962C8B-B14F-4D97-AF65-F5344CB8AC3E}">
        <p14:creationId xmlns:p14="http://schemas.microsoft.com/office/powerpoint/2010/main" val="2789712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19</a:t>
            </a:fld>
            <a:endParaRPr lang="en-US"/>
          </a:p>
        </p:txBody>
      </p:sp>
    </p:spTree>
    <p:extLst>
      <p:ext uri="{BB962C8B-B14F-4D97-AF65-F5344CB8AC3E}">
        <p14:creationId xmlns:p14="http://schemas.microsoft.com/office/powerpoint/2010/main" val="329317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2</a:t>
            </a:fld>
            <a:endParaRPr lang="en-US"/>
          </a:p>
        </p:txBody>
      </p:sp>
    </p:spTree>
    <p:extLst>
      <p:ext uri="{BB962C8B-B14F-4D97-AF65-F5344CB8AC3E}">
        <p14:creationId xmlns:p14="http://schemas.microsoft.com/office/powerpoint/2010/main" val="3591768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 God’s word be your guide!</a:t>
            </a:r>
          </a:p>
          <a:p>
            <a:pPr lvl="0"/>
            <a:r>
              <a:rPr lang="en-US" dirty="0"/>
              <a:t>Ephesians 4:1-5 (supposed to walk in unity, one faith. Conscience is different in everybody if it doesn’t have a standard to teach it.)</a:t>
            </a:r>
          </a:p>
          <a:p>
            <a:pPr lvl="1"/>
            <a:r>
              <a:rPr lang="en-US" dirty="0"/>
              <a:t>Psalm 119:10-16</a:t>
            </a:r>
          </a:p>
          <a:p>
            <a:pPr lvl="0"/>
            <a:r>
              <a:rPr lang="en-US" dirty="0"/>
              <a:t>Jeremiah 10:23-24 (correction from the Lord)</a:t>
            </a:r>
          </a:p>
          <a:p>
            <a:pPr lvl="1"/>
            <a:r>
              <a:rPr lang="en-US" dirty="0"/>
              <a:t>2 Timothy 3:16-17 (how God corrects and instructs today)</a:t>
            </a:r>
          </a:p>
          <a:p>
            <a:pPr lvl="0"/>
            <a:r>
              <a:rPr lang="en-US" dirty="0"/>
              <a:t>Psalm 119:105-106, 127-128, 130-133, 142, 160 </a:t>
            </a:r>
          </a:p>
          <a:p>
            <a:pPr lvl="0"/>
            <a:r>
              <a:rPr lang="en-US" dirty="0"/>
              <a:t>Colossians 3:16-17 </a:t>
            </a:r>
          </a:p>
          <a:p>
            <a:pPr lvl="0"/>
            <a:r>
              <a:rPr lang="en-US" dirty="0"/>
              <a:t>2 John 9</a:t>
            </a:r>
          </a:p>
          <a:p>
            <a:pPr lvl="0"/>
            <a:r>
              <a:rPr lang="en-US" dirty="0"/>
              <a:t>Proverbs 14:12</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20</a:t>
            </a:fld>
            <a:endParaRPr lang="en-US"/>
          </a:p>
        </p:txBody>
      </p:sp>
    </p:spTree>
    <p:extLst>
      <p:ext uri="{BB962C8B-B14F-4D97-AF65-F5344CB8AC3E}">
        <p14:creationId xmlns:p14="http://schemas.microsoft.com/office/powerpoint/2010/main" val="2798890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21</a:t>
            </a:fld>
            <a:endParaRPr lang="en-US"/>
          </a:p>
        </p:txBody>
      </p:sp>
    </p:spTree>
    <p:extLst>
      <p:ext uri="{BB962C8B-B14F-4D97-AF65-F5344CB8AC3E}">
        <p14:creationId xmlns:p14="http://schemas.microsoft.com/office/powerpoint/2010/main" val="353088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Let God’s word be your guide!</a:t>
            </a:r>
          </a:p>
          <a:p>
            <a:pPr lvl="0"/>
            <a:r>
              <a:rPr lang="en-US" dirty="0"/>
              <a:t>Ephesians 4:1-5 (supposed to walk in unity, one faith. Conscience is different in everybody if it doesn’t have a standard to teach it.)</a:t>
            </a:r>
          </a:p>
          <a:p>
            <a:pPr lvl="1"/>
            <a:r>
              <a:rPr lang="en-US" dirty="0"/>
              <a:t>Psalm 119:10-16</a:t>
            </a:r>
          </a:p>
          <a:p>
            <a:pPr lvl="0"/>
            <a:r>
              <a:rPr lang="en-US" dirty="0"/>
              <a:t>Jeremiah 10:23-24 (correction from the Lord)</a:t>
            </a:r>
          </a:p>
          <a:p>
            <a:pPr lvl="1"/>
            <a:r>
              <a:rPr lang="en-US" dirty="0"/>
              <a:t>2 Timothy 3:16-17 (how God corrects and instructs today)</a:t>
            </a:r>
          </a:p>
          <a:p>
            <a:pPr lvl="0"/>
            <a:r>
              <a:rPr lang="en-US" dirty="0"/>
              <a:t>Psalm 119:105-106, 127-128, 130-133, 142, 160 </a:t>
            </a:r>
          </a:p>
          <a:p>
            <a:pPr lvl="0"/>
            <a:r>
              <a:rPr lang="en-US" dirty="0"/>
              <a:t>Colossians 3:16-17 </a:t>
            </a:r>
          </a:p>
          <a:p>
            <a:pPr lvl="0"/>
            <a:r>
              <a:rPr lang="en-US" dirty="0"/>
              <a:t>2 John 9</a:t>
            </a:r>
          </a:p>
          <a:p>
            <a:pPr lvl="0"/>
            <a:r>
              <a:rPr lang="en-US" dirty="0"/>
              <a:t>Proverbs 14:12</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22</a:t>
            </a:fld>
            <a:endParaRPr lang="en-US"/>
          </a:p>
        </p:txBody>
      </p:sp>
    </p:spTree>
    <p:extLst>
      <p:ext uri="{BB962C8B-B14F-4D97-AF65-F5344CB8AC3E}">
        <p14:creationId xmlns:p14="http://schemas.microsoft.com/office/powerpoint/2010/main" val="628624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23</a:t>
            </a:fld>
            <a:endParaRPr lang="en-US"/>
          </a:p>
        </p:txBody>
      </p:sp>
    </p:spTree>
    <p:extLst>
      <p:ext uri="{BB962C8B-B14F-4D97-AF65-F5344CB8AC3E}">
        <p14:creationId xmlns:p14="http://schemas.microsoft.com/office/powerpoint/2010/main" val="115693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What is it?</a:t>
            </a:r>
          </a:p>
          <a:p>
            <a:pPr lvl="0"/>
            <a:r>
              <a:rPr lang="en-US" dirty="0"/>
              <a:t>W. E. Vine – Conscience – That process of thought which distinguishes what </a:t>
            </a:r>
            <a:r>
              <a:rPr lang="en-US" b="1" i="1" dirty="0"/>
              <a:t>IT</a:t>
            </a:r>
            <a:r>
              <a:rPr lang="en-US" dirty="0"/>
              <a:t> considers morally good or bad, commending the good, condemning the bad, and so prompting to do the former, and avoid the latter.</a:t>
            </a:r>
          </a:p>
          <a:p>
            <a:pPr lvl="0"/>
            <a:r>
              <a:rPr lang="en-US" dirty="0"/>
              <a:t>What’s the problem?</a:t>
            </a:r>
          </a:p>
          <a:p>
            <a:pPr lvl="1"/>
            <a:r>
              <a:rPr lang="en-US" dirty="0"/>
              <a:t>Proverbs 14:12; Jeremiah 10:23; Proverbs 3:7</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3</a:t>
            </a:fld>
            <a:endParaRPr lang="en-US"/>
          </a:p>
        </p:txBody>
      </p:sp>
    </p:spTree>
    <p:extLst>
      <p:ext uri="{BB962C8B-B14F-4D97-AF65-F5344CB8AC3E}">
        <p14:creationId xmlns:p14="http://schemas.microsoft.com/office/powerpoint/2010/main" val="577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4</a:t>
            </a:fld>
            <a:endParaRPr lang="en-US"/>
          </a:p>
        </p:txBody>
      </p:sp>
    </p:spTree>
    <p:extLst>
      <p:ext uri="{BB962C8B-B14F-4D97-AF65-F5344CB8AC3E}">
        <p14:creationId xmlns:p14="http://schemas.microsoft.com/office/powerpoint/2010/main" val="20832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5</a:t>
            </a:fld>
            <a:endParaRPr lang="en-US"/>
          </a:p>
        </p:txBody>
      </p:sp>
    </p:spTree>
    <p:extLst>
      <p:ext uri="{BB962C8B-B14F-4D97-AF65-F5344CB8AC3E}">
        <p14:creationId xmlns:p14="http://schemas.microsoft.com/office/powerpoint/2010/main" val="370294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6</a:t>
            </a:fld>
            <a:endParaRPr lang="en-US"/>
          </a:p>
        </p:txBody>
      </p:sp>
    </p:spTree>
    <p:extLst>
      <p:ext uri="{BB962C8B-B14F-4D97-AF65-F5344CB8AC3E}">
        <p14:creationId xmlns:p14="http://schemas.microsoft.com/office/powerpoint/2010/main" val="26975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Good Conscience – having conducted oneself in accordance with the standard </a:t>
            </a:r>
            <a:r>
              <a:rPr lang="en-US" b="1" i="1" dirty="0"/>
              <a:t>that person</a:t>
            </a:r>
            <a:r>
              <a:rPr lang="en-US" dirty="0"/>
              <a:t> has chosen.</a:t>
            </a:r>
          </a:p>
          <a:p>
            <a:pPr lvl="1"/>
            <a:r>
              <a:rPr lang="en-US" dirty="0"/>
              <a:t>Paul (Acts 23:1; 26:9-11 – his conscience was good because he did what he thought was right.)</a:t>
            </a:r>
          </a:p>
          <a:p>
            <a:pPr lvl="1"/>
            <a:r>
              <a:rPr lang="en-US" dirty="0"/>
              <a:t>But Paul wasn’t right – 1 Timothy 1:15 (Chief among sinners – but had a good conscience.)</a:t>
            </a:r>
          </a:p>
          <a:p>
            <a:endParaRPr lang="en-US" dirty="0"/>
          </a:p>
        </p:txBody>
      </p:sp>
      <p:sp>
        <p:nvSpPr>
          <p:cNvPr id="4" name="Slide Number Placeholder 3"/>
          <p:cNvSpPr>
            <a:spLocks noGrp="1"/>
          </p:cNvSpPr>
          <p:nvPr>
            <p:ph type="sldNum" sz="quarter" idx="10"/>
          </p:nvPr>
        </p:nvSpPr>
        <p:spPr/>
        <p:txBody>
          <a:bodyPr/>
          <a:lstStyle/>
          <a:p>
            <a:fld id="{FCCD7EEC-3E7D-4600-9DBE-04A3C118992E}" type="slidenum">
              <a:rPr lang="en-US" smtClean="0"/>
              <a:t>7</a:t>
            </a:fld>
            <a:endParaRPr lang="en-US"/>
          </a:p>
        </p:txBody>
      </p:sp>
    </p:spTree>
    <p:extLst>
      <p:ext uri="{BB962C8B-B14F-4D97-AF65-F5344CB8AC3E}">
        <p14:creationId xmlns:p14="http://schemas.microsoft.com/office/powerpoint/2010/main" val="170780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8</a:t>
            </a:fld>
            <a:endParaRPr lang="en-US"/>
          </a:p>
        </p:txBody>
      </p:sp>
    </p:spTree>
    <p:extLst>
      <p:ext uri="{BB962C8B-B14F-4D97-AF65-F5344CB8AC3E}">
        <p14:creationId xmlns:p14="http://schemas.microsoft.com/office/powerpoint/2010/main" val="2646865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CD7EEC-3E7D-4600-9DBE-04A3C118992E}" type="slidenum">
              <a:rPr lang="en-US" smtClean="0"/>
              <a:t>9</a:t>
            </a:fld>
            <a:endParaRPr lang="en-US"/>
          </a:p>
        </p:txBody>
      </p:sp>
    </p:spTree>
    <p:extLst>
      <p:ext uri="{BB962C8B-B14F-4D97-AF65-F5344CB8AC3E}">
        <p14:creationId xmlns:p14="http://schemas.microsoft.com/office/powerpoint/2010/main" val="289852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7AEB4A-A22D-41CA-887D-BCAA729D0965}"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2934644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AEB4A-A22D-41CA-887D-BCAA729D0965}"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7719446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AEB4A-A22D-41CA-887D-BCAA729D0965}"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654078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AEB4A-A22D-41CA-887D-BCAA729D0965}"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8290760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AEB4A-A22D-41CA-887D-BCAA729D0965}"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3028329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7AEB4A-A22D-41CA-887D-BCAA729D0965}"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7413938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7AEB4A-A22D-41CA-887D-BCAA729D0965}"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9884235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AEB4A-A22D-41CA-887D-BCAA729D0965}"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1089923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AEB4A-A22D-41CA-887D-BCAA729D0965}"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35117363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AEB4A-A22D-41CA-887D-BCAA729D0965}"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17391462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AEB4A-A22D-41CA-887D-BCAA729D0965}"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C89FA-29D0-4B26-83E8-4952EF2C74DE}" type="slidenum">
              <a:rPr lang="en-US" smtClean="0"/>
              <a:t>‹#›</a:t>
            </a:fld>
            <a:endParaRPr lang="en-US"/>
          </a:p>
        </p:txBody>
      </p:sp>
    </p:spTree>
    <p:extLst>
      <p:ext uri="{BB962C8B-B14F-4D97-AF65-F5344CB8AC3E}">
        <p14:creationId xmlns:p14="http://schemas.microsoft.com/office/powerpoint/2010/main" val="3660500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AEB4A-A22D-41CA-887D-BCAA729D0965}" type="datetimeFigureOut">
              <a:rPr lang="en-US" smtClean="0"/>
              <a:t>1/26/2014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C89FA-29D0-4B26-83E8-4952EF2C74DE}" type="slidenum">
              <a:rPr lang="en-US" smtClean="0"/>
              <a:t>‹#›</a:t>
            </a:fld>
            <a:endParaRPr lang="en-US"/>
          </a:p>
        </p:txBody>
      </p:sp>
    </p:spTree>
    <p:extLst>
      <p:ext uri="{BB962C8B-B14F-4D97-AF65-F5344CB8AC3E}">
        <p14:creationId xmlns:p14="http://schemas.microsoft.com/office/powerpoint/2010/main" val="1679035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04" y="239149"/>
            <a:ext cx="7372643" cy="6386731"/>
          </a:xfrm>
        </p:spPr>
        <p:txBody>
          <a:bodyPr>
            <a:normAutofit fontScale="47500" lnSpcReduction="20000"/>
          </a:bodyPr>
          <a:lstStyle/>
          <a:p>
            <a:pPr marL="0" marR="0" indent="0" algn="ctr">
              <a:lnSpc>
                <a:spcPct val="107000"/>
              </a:lnSpc>
              <a:spcBef>
                <a:spcPts val="0"/>
              </a:spcBef>
              <a:spcAft>
                <a:spcPts val="800"/>
              </a:spcAft>
              <a:buNone/>
            </a:pPr>
            <a:r>
              <a:rPr lang="en-US" sz="5900" b="1"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Disney – “Give A Little Whistle” (Pinocchio)</a:t>
            </a:r>
            <a:endParaRPr lang="en-US" sz="59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you get in trouble and you don't know right from wrong</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Give a little whistle! Give a little whistle!</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When you meet temptation and the urge is very strong</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Give a little whistle! Give a little whistle!</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 just a little squeak, pucker up and blow</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if your whistle's weak, yell, "Jiminy Cricket!"</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Right!</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Take the straight and narrow path</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if you start to slide</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Give a little whistle! Give a little whistle!</a:t>
            </a:r>
          </a:p>
          <a:p>
            <a:pPr marL="0" marR="0" indent="0" algn="ctr">
              <a:lnSpc>
                <a:spcPct val="107000"/>
              </a:lnSpc>
              <a:spcBef>
                <a:spcPts val="0"/>
              </a:spcBef>
              <a:spcAft>
                <a:spcPts val="800"/>
              </a:spcAft>
              <a:buNone/>
            </a:pPr>
            <a:r>
              <a:rPr lang="en-US" sz="51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always let your conscience be your guide.</a:t>
            </a:r>
          </a:p>
          <a:p>
            <a:pPr marL="0" indent="0" algn="ctr">
              <a:buNone/>
            </a:pPr>
            <a:endParaRPr lang="en-US"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939" t="16821" r="31041" b="1332"/>
          <a:stretch/>
        </p:blipFill>
        <p:spPr>
          <a:xfrm>
            <a:off x="7513311" y="-34774"/>
            <a:ext cx="4318781" cy="6892774"/>
          </a:xfrm>
          <a:prstGeom prst="rect">
            <a:avLst/>
          </a:prstGeom>
        </p:spPr>
      </p:pic>
    </p:spTree>
    <p:extLst>
      <p:ext uri="{BB962C8B-B14F-4D97-AF65-F5344CB8AC3E}">
        <p14:creationId xmlns:p14="http://schemas.microsoft.com/office/powerpoint/2010/main" val="1333548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Good Conscience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pPr lvl="0"/>
            <a:r>
              <a:rPr lang="en-US" sz="3200" i="1" dirty="0" smtClean="0">
                <a:solidFill>
                  <a:schemeClr val="bg1"/>
                </a:solidFill>
              </a:rPr>
              <a:t>“You </a:t>
            </a:r>
            <a:r>
              <a:rPr lang="en-US" sz="3200" i="1" dirty="0">
                <a:solidFill>
                  <a:schemeClr val="bg1"/>
                </a:solidFill>
              </a:rPr>
              <a:t>ask me if the God of the Christians forgives those who don’t believe and who don’t seek the faith. I start by saying – and this is the fundamental thing – that God’s mercy has no limits if you go to him with a sincere and contrite heart. The issue for those who do not believe in God is to obey their conscience. Sin, even for those who have no faith, exists when people disobey their conscience.”</a:t>
            </a:r>
            <a:r>
              <a:rPr lang="en-US" sz="3200" dirty="0">
                <a:solidFill>
                  <a:schemeClr val="bg1"/>
                </a:solidFill>
              </a:rPr>
              <a:t> – Pope Francis of the Roman Catholic </a:t>
            </a:r>
            <a:r>
              <a:rPr lang="en-US" sz="3200" dirty="0" smtClean="0">
                <a:solidFill>
                  <a:schemeClr val="bg1"/>
                </a:solidFill>
              </a:rPr>
              <a:t>church.</a:t>
            </a:r>
          </a:p>
          <a:p>
            <a:pPr lvl="1"/>
            <a:r>
              <a:rPr lang="en-US" sz="2800" dirty="0" smtClean="0">
                <a:solidFill>
                  <a:schemeClr val="bg1"/>
                </a:solidFill>
              </a:rPr>
              <a:t>What about Hebrews 11:6?!</a:t>
            </a:r>
            <a:endParaRPr lang="en-US" sz="2800" dirty="0">
              <a:solidFill>
                <a:schemeClr val="bg1"/>
              </a:solidFill>
            </a:endParaRPr>
          </a:p>
        </p:txBody>
      </p:sp>
    </p:spTree>
    <p:extLst>
      <p:ext uri="{BB962C8B-B14F-4D97-AF65-F5344CB8AC3E}">
        <p14:creationId xmlns:p14="http://schemas.microsoft.com/office/powerpoint/2010/main" val="41229019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Hebrews 11:6</a:t>
            </a: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But </a:t>
            </a:r>
            <a:r>
              <a:rPr lang="en-US" sz="4000" dirty="0">
                <a:solidFill>
                  <a:schemeClr val="bg1"/>
                </a:solidFill>
              </a:rPr>
              <a:t>without faith it is </a:t>
            </a:r>
            <a:r>
              <a:rPr lang="en-US" sz="4000" u="sng" dirty="0">
                <a:solidFill>
                  <a:schemeClr val="bg1"/>
                </a:solidFill>
              </a:rPr>
              <a:t>impossible to please Him</a:t>
            </a:r>
            <a:r>
              <a:rPr lang="en-US" sz="4000" dirty="0">
                <a:solidFill>
                  <a:schemeClr val="bg1"/>
                </a:solidFill>
              </a:rPr>
              <a:t>, for he who comes to God must believe that He is, and that He is a </a:t>
            </a:r>
            <a:r>
              <a:rPr lang="en-US" sz="4000" dirty="0" err="1">
                <a:solidFill>
                  <a:schemeClr val="bg1"/>
                </a:solidFill>
              </a:rPr>
              <a:t>rewarder</a:t>
            </a:r>
            <a:r>
              <a:rPr lang="en-US" sz="4000" dirty="0">
                <a:solidFill>
                  <a:schemeClr val="bg1"/>
                </a:solidFill>
              </a:rPr>
              <a:t> of those who diligently seek Him</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35819665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Seared</a:t>
            </a:r>
            <a:r>
              <a:rPr lang="en-US" sz="6000" b="1" dirty="0" smtClean="0">
                <a:solidFill>
                  <a:schemeClr val="bg1"/>
                </a:solidFill>
              </a:rPr>
              <a:t> </a:t>
            </a:r>
            <a:r>
              <a:rPr lang="en-US" sz="6000" b="1" dirty="0" smtClean="0">
                <a:solidFill>
                  <a:schemeClr val="bg1"/>
                </a:solidFill>
              </a:rPr>
              <a:t>Conscience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pPr lvl="0"/>
            <a:r>
              <a:rPr lang="en-US" sz="3600" dirty="0">
                <a:solidFill>
                  <a:schemeClr val="bg1"/>
                </a:solidFill>
              </a:rPr>
              <a:t>H</a:t>
            </a:r>
            <a:r>
              <a:rPr lang="en-US" sz="3600" dirty="0" smtClean="0">
                <a:solidFill>
                  <a:schemeClr val="bg1"/>
                </a:solidFill>
              </a:rPr>
              <a:t>aving </a:t>
            </a:r>
            <a:r>
              <a:rPr lang="en-US" sz="3600" dirty="0">
                <a:solidFill>
                  <a:schemeClr val="bg1"/>
                </a:solidFill>
              </a:rPr>
              <a:t>conducted oneself in a way contrary to the standard so many times that guilt and shame are no longer present</a:t>
            </a:r>
            <a:r>
              <a:rPr lang="en-US" sz="3600" dirty="0" smtClean="0">
                <a:solidFill>
                  <a:schemeClr val="bg1"/>
                </a:solidFill>
              </a:rPr>
              <a:t>.</a:t>
            </a:r>
            <a:endParaRPr lang="en-US" sz="3600" dirty="0">
              <a:solidFill>
                <a:schemeClr val="bg1"/>
              </a:solidFill>
            </a:endParaRPr>
          </a:p>
          <a:p>
            <a:pPr lvl="1"/>
            <a:r>
              <a:rPr lang="en-US" sz="3200" dirty="0">
                <a:solidFill>
                  <a:schemeClr val="bg1"/>
                </a:solidFill>
              </a:rPr>
              <a:t>1 Timothy 4:1-2</a:t>
            </a:r>
          </a:p>
          <a:p>
            <a:pPr lvl="2"/>
            <a:r>
              <a:rPr lang="en-US" sz="2800" dirty="0">
                <a:solidFill>
                  <a:schemeClr val="bg1"/>
                </a:solidFill>
              </a:rPr>
              <a:t>Romans </a:t>
            </a:r>
            <a:r>
              <a:rPr lang="en-US" sz="2800" dirty="0" smtClean="0">
                <a:solidFill>
                  <a:schemeClr val="bg1"/>
                </a:solidFill>
              </a:rPr>
              <a:t>1:20-32</a:t>
            </a:r>
            <a:endParaRPr lang="en-US" sz="2800" dirty="0">
              <a:solidFill>
                <a:schemeClr val="bg1"/>
              </a:solidFill>
            </a:endParaRPr>
          </a:p>
        </p:txBody>
      </p:sp>
    </p:spTree>
    <p:extLst>
      <p:ext uri="{BB962C8B-B14F-4D97-AF65-F5344CB8AC3E}">
        <p14:creationId xmlns:p14="http://schemas.microsoft.com/office/powerpoint/2010/main" val="2510169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3587"/>
            <a:ext cx="9144000" cy="2387600"/>
          </a:xfrm>
        </p:spPr>
        <p:txBody>
          <a:bodyPr>
            <a:normAutofit/>
          </a:bodyPr>
          <a:lstStyle/>
          <a:p>
            <a:r>
              <a:rPr lang="en-US" sz="8000" b="1" dirty="0" smtClean="0">
                <a:solidFill>
                  <a:schemeClr val="bg1"/>
                </a:solidFill>
              </a:rPr>
              <a:t>Let Your Conscience Be Your Guide?</a:t>
            </a:r>
            <a:endParaRPr lang="en-US" sz="8000" b="1" dirty="0">
              <a:solidFill>
                <a:schemeClr val="bg1"/>
              </a:solidFill>
            </a:endParaRPr>
          </a:p>
        </p:txBody>
      </p:sp>
    </p:spTree>
    <p:extLst>
      <p:ext uri="{BB962C8B-B14F-4D97-AF65-F5344CB8AC3E}">
        <p14:creationId xmlns:p14="http://schemas.microsoft.com/office/powerpoint/2010/main" val="1655110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Let God’s Word Be Your Guide!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solidFill>
                  <a:schemeClr val="bg1"/>
                </a:solidFill>
              </a:rPr>
              <a:t>Ephesians 4:1-5</a:t>
            </a:r>
            <a:endParaRPr lang="en-US" sz="3200" dirty="0">
              <a:solidFill>
                <a:schemeClr val="bg1"/>
              </a:solidFill>
            </a:endParaRPr>
          </a:p>
          <a:p>
            <a:pPr lvl="1"/>
            <a:r>
              <a:rPr lang="en-US" sz="2800" dirty="0" smtClean="0">
                <a:solidFill>
                  <a:schemeClr val="bg1"/>
                </a:solidFill>
              </a:rPr>
              <a:t>Psalm </a:t>
            </a:r>
            <a:r>
              <a:rPr lang="en-US" sz="2800" dirty="0">
                <a:solidFill>
                  <a:schemeClr val="bg1"/>
                </a:solidFill>
              </a:rPr>
              <a:t>119:10-16</a:t>
            </a:r>
          </a:p>
          <a:p>
            <a:r>
              <a:rPr lang="en-US" sz="3200" dirty="0" smtClean="0">
                <a:solidFill>
                  <a:schemeClr val="bg1"/>
                </a:solidFill>
              </a:rPr>
              <a:t>Jeremiah 10:23-24</a:t>
            </a:r>
            <a:endParaRPr lang="en-US" sz="3200" dirty="0">
              <a:solidFill>
                <a:schemeClr val="bg1"/>
              </a:solidFill>
            </a:endParaRPr>
          </a:p>
        </p:txBody>
      </p:sp>
    </p:spTree>
    <p:extLst>
      <p:ext uri="{BB962C8B-B14F-4D97-AF65-F5344CB8AC3E}">
        <p14:creationId xmlns:p14="http://schemas.microsoft.com/office/powerpoint/2010/main" val="20430806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Jeremiah </a:t>
            </a:r>
            <a:r>
              <a:rPr lang="en-US" sz="6000" b="1" dirty="0" smtClean="0">
                <a:solidFill>
                  <a:schemeClr val="bg1"/>
                </a:solidFill>
              </a:rPr>
              <a:t>10:23-24</a:t>
            </a:r>
            <a:endParaRPr lang="en-US" sz="60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O </a:t>
            </a:r>
            <a:r>
              <a:rPr lang="en-US" sz="4000" dirty="0">
                <a:solidFill>
                  <a:schemeClr val="bg1"/>
                </a:solidFill>
              </a:rPr>
              <a:t>LORD, I know the way of man is not in himself; It is not in man who walks to direct his own </a:t>
            </a:r>
            <a:r>
              <a:rPr lang="en-US" sz="4000" dirty="0" smtClean="0">
                <a:solidFill>
                  <a:schemeClr val="bg1"/>
                </a:solidFill>
              </a:rPr>
              <a:t>steps. </a:t>
            </a:r>
            <a:r>
              <a:rPr lang="en-US" sz="4000" baseline="30000" dirty="0" smtClean="0">
                <a:solidFill>
                  <a:schemeClr val="bg1"/>
                </a:solidFill>
              </a:rPr>
              <a:t>24</a:t>
            </a:r>
            <a:r>
              <a:rPr lang="en-US" sz="4000" dirty="0" smtClean="0">
                <a:solidFill>
                  <a:schemeClr val="bg1"/>
                </a:solidFill>
              </a:rPr>
              <a:t> O </a:t>
            </a:r>
            <a:r>
              <a:rPr lang="en-US" sz="4000" dirty="0">
                <a:solidFill>
                  <a:schemeClr val="bg1"/>
                </a:solidFill>
              </a:rPr>
              <a:t>LORD, correct me, but with justice; Not in Your anger, lest You bring me to nothing</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23192232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Let God’s Word Be Your Guide!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solidFill>
                  <a:schemeClr val="bg1"/>
                </a:solidFill>
              </a:rPr>
              <a:t>Ephesians 4:1-5</a:t>
            </a:r>
            <a:endParaRPr lang="en-US" sz="3200" dirty="0">
              <a:solidFill>
                <a:schemeClr val="bg1"/>
              </a:solidFill>
            </a:endParaRPr>
          </a:p>
          <a:p>
            <a:pPr lvl="1"/>
            <a:r>
              <a:rPr lang="en-US" sz="2800" dirty="0" smtClean="0">
                <a:solidFill>
                  <a:schemeClr val="bg1"/>
                </a:solidFill>
              </a:rPr>
              <a:t>Psalm </a:t>
            </a:r>
            <a:r>
              <a:rPr lang="en-US" sz="2800" dirty="0">
                <a:solidFill>
                  <a:schemeClr val="bg1"/>
                </a:solidFill>
              </a:rPr>
              <a:t>119:10-16</a:t>
            </a:r>
          </a:p>
          <a:p>
            <a:r>
              <a:rPr lang="en-US" sz="3200" dirty="0" smtClean="0">
                <a:solidFill>
                  <a:schemeClr val="bg1"/>
                </a:solidFill>
              </a:rPr>
              <a:t>Jeremiah 10:23-24</a:t>
            </a:r>
            <a:endParaRPr lang="en-US" sz="3200" dirty="0">
              <a:solidFill>
                <a:schemeClr val="bg1"/>
              </a:solidFill>
            </a:endParaRPr>
          </a:p>
          <a:p>
            <a:pPr lvl="1"/>
            <a:r>
              <a:rPr lang="en-US" sz="2800" dirty="0" smtClean="0">
                <a:solidFill>
                  <a:schemeClr val="bg1"/>
                </a:solidFill>
              </a:rPr>
              <a:t>2 </a:t>
            </a:r>
            <a:r>
              <a:rPr lang="en-US" sz="2800" dirty="0">
                <a:solidFill>
                  <a:schemeClr val="bg1"/>
                </a:solidFill>
              </a:rPr>
              <a:t>Timothy </a:t>
            </a:r>
            <a:r>
              <a:rPr lang="en-US" sz="2800" dirty="0" smtClean="0">
                <a:solidFill>
                  <a:schemeClr val="bg1"/>
                </a:solidFill>
              </a:rPr>
              <a:t>3:16-17</a:t>
            </a:r>
            <a:endParaRPr lang="en-US" sz="2800" dirty="0">
              <a:solidFill>
                <a:schemeClr val="bg1"/>
              </a:solidFill>
            </a:endParaRPr>
          </a:p>
        </p:txBody>
      </p:sp>
    </p:spTree>
    <p:extLst>
      <p:ext uri="{BB962C8B-B14F-4D97-AF65-F5344CB8AC3E}">
        <p14:creationId xmlns:p14="http://schemas.microsoft.com/office/powerpoint/2010/main" val="19170791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90000"/>
              </a:lnSpc>
              <a:spcBef>
                <a:spcPct val="0"/>
              </a:spcBef>
            </a:pPr>
            <a:r>
              <a:rPr lang="en-US" sz="6000" b="1" dirty="0" smtClean="0">
                <a:solidFill>
                  <a:schemeClr val="bg1"/>
                </a:solidFill>
                <a:latin typeface="+mj-lt"/>
              </a:rPr>
              <a:t>2 Timothy 3:16-17</a:t>
            </a:r>
            <a:endParaRPr lang="en-US" sz="4400" b="1" dirty="0">
              <a:latin typeface="+mj-lt"/>
            </a:endParaRPr>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All </a:t>
            </a:r>
            <a:r>
              <a:rPr lang="en-US" sz="4000" dirty="0">
                <a:solidFill>
                  <a:schemeClr val="bg1"/>
                </a:solidFill>
              </a:rPr>
              <a:t>Scripture is given by inspiration of God, and is profitable for doctrine, for reproof, for correction, for instruction in </a:t>
            </a:r>
            <a:r>
              <a:rPr lang="en-US" sz="4000" dirty="0" smtClean="0">
                <a:solidFill>
                  <a:schemeClr val="bg1"/>
                </a:solidFill>
              </a:rPr>
              <a:t>righteousness, </a:t>
            </a:r>
            <a:r>
              <a:rPr lang="en-US" sz="4000" baseline="30000" dirty="0" smtClean="0">
                <a:solidFill>
                  <a:schemeClr val="bg1"/>
                </a:solidFill>
              </a:rPr>
              <a:t>17</a:t>
            </a:r>
            <a:r>
              <a:rPr lang="en-US" sz="4000" dirty="0" smtClean="0">
                <a:solidFill>
                  <a:schemeClr val="bg1"/>
                </a:solidFill>
              </a:rPr>
              <a:t> that </a:t>
            </a:r>
            <a:r>
              <a:rPr lang="en-US" sz="4000" dirty="0">
                <a:solidFill>
                  <a:schemeClr val="bg1"/>
                </a:solidFill>
              </a:rPr>
              <a:t>the man of God may be complete, thoroughly equipped for every good work.</a:t>
            </a:r>
          </a:p>
        </p:txBody>
      </p:sp>
    </p:spTree>
    <p:extLst>
      <p:ext uri="{BB962C8B-B14F-4D97-AF65-F5344CB8AC3E}">
        <p14:creationId xmlns:p14="http://schemas.microsoft.com/office/powerpoint/2010/main" val="29630179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Let God’s Word Be Your Guide!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solidFill>
                  <a:schemeClr val="bg1"/>
                </a:solidFill>
              </a:rPr>
              <a:t>Ephesians 4:1-5</a:t>
            </a:r>
            <a:endParaRPr lang="en-US" sz="3200" dirty="0">
              <a:solidFill>
                <a:schemeClr val="bg1"/>
              </a:solidFill>
            </a:endParaRPr>
          </a:p>
          <a:p>
            <a:pPr lvl="1"/>
            <a:r>
              <a:rPr lang="en-US" sz="2800" dirty="0" smtClean="0">
                <a:solidFill>
                  <a:schemeClr val="bg1"/>
                </a:solidFill>
              </a:rPr>
              <a:t>Psalm </a:t>
            </a:r>
            <a:r>
              <a:rPr lang="en-US" sz="2800" dirty="0">
                <a:solidFill>
                  <a:schemeClr val="bg1"/>
                </a:solidFill>
              </a:rPr>
              <a:t>119:10-16</a:t>
            </a:r>
          </a:p>
          <a:p>
            <a:r>
              <a:rPr lang="en-US" sz="3200" dirty="0" smtClean="0">
                <a:solidFill>
                  <a:schemeClr val="bg1"/>
                </a:solidFill>
              </a:rPr>
              <a:t>Jeremiah 10:23-24</a:t>
            </a:r>
            <a:endParaRPr lang="en-US" sz="3200" dirty="0">
              <a:solidFill>
                <a:schemeClr val="bg1"/>
              </a:solidFill>
            </a:endParaRPr>
          </a:p>
          <a:p>
            <a:pPr lvl="1"/>
            <a:r>
              <a:rPr lang="en-US" sz="2800" dirty="0" smtClean="0">
                <a:solidFill>
                  <a:schemeClr val="bg1"/>
                </a:solidFill>
              </a:rPr>
              <a:t>2 </a:t>
            </a:r>
            <a:r>
              <a:rPr lang="en-US" sz="2800" dirty="0">
                <a:solidFill>
                  <a:schemeClr val="bg1"/>
                </a:solidFill>
              </a:rPr>
              <a:t>Timothy </a:t>
            </a:r>
            <a:r>
              <a:rPr lang="en-US" sz="2800" dirty="0" smtClean="0">
                <a:solidFill>
                  <a:schemeClr val="bg1"/>
                </a:solidFill>
              </a:rPr>
              <a:t>3:16-17</a:t>
            </a:r>
            <a:endParaRPr lang="en-US" sz="2800" dirty="0">
              <a:solidFill>
                <a:schemeClr val="bg1"/>
              </a:solidFill>
            </a:endParaRPr>
          </a:p>
          <a:p>
            <a:r>
              <a:rPr lang="en-US" sz="3200" dirty="0" smtClean="0">
                <a:solidFill>
                  <a:schemeClr val="bg1"/>
                </a:solidFill>
              </a:rPr>
              <a:t>Psalm </a:t>
            </a:r>
            <a:r>
              <a:rPr lang="en-US" sz="3200" dirty="0">
                <a:solidFill>
                  <a:schemeClr val="bg1"/>
                </a:solidFill>
              </a:rPr>
              <a:t>119:105-106, 127-128, 130-133, 142, 160 </a:t>
            </a:r>
          </a:p>
          <a:p>
            <a:r>
              <a:rPr lang="en-US" sz="3200" dirty="0" smtClean="0">
                <a:solidFill>
                  <a:schemeClr val="bg1"/>
                </a:solidFill>
              </a:rPr>
              <a:t>Colossians </a:t>
            </a:r>
            <a:r>
              <a:rPr lang="en-US" sz="3200" dirty="0">
                <a:solidFill>
                  <a:schemeClr val="bg1"/>
                </a:solidFill>
              </a:rPr>
              <a:t>3:16-17 </a:t>
            </a:r>
          </a:p>
        </p:txBody>
      </p:sp>
    </p:spTree>
    <p:extLst>
      <p:ext uri="{BB962C8B-B14F-4D97-AF65-F5344CB8AC3E}">
        <p14:creationId xmlns:p14="http://schemas.microsoft.com/office/powerpoint/2010/main" val="13057756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Colossians 3:16-17 </a:t>
            </a:r>
            <a:endParaRPr lang="en-US" sz="60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Let </a:t>
            </a:r>
            <a:r>
              <a:rPr lang="en-US" sz="4000" dirty="0">
                <a:solidFill>
                  <a:schemeClr val="bg1"/>
                </a:solidFill>
              </a:rPr>
              <a:t>the word of Christ dwell in you richly in all wisdom, teaching and admonishing one another in psalms and hymns and spiritual songs, singing with grace in your hearts to the </a:t>
            </a:r>
            <a:r>
              <a:rPr lang="en-US" sz="4000" dirty="0" smtClean="0">
                <a:solidFill>
                  <a:schemeClr val="bg1"/>
                </a:solidFill>
              </a:rPr>
              <a:t>Lord. </a:t>
            </a:r>
            <a:r>
              <a:rPr lang="en-US" sz="4000" baseline="30000" dirty="0" smtClean="0">
                <a:solidFill>
                  <a:schemeClr val="bg1"/>
                </a:solidFill>
              </a:rPr>
              <a:t>17</a:t>
            </a:r>
            <a:r>
              <a:rPr lang="en-US" sz="4000" dirty="0" smtClean="0">
                <a:solidFill>
                  <a:schemeClr val="bg1"/>
                </a:solidFill>
              </a:rPr>
              <a:t> And </a:t>
            </a:r>
            <a:r>
              <a:rPr lang="en-US" sz="4000" dirty="0">
                <a:solidFill>
                  <a:schemeClr val="bg1"/>
                </a:solidFill>
              </a:rPr>
              <a:t>whatever you do in word or deed, do all in the name of the Lord Jesus, giving thanks to God the Father through Him</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318007137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83587"/>
            <a:ext cx="9144000" cy="2387600"/>
          </a:xfrm>
        </p:spPr>
        <p:txBody>
          <a:bodyPr>
            <a:normAutofit/>
          </a:bodyPr>
          <a:lstStyle/>
          <a:p>
            <a:r>
              <a:rPr lang="en-US" sz="8000" b="1" dirty="0" smtClean="0">
                <a:solidFill>
                  <a:schemeClr val="bg1"/>
                </a:solidFill>
              </a:rPr>
              <a:t>Let Your Conscience Be Your Guide?</a:t>
            </a:r>
            <a:endParaRPr lang="en-US" sz="8000" b="1" dirty="0">
              <a:solidFill>
                <a:schemeClr val="bg1"/>
              </a:solidFill>
            </a:endParaRPr>
          </a:p>
        </p:txBody>
      </p:sp>
    </p:spTree>
    <p:extLst>
      <p:ext uri="{BB962C8B-B14F-4D97-AF65-F5344CB8AC3E}">
        <p14:creationId xmlns:p14="http://schemas.microsoft.com/office/powerpoint/2010/main" val="1339733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Let God’s Word Be Your Guide!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solidFill>
                  <a:schemeClr val="bg1"/>
                </a:solidFill>
              </a:rPr>
              <a:t>Ephesians 4:1-5</a:t>
            </a:r>
            <a:endParaRPr lang="en-US" sz="3200" dirty="0">
              <a:solidFill>
                <a:schemeClr val="bg1"/>
              </a:solidFill>
            </a:endParaRPr>
          </a:p>
          <a:p>
            <a:pPr lvl="1"/>
            <a:r>
              <a:rPr lang="en-US" sz="2800" dirty="0" smtClean="0">
                <a:solidFill>
                  <a:schemeClr val="bg1"/>
                </a:solidFill>
              </a:rPr>
              <a:t>Psalm </a:t>
            </a:r>
            <a:r>
              <a:rPr lang="en-US" sz="2800" dirty="0">
                <a:solidFill>
                  <a:schemeClr val="bg1"/>
                </a:solidFill>
              </a:rPr>
              <a:t>119:10-16</a:t>
            </a:r>
          </a:p>
          <a:p>
            <a:r>
              <a:rPr lang="en-US" sz="3200" dirty="0" smtClean="0">
                <a:solidFill>
                  <a:schemeClr val="bg1"/>
                </a:solidFill>
              </a:rPr>
              <a:t>Jeremiah 10:23-24</a:t>
            </a:r>
            <a:endParaRPr lang="en-US" sz="3200" dirty="0">
              <a:solidFill>
                <a:schemeClr val="bg1"/>
              </a:solidFill>
            </a:endParaRPr>
          </a:p>
          <a:p>
            <a:pPr lvl="1"/>
            <a:r>
              <a:rPr lang="en-US" sz="2800" dirty="0" smtClean="0">
                <a:solidFill>
                  <a:schemeClr val="bg1"/>
                </a:solidFill>
              </a:rPr>
              <a:t>2 </a:t>
            </a:r>
            <a:r>
              <a:rPr lang="en-US" sz="2800" dirty="0">
                <a:solidFill>
                  <a:schemeClr val="bg1"/>
                </a:solidFill>
              </a:rPr>
              <a:t>Timothy </a:t>
            </a:r>
            <a:r>
              <a:rPr lang="en-US" sz="2800" dirty="0" smtClean="0">
                <a:solidFill>
                  <a:schemeClr val="bg1"/>
                </a:solidFill>
              </a:rPr>
              <a:t>3:16-17</a:t>
            </a:r>
            <a:endParaRPr lang="en-US" sz="2800" dirty="0">
              <a:solidFill>
                <a:schemeClr val="bg1"/>
              </a:solidFill>
            </a:endParaRPr>
          </a:p>
          <a:p>
            <a:r>
              <a:rPr lang="en-US" sz="3200" dirty="0" smtClean="0">
                <a:solidFill>
                  <a:schemeClr val="bg1"/>
                </a:solidFill>
              </a:rPr>
              <a:t>Psalm </a:t>
            </a:r>
            <a:r>
              <a:rPr lang="en-US" sz="3200" dirty="0">
                <a:solidFill>
                  <a:schemeClr val="bg1"/>
                </a:solidFill>
              </a:rPr>
              <a:t>119:105-106, 127-128, 130-133, 142, 160 </a:t>
            </a:r>
          </a:p>
          <a:p>
            <a:r>
              <a:rPr lang="en-US" sz="3200" dirty="0" smtClean="0">
                <a:solidFill>
                  <a:schemeClr val="bg1"/>
                </a:solidFill>
              </a:rPr>
              <a:t>Colossians </a:t>
            </a:r>
            <a:r>
              <a:rPr lang="en-US" sz="3200" dirty="0">
                <a:solidFill>
                  <a:schemeClr val="bg1"/>
                </a:solidFill>
              </a:rPr>
              <a:t>3:16-17 </a:t>
            </a:r>
          </a:p>
          <a:p>
            <a:r>
              <a:rPr lang="en-US" sz="3200" dirty="0" smtClean="0">
                <a:solidFill>
                  <a:schemeClr val="bg1"/>
                </a:solidFill>
              </a:rPr>
              <a:t>2 </a:t>
            </a:r>
            <a:r>
              <a:rPr lang="en-US" sz="3200" dirty="0">
                <a:solidFill>
                  <a:schemeClr val="bg1"/>
                </a:solidFill>
              </a:rPr>
              <a:t>John </a:t>
            </a:r>
            <a:r>
              <a:rPr lang="en-US" sz="3200" dirty="0" smtClean="0">
                <a:solidFill>
                  <a:schemeClr val="bg1"/>
                </a:solidFill>
              </a:rPr>
              <a:t>9</a:t>
            </a:r>
            <a:endParaRPr lang="en-US" sz="3200" dirty="0">
              <a:solidFill>
                <a:schemeClr val="bg1"/>
              </a:solidFill>
            </a:endParaRPr>
          </a:p>
        </p:txBody>
      </p:sp>
    </p:spTree>
    <p:extLst>
      <p:ext uri="{BB962C8B-B14F-4D97-AF65-F5344CB8AC3E}">
        <p14:creationId xmlns:p14="http://schemas.microsoft.com/office/powerpoint/2010/main" val="3328043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2 John </a:t>
            </a:r>
            <a:r>
              <a:rPr lang="en-US" sz="6000" b="1" dirty="0" smtClean="0">
                <a:solidFill>
                  <a:schemeClr val="bg1"/>
                </a:solidFill>
              </a:rPr>
              <a:t>9</a:t>
            </a:r>
            <a:endParaRPr lang="en-US" sz="60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Whoever </a:t>
            </a:r>
            <a:r>
              <a:rPr lang="en-US" sz="4000" dirty="0">
                <a:solidFill>
                  <a:schemeClr val="bg1"/>
                </a:solidFill>
              </a:rPr>
              <a:t>transgresses and does not abide in the doctrine of Christ does not have God. He who abides in the doctrine of Christ has both the Father and the Son</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5775078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Let God’s Word Be Your Guide!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solidFill>
                  <a:schemeClr val="bg1"/>
                </a:solidFill>
              </a:rPr>
              <a:t>Ephesians 4:1-5</a:t>
            </a:r>
            <a:endParaRPr lang="en-US" sz="3200" dirty="0">
              <a:solidFill>
                <a:schemeClr val="bg1"/>
              </a:solidFill>
            </a:endParaRPr>
          </a:p>
          <a:p>
            <a:pPr lvl="1"/>
            <a:r>
              <a:rPr lang="en-US" sz="2800" dirty="0" smtClean="0">
                <a:solidFill>
                  <a:schemeClr val="bg1"/>
                </a:solidFill>
              </a:rPr>
              <a:t>Psalm </a:t>
            </a:r>
            <a:r>
              <a:rPr lang="en-US" sz="2800" dirty="0">
                <a:solidFill>
                  <a:schemeClr val="bg1"/>
                </a:solidFill>
              </a:rPr>
              <a:t>119:10-16</a:t>
            </a:r>
          </a:p>
          <a:p>
            <a:r>
              <a:rPr lang="en-US" sz="3200" dirty="0" smtClean="0">
                <a:solidFill>
                  <a:schemeClr val="bg1"/>
                </a:solidFill>
              </a:rPr>
              <a:t>Jeremiah 10:23-24</a:t>
            </a:r>
            <a:endParaRPr lang="en-US" sz="3200" dirty="0">
              <a:solidFill>
                <a:schemeClr val="bg1"/>
              </a:solidFill>
            </a:endParaRPr>
          </a:p>
          <a:p>
            <a:pPr lvl="1"/>
            <a:r>
              <a:rPr lang="en-US" sz="2800" dirty="0" smtClean="0">
                <a:solidFill>
                  <a:schemeClr val="bg1"/>
                </a:solidFill>
              </a:rPr>
              <a:t>2 </a:t>
            </a:r>
            <a:r>
              <a:rPr lang="en-US" sz="2800" dirty="0">
                <a:solidFill>
                  <a:schemeClr val="bg1"/>
                </a:solidFill>
              </a:rPr>
              <a:t>Timothy </a:t>
            </a:r>
            <a:r>
              <a:rPr lang="en-US" sz="2800" dirty="0" smtClean="0">
                <a:solidFill>
                  <a:schemeClr val="bg1"/>
                </a:solidFill>
              </a:rPr>
              <a:t>3:16-17</a:t>
            </a:r>
            <a:endParaRPr lang="en-US" sz="2800" dirty="0">
              <a:solidFill>
                <a:schemeClr val="bg1"/>
              </a:solidFill>
            </a:endParaRPr>
          </a:p>
          <a:p>
            <a:r>
              <a:rPr lang="en-US" sz="3200" dirty="0" smtClean="0">
                <a:solidFill>
                  <a:schemeClr val="bg1"/>
                </a:solidFill>
              </a:rPr>
              <a:t>Psalm </a:t>
            </a:r>
            <a:r>
              <a:rPr lang="en-US" sz="3200" dirty="0">
                <a:solidFill>
                  <a:schemeClr val="bg1"/>
                </a:solidFill>
              </a:rPr>
              <a:t>119:105-106, 127-128, 130-133, 142, 160 </a:t>
            </a:r>
          </a:p>
          <a:p>
            <a:r>
              <a:rPr lang="en-US" sz="3200" dirty="0" smtClean="0">
                <a:solidFill>
                  <a:schemeClr val="bg1"/>
                </a:solidFill>
              </a:rPr>
              <a:t>Colossians </a:t>
            </a:r>
            <a:r>
              <a:rPr lang="en-US" sz="3200" dirty="0">
                <a:solidFill>
                  <a:schemeClr val="bg1"/>
                </a:solidFill>
              </a:rPr>
              <a:t>3:16-17 </a:t>
            </a:r>
          </a:p>
          <a:p>
            <a:r>
              <a:rPr lang="en-US" sz="3200" dirty="0" smtClean="0">
                <a:solidFill>
                  <a:schemeClr val="bg1"/>
                </a:solidFill>
              </a:rPr>
              <a:t>2 </a:t>
            </a:r>
            <a:r>
              <a:rPr lang="en-US" sz="3200" dirty="0">
                <a:solidFill>
                  <a:schemeClr val="bg1"/>
                </a:solidFill>
              </a:rPr>
              <a:t>John 9</a:t>
            </a:r>
          </a:p>
          <a:p>
            <a:r>
              <a:rPr lang="en-US" sz="3200" dirty="0" smtClean="0">
                <a:solidFill>
                  <a:schemeClr val="bg1"/>
                </a:solidFill>
              </a:rPr>
              <a:t>Proverbs 14:12</a:t>
            </a:r>
            <a:endParaRPr lang="en-US" sz="3200" dirty="0">
              <a:solidFill>
                <a:schemeClr val="bg1"/>
              </a:solidFill>
            </a:endParaRPr>
          </a:p>
        </p:txBody>
      </p:sp>
    </p:spTree>
    <p:extLst>
      <p:ext uri="{BB962C8B-B14F-4D97-AF65-F5344CB8AC3E}">
        <p14:creationId xmlns:p14="http://schemas.microsoft.com/office/powerpoint/2010/main" val="3968957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Proverbs </a:t>
            </a:r>
            <a:r>
              <a:rPr lang="en-US" sz="6000" b="1" dirty="0" smtClean="0">
                <a:solidFill>
                  <a:schemeClr val="bg1"/>
                </a:solidFill>
              </a:rPr>
              <a:t>14:12</a:t>
            </a:r>
            <a:endParaRPr lang="en-US" sz="60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There </a:t>
            </a:r>
            <a:r>
              <a:rPr lang="en-US" sz="4000" dirty="0">
                <a:solidFill>
                  <a:schemeClr val="bg1"/>
                </a:solidFill>
              </a:rPr>
              <a:t>is a way that seems right to a man, </a:t>
            </a:r>
            <a:r>
              <a:rPr lang="en-US" sz="4000" u="sng" dirty="0">
                <a:solidFill>
                  <a:schemeClr val="bg1"/>
                </a:solidFill>
              </a:rPr>
              <a:t>But its end is the way of death</a:t>
            </a:r>
            <a:r>
              <a:rPr lang="en-US" sz="4000" u="sng" dirty="0" smtClean="0">
                <a:solidFill>
                  <a:schemeClr val="bg1"/>
                </a:solidFill>
              </a:rPr>
              <a:t>.</a:t>
            </a:r>
            <a:endParaRPr lang="en-US" sz="4000" u="sng" dirty="0">
              <a:solidFill>
                <a:schemeClr val="bg1"/>
              </a:solidFill>
            </a:endParaRPr>
          </a:p>
        </p:txBody>
      </p:sp>
    </p:spTree>
    <p:extLst>
      <p:ext uri="{BB962C8B-B14F-4D97-AF65-F5344CB8AC3E}">
        <p14:creationId xmlns:p14="http://schemas.microsoft.com/office/powerpoint/2010/main" val="37277739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What is the conscience?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r>
              <a:rPr lang="en-US" sz="3200" dirty="0" smtClean="0">
                <a:solidFill>
                  <a:schemeClr val="bg1"/>
                </a:solidFill>
              </a:rPr>
              <a:t>Conscience </a:t>
            </a:r>
            <a:r>
              <a:rPr lang="en-US" sz="3200" dirty="0">
                <a:solidFill>
                  <a:schemeClr val="bg1"/>
                </a:solidFill>
              </a:rPr>
              <a:t>– That process of thought which distinguishes what IT considers morally good or bad, commending the good, condemning the bad, and so prompting to do the former, and avoid the latter</a:t>
            </a:r>
            <a:r>
              <a:rPr lang="en-US" sz="3200" dirty="0" smtClean="0">
                <a:solidFill>
                  <a:schemeClr val="bg1"/>
                </a:solidFill>
              </a:rPr>
              <a:t>. – W. E. Vine</a:t>
            </a:r>
          </a:p>
          <a:p>
            <a:r>
              <a:rPr lang="en-US" sz="3200" dirty="0" smtClean="0">
                <a:solidFill>
                  <a:schemeClr val="bg1"/>
                </a:solidFill>
              </a:rPr>
              <a:t>It can be problematic.</a:t>
            </a:r>
          </a:p>
          <a:p>
            <a:pPr lvl="1"/>
            <a:r>
              <a:rPr lang="en-US" dirty="0" smtClean="0">
                <a:solidFill>
                  <a:schemeClr val="bg1"/>
                </a:solidFill>
              </a:rPr>
              <a:t>Proverbs 14:12; Jeremiah </a:t>
            </a:r>
            <a:r>
              <a:rPr lang="en-US" dirty="0" smtClean="0">
                <a:solidFill>
                  <a:schemeClr val="bg1"/>
                </a:solidFill>
              </a:rPr>
              <a:t>10:23; Proverbs 3:7</a:t>
            </a:r>
            <a:endParaRPr lang="en-US" dirty="0">
              <a:solidFill>
                <a:schemeClr val="bg1"/>
              </a:solidFill>
            </a:endParaRPr>
          </a:p>
        </p:txBody>
      </p:sp>
    </p:spTree>
    <p:extLst>
      <p:ext uri="{BB962C8B-B14F-4D97-AF65-F5344CB8AC3E}">
        <p14:creationId xmlns:p14="http://schemas.microsoft.com/office/powerpoint/2010/main" val="25165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Proverbs 14:12</a:t>
            </a:r>
          </a:p>
        </p:txBody>
      </p:sp>
      <p:sp>
        <p:nvSpPr>
          <p:cNvPr id="3" name="Content Placeholder 2"/>
          <p:cNvSpPr>
            <a:spLocks noGrp="1"/>
          </p:cNvSpPr>
          <p:nvPr>
            <p:ph idx="1"/>
          </p:nvPr>
        </p:nvSpPr>
        <p:spPr>
          <a:xfrm>
            <a:off x="838200" y="1825625"/>
            <a:ext cx="10515600" cy="1344947"/>
          </a:xfrm>
        </p:spPr>
        <p:txBody>
          <a:bodyPr>
            <a:normAutofit/>
          </a:bodyPr>
          <a:lstStyle/>
          <a:p>
            <a:pPr marL="0" indent="0">
              <a:buNone/>
            </a:pPr>
            <a:r>
              <a:rPr lang="en-US" sz="4400" dirty="0" smtClean="0">
                <a:solidFill>
                  <a:schemeClr val="bg1"/>
                </a:solidFill>
              </a:rPr>
              <a:t>There </a:t>
            </a:r>
            <a:r>
              <a:rPr lang="en-US" sz="4400" dirty="0">
                <a:solidFill>
                  <a:schemeClr val="bg1"/>
                </a:solidFill>
              </a:rPr>
              <a:t>is a way that seems right to a man, But its end is the way of death</a:t>
            </a:r>
            <a:r>
              <a:rPr lang="en-US" sz="4400" dirty="0" smtClean="0">
                <a:solidFill>
                  <a:schemeClr val="bg1"/>
                </a:solidFill>
              </a:rPr>
              <a:t>.</a:t>
            </a:r>
            <a:endParaRPr lang="en-US" sz="4400" dirty="0">
              <a:solidFill>
                <a:schemeClr val="bg1"/>
              </a:solidFill>
            </a:endParaRPr>
          </a:p>
        </p:txBody>
      </p:sp>
      <p:sp>
        <p:nvSpPr>
          <p:cNvPr id="7" name="TextBox 6"/>
          <p:cNvSpPr txBox="1"/>
          <p:nvPr/>
        </p:nvSpPr>
        <p:spPr>
          <a:xfrm>
            <a:off x="838200" y="4340181"/>
            <a:ext cx="9902780" cy="1077218"/>
          </a:xfrm>
          <a:prstGeom prst="rect">
            <a:avLst/>
          </a:prstGeom>
          <a:noFill/>
        </p:spPr>
        <p:txBody>
          <a:bodyPr wrap="square" rtlCol="0">
            <a:spAutoFit/>
          </a:bodyPr>
          <a:lstStyle/>
          <a:p>
            <a:r>
              <a:rPr lang="en-US" sz="3200" b="1" i="1" dirty="0" smtClean="0">
                <a:solidFill>
                  <a:schemeClr val="bg1"/>
                </a:solidFill>
              </a:rPr>
              <a:t>A man’s conscience may be good, but it is leading him to death.</a:t>
            </a:r>
          </a:p>
        </p:txBody>
      </p:sp>
    </p:spTree>
    <p:extLst>
      <p:ext uri="{BB962C8B-B14F-4D97-AF65-F5344CB8AC3E}">
        <p14:creationId xmlns:p14="http://schemas.microsoft.com/office/powerpoint/2010/main" val="370728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bg1"/>
                </a:solidFill>
              </a:rPr>
              <a:t>Jeremiah 10:23</a:t>
            </a:r>
            <a:endParaRPr lang="en-US" sz="6000" b="1" dirty="0">
              <a:solidFill>
                <a:schemeClr val="bg1"/>
              </a:solidFill>
            </a:endParaRPr>
          </a:p>
        </p:txBody>
      </p:sp>
      <p:sp>
        <p:nvSpPr>
          <p:cNvPr id="3" name="Content Placeholder 2"/>
          <p:cNvSpPr>
            <a:spLocks noGrp="1"/>
          </p:cNvSpPr>
          <p:nvPr>
            <p:ph idx="1"/>
          </p:nvPr>
        </p:nvSpPr>
        <p:spPr>
          <a:xfrm>
            <a:off x="838200" y="1825625"/>
            <a:ext cx="10515600" cy="1909248"/>
          </a:xfrm>
        </p:spPr>
        <p:txBody>
          <a:bodyPr>
            <a:normAutofit/>
          </a:bodyPr>
          <a:lstStyle/>
          <a:p>
            <a:pPr marL="0" indent="0">
              <a:buNone/>
            </a:pPr>
            <a:r>
              <a:rPr lang="en-US" sz="4400" dirty="0" smtClean="0">
                <a:solidFill>
                  <a:schemeClr val="bg1"/>
                </a:solidFill>
              </a:rPr>
              <a:t>O Lord, </a:t>
            </a:r>
            <a:r>
              <a:rPr lang="en-US" sz="4400" dirty="0">
                <a:solidFill>
                  <a:schemeClr val="bg1"/>
                </a:solidFill>
              </a:rPr>
              <a:t>I know the way of man is not in himself; It is not in man who walks to direct his own steps.</a:t>
            </a:r>
          </a:p>
          <a:p>
            <a:endParaRPr lang="en-US" sz="3600" dirty="0">
              <a:solidFill>
                <a:schemeClr val="bg1"/>
              </a:solidFill>
            </a:endParaRPr>
          </a:p>
        </p:txBody>
      </p:sp>
      <p:sp>
        <p:nvSpPr>
          <p:cNvPr id="4" name="TextBox 3"/>
          <p:cNvSpPr txBox="1"/>
          <p:nvPr/>
        </p:nvSpPr>
        <p:spPr>
          <a:xfrm>
            <a:off x="732486" y="4559121"/>
            <a:ext cx="10727028" cy="1077218"/>
          </a:xfrm>
          <a:prstGeom prst="rect">
            <a:avLst/>
          </a:prstGeom>
          <a:noFill/>
        </p:spPr>
        <p:txBody>
          <a:bodyPr wrap="square" rtlCol="0">
            <a:spAutoFit/>
          </a:bodyPr>
          <a:lstStyle/>
          <a:p>
            <a:r>
              <a:rPr lang="en-US" sz="3200" b="1" i="1" dirty="0" smtClean="0">
                <a:solidFill>
                  <a:schemeClr val="bg1"/>
                </a:solidFill>
              </a:rPr>
              <a:t>The way of a man is not his conscience. He does not determine what is good or bad.</a:t>
            </a:r>
            <a:endParaRPr lang="en-US" sz="3200" b="1" i="1" dirty="0">
              <a:solidFill>
                <a:schemeClr val="bg1"/>
              </a:solidFill>
            </a:endParaRPr>
          </a:p>
        </p:txBody>
      </p:sp>
    </p:spTree>
    <p:extLst>
      <p:ext uri="{BB962C8B-B14F-4D97-AF65-F5344CB8AC3E}">
        <p14:creationId xmlns:p14="http://schemas.microsoft.com/office/powerpoint/2010/main" val="3956472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Proverbs </a:t>
            </a:r>
            <a:r>
              <a:rPr lang="en-US" sz="6000" b="1" dirty="0" smtClean="0">
                <a:solidFill>
                  <a:schemeClr val="bg1"/>
                </a:solidFill>
              </a:rPr>
              <a:t>3:7</a:t>
            </a:r>
            <a:endParaRPr lang="en-US" sz="6000" b="1" dirty="0">
              <a:solidFill>
                <a:schemeClr val="bg1"/>
              </a:solidFill>
            </a:endParaRPr>
          </a:p>
        </p:txBody>
      </p:sp>
      <p:sp>
        <p:nvSpPr>
          <p:cNvPr id="3" name="Content Placeholder 2"/>
          <p:cNvSpPr>
            <a:spLocks noGrp="1"/>
          </p:cNvSpPr>
          <p:nvPr>
            <p:ph idx="1"/>
          </p:nvPr>
        </p:nvSpPr>
        <p:spPr>
          <a:xfrm>
            <a:off x="838200" y="1825625"/>
            <a:ext cx="10515600" cy="1445609"/>
          </a:xfrm>
        </p:spPr>
        <p:txBody>
          <a:bodyPr>
            <a:normAutofit/>
          </a:bodyPr>
          <a:lstStyle/>
          <a:p>
            <a:pPr marL="0" indent="0">
              <a:buNone/>
            </a:pPr>
            <a:r>
              <a:rPr lang="en-US" sz="4000" dirty="0" smtClean="0">
                <a:solidFill>
                  <a:schemeClr val="bg1"/>
                </a:solidFill>
              </a:rPr>
              <a:t>Do </a:t>
            </a:r>
            <a:r>
              <a:rPr lang="en-US" sz="4000" dirty="0">
                <a:solidFill>
                  <a:schemeClr val="bg1"/>
                </a:solidFill>
              </a:rPr>
              <a:t>not be wise in your own eyes; Fear the </a:t>
            </a:r>
            <a:r>
              <a:rPr lang="en-US" sz="4000" dirty="0" smtClean="0">
                <a:solidFill>
                  <a:schemeClr val="bg1"/>
                </a:solidFill>
              </a:rPr>
              <a:t>Lord </a:t>
            </a:r>
            <a:r>
              <a:rPr lang="en-US" sz="4000" dirty="0">
                <a:solidFill>
                  <a:schemeClr val="bg1"/>
                </a:solidFill>
              </a:rPr>
              <a:t>and depart from evil</a:t>
            </a:r>
            <a:r>
              <a:rPr lang="en-US" sz="4000" dirty="0" smtClean="0">
                <a:solidFill>
                  <a:schemeClr val="bg1"/>
                </a:solidFill>
              </a:rPr>
              <a:t>.</a:t>
            </a:r>
            <a:endParaRPr lang="en-US" sz="4000" dirty="0">
              <a:solidFill>
                <a:schemeClr val="bg1"/>
              </a:solidFill>
            </a:endParaRPr>
          </a:p>
        </p:txBody>
      </p:sp>
      <p:sp>
        <p:nvSpPr>
          <p:cNvPr id="4" name="TextBox 3"/>
          <p:cNvSpPr txBox="1"/>
          <p:nvPr/>
        </p:nvSpPr>
        <p:spPr>
          <a:xfrm>
            <a:off x="732486" y="4559121"/>
            <a:ext cx="10727028" cy="584775"/>
          </a:xfrm>
          <a:prstGeom prst="rect">
            <a:avLst/>
          </a:prstGeom>
          <a:noFill/>
        </p:spPr>
        <p:txBody>
          <a:bodyPr wrap="square" rtlCol="0">
            <a:spAutoFit/>
          </a:bodyPr>
          <a:lstStyle/>
          <a:p>
            <a:r>
              <a:rPr lang="en-US" sz="3200" b="1" i="1" dirty="0" smtClean="0">
                <a:solidFill>
                  <a:schemeClr val="bg1"/>
                </a:solidFill>
              </a:rPr>
              <a:t>Remember where true wisdom comes from.</a:t>
            </a:r>
            <a:endParaRPr lang="en-US" sz="3200" b="1" i="1" dirty="0">
              <a:solidFill>
                <a:schemeClr val="bg1"/>
              </a:solidFill>
            </a:endParaRPr>
          </a:p>
        </p:txBody>
      </p:sp>
    </p:spTree>
    <p:extLst>
      <p:ext uri="{BB962C8B-B14F-4D97-AF65-F5344CB8AC3E}">
        <p14:creationId xmlns:p14="http://schemas.microsoft.com/office/powerpoint/2010/main" val="38598227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Good Conscience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pPr lvl="0"/>
            <a:r>
              <a:rPr lang="en-US" sz="3600" dirty="0">
                <a:solidFill>
                  <a:schemeClr val="bg1"/>
                </a:solidFill>
              </a:rPr>
              <a:t>H</a:t>
            </a:r>
            <a:r>
              <a:rPr lang="en-US" sz="3600" dirty="0" smtClean="0">
                <a:solidFill>
                  <a:schemeClr val="bg1"/>
                </a:solidFill>
              </a:rPr>
              <a:t>aving </a:t>
            </a:r>
            <a:r>
              <a:rPr lang="en-US" sz="3600" dirty="0">
                <a:solidFill>
                  <a:schemeClr val="bg1"/>
                </a:solidFill>
              </a:rPr>
              <a:t>conducted oneself in accordance with the standard </a:t>
            </a:r>
            <a:r>
              <a:rPr lang="en-US" sz="3600" b="1" i="1" dirty="0">
                <a:solidFill>
                  <a:schemeClr val="bg1"/>
                </a:solidFill>
              </a:rPr>
              <a:t>that person</a:t>
            </a:r>
            <a:r>
              <a:rPr lang="en-US" sz="3600" dirty="0">
                <a:solidFill>
                  <a:schemeClr val="bg1"/>
                </a:solidFill>
              </a:rPr>
              <a:t> has </a:t>
            </a:r>
            <a:r>
              <a:rPr lang="en-US" sz="3600" dirty="0" smtClean="0">
                <a:solidFill>
                  <a:schemeClr val="bg1"/>
                </a:solidFill>
              </a:rPr>
              <a:t>chosen.</a:t>
            </a:r>
          </a:p>
          <a:p>
            <a:pPr lvl="0"/>
            <a:r>
              <a:rPr lang="en-US" sz="3200" dirty="0" smtClean="0">
                <a:solidFill>
                  <a:schemeClr val="bg1"/>
                </a:solidFill>
              </a:rPr>
              <a:t>Paul – Acts </a:t>
            </a:r>
            <a:r>
              <a:rPr lang="en-US" sz="3200" dirty="0">
                <a:solidFill>
                  <a:schemeClr val="bg1"/>
                </a:solidFill>
              </a:rPr>
              <a:t>23:1; </a:t>
            </a:r>
            <a:r>
              <a:rPr lang="en-US" sz="3200" dirty="0" smtClean="0">
                <a:solidFill>
                  <a:schemeClr val="bg1"/>
                </a:solidFill>
              </a:rPr>
              <a:t>26:9-11</a:t>
            </a:r>
            <a:endParaRPr lang="en-US" sz="3200" dirty="0">
              <a:solidFill>
                <a:schemeClr val="bg1"/>
              </a:solidFill>
            </a:endParaRPr>
          </a:p>
          <a:p>
            <a:pPr marL="457200" lvl="1" indent="0">
              <a:buNone/>
            </a:pPr>
            <a:endParaRPr lang="en-US" sz="2800" dirty="0">
              <a:solidFill>
                <a:schemeClr val="bg1"/>
              </a:solidFill>
            </a:endParaRPr>
          </a:p>
        </p:txBody>
      </p:sp>
    </p:spTree>
    <p:extLst>
      <p:ext uri="{BB962C8B-B14F-4D97-AF65-F5344CB8AC3E}">
        <p14:creationId xmlns:p14="http://schemas.microsoft.com/office/powerpoint/2010/main" val="418660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solidFill>
                  <a:schemeClr val="bg1"/>
                </a:solidFill>
              </a:rPr>
              <a:t>Acts 23:1</a:t>
            </a:r>
            <a:endParaRPr lang="en-US" sz="6000" b="1" dirty="0"/>
          </a:p>
        </p:txBody>
      </p:sp>
      <p:sp>
        <p:nvSpPr>
          <p:cNvPr id="3" name="Content Placeholder 2"/>
          <p:cNvSpPr>
            <a:spLocks noGrp="1"/>
          </p:cNvSpPr>
          <p:nvPr>
            <p:ph idx="1"/>
          </p:nvPr>
        </p:nvSpPr>
        <p:spPr/>
        <p:txBody>
          <a:bodyPr>
            <a:normAutofit/>
          </a:bodyPr>
          <a:lstStyle/>
          <a:p>
            <a:pPr marL="0" indent="0">
              <a:buNone/>
            </a:pPr>
            <a:r>
              <a:rPr lang="en-US" sz="4000" dirty="0" smtClean="0">
                <a:solidFill>
                  <a:schemeClr val="bg1"/>
                </a:solidFill>
              </a:rPr>
              <a:t>Then </a:t>
            </a:r>
            <a:r>
              <a:rPr lang="en-US" sz="4000" dirty="0">
                <a:solidFill>
                  <a:schemeClr val="bg1"/>
                </a:solidFill>
              </a:rPr>
              <a:t>Paul, looking earnestly at the council, said, "Men and brethren, I have lived in all good conscience before God until this day</a:t>
            </a:r>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1443633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solidFill>
                  <a:schemeClr val="bg1"/>
                </a:solidFill>
              </a:rPr>
              <a:t>Good Conscience</a:t>
            </a:r>
            <a:endParaRPr lang="en-US" sz="6000" b="1" dirty="0">
              <a:solidFill>
                <a:schemeClr val="bg1"/>
              </a:solidFill>
            </a:endParaRPr>
          </a:p>
        </p:txBody>
      </p:sp>
      <p:sp>
        <p:nvSpPr>
          <p:cNvPr id="3" name="Content Placeholder 2"/>
          <p:cNvSpPr>
            <a:spLocks noGrp="1"/>
          </p:cNvSpPr>
          <p:nvPr>
            <p:ph idx="1"/>
          </p:nvPr>
        </p:nvSpPr>
        <p:spPr/>
        <p:txBody>
          <a:bodyPr>
            <a:normAutofit/>
          </a:bodyPr>
          <a:lstStyle/>
          <a:p>
            <a:pPr lvl="0"/>
            <a:r>
              <a:rPr lang="en-US" sz="3600" dirty="0">
                <a:solidFill>
                  <a:schemeClr val="bg1"/>
                </a:solidFill>
              </a:rPr>
              <a:t>H</a:t>
            </a:r>
            <a:r>
              <a:rPr lang="en-US" sz="3600" dirty="0" smtClean="0">
                <a:solidFill>
                  <a:schemeClr val="bg1"/>
                </a:solidFill>
              </a:rPr>
              <a:t>aving </a:t>
            </a:r>
            <a:r>
              <a:rPr lang="en-US" sz="3600" dirty="0">
                <a:solidFill>
                  <a:schemeClr val="bg1"/>
                </a:solidFill>
              </a:rPr>
              <a:t>conducted oneself in accordance with the standard </a:t>
            </a:r>
            <a:r>
              <a:rPr lang="en-US" sz="3600" b="1" i="1" dirty="0">
                <a:solidFill>
                  <a:schemeClr val="bg1"/>
                </a:solidFill>
              </a:rPr>
              <a:t>that person</a:t>
            </a:r>
            <a:r>
              <a:rPr lang="en-US" sz="3600" dirty="0">
                <a:solidFill>
                  <a:schemeClr val="bg1"/>
                </a:solidFill>
              </a:rPr>
              <a:t> has </a:t>
            </a:r>
            <a:r>
              <a:rPr lang="en-US" sz="3600" dirty="0" smtClean="0">
                <a:solidFill>
                  <a:schemeClr val="bg1"/>
                </a:solidFill>
              </a:rPr>
              <a:t>chosen.</a:t>
            </a:r>
          </a:p>
          <a:p>
            <a:pPr lvl="0"/>
            <a:r>
              <a:rPr lang="en-US" sz="3200" dirty="0" smtClean="0">
                <a:solidFill>
                  <a:schemeClr val="bg1"/>
                </a:solidFill>
              </a:rPr>
              <a:t>Paul – Acts </a:t>
            </a:r>
            <a:r>
              <a:rPr lang="en-US" sz="3200" dirty="0">
                <a:solidFill>
                  <a:schemeClr val="bg1"/>
                </a:solidFill>
              </a:rPr>
              <a:t>23:1; </a:t>
            </a:r>
            <a:r>
              <a:rPr lang="en-US" sz="3200" dirty="0" smtClean="0">
                <a:solidFill>
                  <a:schemeClr val="bg1"/>
                </a:solidFill>
              </a:rPr>
              <a:t>26:9-11</a:t>
            </a:r>
            <a:endParaRPr lang="en-US" sz="3200" dirty="0">
              <a:solidFill>
                <a:schemeClr val="bg1"/>
              </a:solidFill>
            </a:endParaRPr>
          </a:p>
          <a:p>
            <a:pPr lvl="1"/>
            <a:r>
              <a:rPr lang="en-US" sz="2800" dirty="0" smtClean="0">
                <a:solidFill>
                  <a:schemeClr val="bg1"/>
                </a:solidFill>
              </a:rPr>
              <a:t>1 </a:t>
            </a:r>
            <a:r>
              <a:rPr lang="en-US" sz="2800" dirty="0">
                <a:solidFill>
                  <a:schemeClr val="bg1"/>
                </a:solidFill>
              </a:rPr>
              <a:t>Timothy </a:t>
            </a:r>
            <a:r>
              <a:rPr lang="en-US" sz="2800" dirty="0" smtClean="0">
                <a:solidFill>
                  <a:schemeClr val="bg1"/>
                </a:solidFill>
              </a:rPr>
              <a:t>1:15</a:t>
            </a:r>
            <a:endParaRPr lang="en-US" sz="2800" dirty="0">
              <a:solidFill>
                <a:schemeClr val="bg1"/>
              </a:solidFill>
            </a:endParaRPr>
          </a:p>
        </p:txBody>
      </p:sp>
    </p:spTree>
    <p:extLst>
      <p:ext uri="{BB962C8B-B14F-4D97-AF65-F5344CB8AC3E}">
        <p14:creationId xmlns:p14="http://schemas.microsoft.com/office/powerpoint/2010/main" val="949134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1367</Words>
  <Application>Microsoft Office PowerPoint</Application>
  <PresentationFormat>Widescreen</PresentationFormat>
  <Paragraphs>168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PowerPoint Presentation</vt:lpstr>
      <vt:lpstr>Let Your Conscience Be Your Guide?</vt:lpstr>
      <vt:lpstr>What is the conscience?</vt:lpstr>
      <vt:lpstr>Proverbs 14:12</vt:lpstr>
      <vt:lpstr>Jeremiah 10:23</vt:lpstr>
      <vt:lpstr>Proverbs 3:7</vt:lpstr>
      <vt:lpstr>Good Conscience</vt:lpstr>
      <vt:lpstr>Acts 23:1</vt:lpstr>
      <vt:lpstr>Good Conscience</vt:lpstr>
      <vt:lpstr>Good Conscience</vt:lpstr>
      <vt:lpstr>Hebrews 11:6</vt:lpstr>
      <vt:lpstr>Seared Conscience</vt:lpstr>
      <vt:lpstr>Let Your Conscience Be Your Guide?</vt:lpstr>
      <vt:lpstr>Let God’s Word Be Your Guide!</vt:lpstr>
      <vt:lpstr>Jeremiah 10:23-24</vt:lpstr>
      <vt:lpstr>Let God’s Word Be Your Guide!</vt:lpstr>
      <vt:lpstr>2 Timothy 3:16-17</vt:lpstr>
      <vt:lpstr>Let God’s Word Be Your Guide!</vt:lpstr>
      <vt:lpstr>Colossians 3:16-17 </vt:lpstr>
      <vt:lpstr>Let God’s Word Be Your Guide!</vt:lpstr>
      <vt:lpstr>2 John 9</vt:lpstr>
      <vt:lpstr>Let God’s Word Be Your Guide!</vt:lpstr>
      <vt:lpstr>Proverbs 14:12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16</cp:revision>
  <dcterms:created xsi:type="dcterms:W3CDTF">2014-01-23T17:19:09Z</dcterms:created>
  <dcterms:modified xsi:type="dcterms:W3CDTF">2014-01-26T23:16:27Z</dcterms:modified>
</cp:coreProperties>
</file>