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9"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61375-C350-42FB-9EE8-E0FF3BE26D3F}"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258358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1375-C350-42FB-9EE8-E0FF3BE26D3F}"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401489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1375-C350-42FB-9EE8-E0FF3BE26D3F}"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427263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1375-C350-42FB-9EE8-E0FF3BE26D3F}"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410770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61375-C350-42FB-9EE8-E0FF3BE26D3F}" type="datetimeFigureOut">
              <a:rPr lang="en-US" smtClean="0"/>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105404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61375-C350-42FB-9EE8-E0FF3BE26D3F}"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267176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61375-C350-42FB-9EE8-E0FF3BE26D3F}" type="datetimeFigureOut">
              <a:rPr lang="en-US" smtClean="0"/>
              <a:t>12/28/2013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277005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61375-C350-42FB-9EE8-E0FF3BE26D3F}" type="datetimeFigureOut">
              <a:rPr lang="en-US" smtClean="0"/>
              <a:t>12/28/2013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3611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61375-C350-42FB-9EE8-E0FF3BE26D3F}" type="datetimeFigureOut">
              <a:rPr lang="en-US" smtClean="0"/>
              <a:t>12/28/2013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166317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61375-C350-42FB-9EE8-E0FF3BE26D3F}"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302635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61375-C350-42FB-9EE8-E0FF3BE26D3F}" type="datetimeFigureOut">
              <a:rPr lang="en-US" smtClean="0"/>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C277D-05F1-4FE7-AC4E-F2968FC2740C}" type="slidenum">
              <a:rPr lang="en-US" smtClean="0"/>
              <a:t>‹#›</a:t>
            </a:fld>
            <a:endParaRPr lang="en-US"/>
          </a:p>
        </p:txBody>
      </p:sp>
    </p:spTree>
    <p:extLst>
      <p:ext uri="{BB962C8B-B14F-4D97-AF65-F5344CB8AC3E}">
        <p14:creationId xmlns:p14="http://schemas.microsoft.com/office/powerpoint/2010/main" val="217741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61375-C350-42FB-9EE8-E0FF3BE26D3F}" type="datetimeFigureOut">
              <a:rPr lang="en-US" smtClean="0"/>
              <a:t>12/28/2013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C277D-05F1-4FE7-AC4E-F2968FC2740C}" type="slidenum">
              <a:rPr lang="en-US" smtClean="0"/>
              <a:t>‹#›</a:t>
            </a:fld>
            <a:endParaRPr lang="en-US"/>
          </a:p>
        </p:txBody>
      </p:sp>
    </p:spTree>
    <p:extLst>
      <p:ext uri="{BB962C8B-B14F-4D97-AF65-F5344CB8AC3E}">
        <p14:creationId xmlns:p14="http://schemas.microsoft.com/office/powerpoint/2010/main" val="311341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7010400"/>
          </a:xfrm>
          <a:prstGeom prst="rect">
            <a:avLst/>
          </a:prstGeom>
        </p:spPr>
      </p:pic>
    </p:spTree>
    <p:extLst>
      <p:ext uri="{BB962C8B-B14F-4D97-AF65-F5344CB8AC3E}">
        <p14:creationId xmlns:p14="http://schemas.microsoft.com/office/powerpoint/2010/main" val="168519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iasson\Desktop\blue_sky-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0"/>
            <a:ext cx="9142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Invitation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The call to "enter" the narrow gate implies that whosoever desires to walk on the narrow way may enter. The blessings of the gospel are available to the one who wishes to participate in them (Rev. 22:17).</a:t>
            </a:r>
          </a:p>
          <a:p>
            <a:r>
              <a:rPr lang="en-US" dirty="0" smtClean="0">
                <a:solidFill>
                  <a:srgbClr val="FFFF00"/>
                </a:solidFill>
              </a:rPr>
              <a:t> God's blessings are given without respect of persons. Christ's blood was shed for the whole world so that salvation could be offered to all men (Tit. 2:11; Matt 11:28-29).</a:t>
            </a:r>
          </a:p>
          <a:p>
            <a:pPr marL="0" indent="0">
              <a:buNone/>
            </a:pPr>
            <a:endParaRPr lang="en-US" dirty="0">
              <a:solidFill>
                <a:srgbClr val="FFFF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88287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iasson\Desktop\blue_sky-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Invitation</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FFFF00"/>
                </a:solidFill>
              </a:rPr>
              <a:t>The call to "enter" also implies that man must do something to get to the life which God has prepared for him. </a:t>
            </a:r>
          </a:p>
          <a:p>
            <a:r>
              <a:rPr lang="en-US" dirty="0" smtClean="0">
                <a:solidFill>
                  <a:srgbClr val="FFFF00"/>
                </a:solidFill>
              </a:rPr>
              <a:t>To participate in God's blessings, man must act. God has already done all that He will do to save us. Man must respond to His gospel to receive His grace.</a:t>
            </a:r>
          </a:p>
          <a:p>
            <a:r>
              <a:rPr lang="en-US" dirty="0" smtClean="0">
                <a:solidFill>
                  <a:srgbClr val="FFFF00"/>
                </a:solidFill>
              </a:rPr>
              <a:t>Every man must enter, i.e. make some conscious choice to walk in God's way, in order to be saved in the end. If you don’t choose Gods way you choose to serve the Devil, its one or the other YOU CAN NOT serve to masters. </a:t>
            </a:r>
            <a:endParaRPr lang="en-US" dirty="0">
              <a:solidFill>
                <a:srgbClr val="FFFF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994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iasson\Desktop\blue_sky-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0"/>
            <a:ext cx="9146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Conclusion </a:t>
            </a:r>
            <a:endParaRPr lang="en-US" dirty="0">
              <a:solidFill>
                <a:srgbClr val="FFFF00"/>
              </a:solidFill>
            </a:endParaRPr>
          </a:p>
        </p:txBody>
      </p:sp>
      <p:sp>
        <p:nvSpPr>
          <p:cNvPr id="3" name="Content Placeholder 2"/>
          <p:cNvSpPr>
            <a:spLocks noGrp="1"/>
          </p:cNvSpPr>
          <p:nvPr>
            <p:ph idx="1"/>
          </p:nvPr>
        </p:nvSpPr>
        <p:spPr/>
        <p:txBody>
          <a:bodyPr>
            <a:normAutofit/>
          </a:bodyPr>
          <a:lstStyle/>
          <a:p>
            <a:endParaRPr lang="en-US" dirty="0" smtClean="0">
              <a:solidFill>
                <a:srgbClr val="FF0000"/>
              </a:solidFill>
            </a:endParaRPr>
          </a:p>
          <a:p>
            <a:r>
              <a:rPr lang="en-US" dirty="0" smtClean="0">
                <a:solidFill>
                  <a:srgbClr val="FFFF00"/>
                </a:solidFill>
              </a:rPr>
              <a:t>My friends, you have to make a choice of the road which you are going to travel in life. The choice which you make is going to determine whether you spend eternity in heaven or in hell. Which will you choose?</a:t>
            </a:r>
          </a:p>
        </p:txBody>
      </p:sp>
    </p:spTree>
    <p:extLst>
      <p:ext uri="{BB962C8B-B14F-4D97-AF65-F5344CB8AC3E}">
        <p14:creationId xmlns:p14="http://schemas.microsoft.com/office/powerpoint/2010/main" val="1323005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sson\Desktop\07e0080ff43b6dfe4b8f6a1791f465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458200" cy="4525963"/>
          </a:xfrm>
        </p:spPr>
        <p:txBody>
          <a:bodyPr/>
          <a:lstStyle/>
          <a:p>
            <a:endParaRPr lang="en-US" dirty="0" smtClean="0"/>
          </a:p>
          <a:p>
            <a:endParaRPr lang="en-US" dirty="0"/>
          </a:p>
          <a:p>
            <a:endParaRPr lang="en-US" dirty="0" smtClean="0"/>
          </a:p>
          <a:p>
            <a:endParaRPr lang="en-US" dirty="0"/>
          </a:p>
          <a:p>
            <a:endParaRPr lang="en-US" dirty="0" smtClean="0"/>
          </a:p>
          <a:p>
            <a:r>
              <a:rPr lang="en-US" sz="4400" dirty="0" smtClean="0"/>
              <a:t>Choose you this day whom you will serve" (Josh. </a:t>
            </a:r>
            <a:r>
              <a:rPr lang="en-US" sz="4400" smtClean="0"/>
              <a:t>24:15)</a:t>
            </a:r>
            <a:endParaRPr lang="en-US" sz="4400" dirty="0"/>
          </a:p>
        </p:txBody>
      </p:sp>
    </p:spTree>
    <p:extLst>
      <p:ext uri="{BB962C8B-B14F-4D97-AF65-F5344CB8AC3E}">
        <p14:creationId xmlns:p14="http://schemas.microsoft.com/office/powerpoint/2010/main" val="10669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sson\Desktop\straight-and-narrow-w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The Narrow Way</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FF00"/>
                </a:solidFill>
              </a:rPr>
              <a:t>Father God, just for today,</a:t>
            </a:r>
          </a:p>
          <a:p>
            <a:pPr marL="0" indent="0">
              <a:buNone/>
            </a:pPr>
            <a:r>
              <a:rPr lang="en-US" dirty="0" smtClean="0">
                <a:solidFill>
                  <a:srgbClr val="FFFF00"/>
                </a:solidFill>
              </a:rPr>
              <a:t>Help me walk the narrow way;</a:t>
            </a:r>
          </a:p>
          <a:p>
            <a:pPr marL="0" indent="0">
              <a:buNone/>
            </a:pPr>
            <a:r>
              <a:rPr lang="en-US" dirty="0" smtClean="0">
                <a:solidFill>
                  <a:srgbClr val="FFFF00"/>
                </a:solidFill>
              </a:rPr>
              <a:t>Help me stand when I could fall.</a:t>
            </a:r>
          </a:p>
          <a:p>
            <a:pPr marL="0" indent="0">
              <a:buNone/>
            </a:pPr>
            <a:r>
              <a:rPr lang="en-US" dirty="0" smtClean="0">
                <a:solidFill>
                  <a:srgbClr val="FFFF00"/>
                </a:solidFill>
              </a:rPr>
              <a:t>Give me the strength to hear Your call.</a:t>
            </a:r>
          </a:p>
          <a:p>
            <a:pPr marL="0" indent="0">
              <a:buNone/>
            </a:pPr>
            <a:r>
              <a:rPr lang="en-US" dirty="0" smtClean="0">
                <a:solidFill>
                  <a:srgbClr val="FFFF00"/>
                </a:solidFill>
              </a:rPr>
              <a:t>May my steps be worship</a:t>
            </a:r>
          </a:p>
          <a:p>
            <a:pPr marL="0" indent="0">
              <a:buNone/>
            </a:pPr>
            <a:r>
              <a:rPr lang="en-US" dirty="0" smtClean="0">
                <a:solidFill>
                  <a:srgbClr val="FFFF00"/>
                </a:solidFill>
              </a:rPr>
              <a:t>May my thoughts be praise</a:t>
            </a:r>
          </a:p>
          <a:p>
            <a:pPr marL="0" indent="0">
              <a:buNone/>
            </a:pPr>
            <a:r>
              <a:rPr lang="en-US" dirty="0" smtClean="0">
                <a:solidFill>
                  <a:srgbClr val="FFFF00"/>
                </a:solidFill>
              </a:rPr>
              <a:t>May my words bring honor to Your name</a:t>
            </a:r>
          </a:p>
          <a:p>
            <a:endParaRPr lang="en-US" dirty="0"/>
          </a:p>
        </p:txBody>
      </p:sp>
    </p:spTree>
    <p:extLst>
      <p:ext uri="{BB962C8B-B14F-4D97-AF65-F5344CB8AC3E}">
        <p14:creationId xmlns:p14="http://schemas.microsoft.com/office/powerpoint/2010/main" val="259338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asson\Desktop\straight-and-narrow-w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The Narrow Way </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FFFF00"/>
                </a:solidFill>
              </a:rPr>
              <a:t>John </a:t>
            </a:r>
            <a:r>
              <a:rPr lang="en-US" dirty="0" err="1" smtClean="0">
                <a:solidFill>
                  <a:srgbClr val="FFFF00"/>
                </a:solidFill>
              </a:rPr>
              <a:t>Oxenham</a:t>
            </a:r>
            <a:r>
              <a:rPr lang="en-US" dirty="0" smtClean="0">
                <a:solidFill>
                  <a:srgbClr val="FFFF00"/>
                </a:solidFill>
              </a:rPr>
              <a:t> wrote,</a:t>
            </a:r>
          </a:p>
          <a:p>
            <a:pPr marL="0" indent="0">
              <a:buNone/>
            </a:pPr>
            <a:r>
              <a:rPr lang="en-US" dirty="0" smtClean="0">
                <a:solidFill>
                  <a:srgbClr val="FFFF00"/>
                </a:solidFill>
              </a:rPr>
              <a:t>"To every man there </a:t>
            </a:r>
            <a:r>
              <a:rPr lang="en-US" dirty="0" err="1" smtClean="0">
                <a:solidFill>
                  <a:srgbClr val="FFFF00"/>
                </a:solidFill>
              </a:rPr>
              <a:t>openeth</a:t>
            </a:r>
            <a:r>
              <a:rPr lang="en-US" dirty="0" smtClean="0">
                <a:solidFill>
                  <a:srgbClr val="FFFF00"/>
                </a:solidFill>
              </a:rPr>
              <a:t> </a:t>
            </a:r>
          </a:p>
          <a:p>
            <a:pPr marL="0" indent="0">
              <a:buNone/>
            </a:pPr>
            <a:r>
              <a:rPr lang="en-US" dirty="0" smtClean="0">
                <a:solidFill>
                  <a:srgbClr val="FFFF00"/>
                </a:solidFill>
              </a:rPr>
              <a:t>A way and ways and a way; </a:t>
            </a:r>
          </a:p>
          <a:p>
            <a:pPr marL="0" indent="0">
              <a:buNone/>
            </a:pPr>
            <a:r>
              <a:rPr lang="en-US" dirty="0" smtClean="0">
                <a:solidFill>
                  <a:srgbClr val="FFFF00"/>
                </a:solidFill>
              </a:rPr>
              <a:t>And the high soul treads the high way, </a:t>
            </a:r>
          </a:p>
          <a:p>
            <a:pPr marL="0" indent="0">
              <a:buNone/>
            </a:pPr>
            <a:r>
              <a:rPr lang="en-US" dirty="0" smtClean="0">
                <a:solidFill>
                  <a:srgbClr val="FFFF00"/>
                </a:solidFill>
              </a:rPr>
              <a:t>And the low soul gropes the low; </a:t>
            </a:r>
          </a:p>
          <a:p>
            <a:pPr marL="0" indent="0">
              <a:buNone/>
            </a:pPr>
            <a:r>
              <a:rPr lang="en-US" dirty="0" smtClean="0">
                <a:solidFill>
                  <a:srgbClr val="FFFF00"/>
                </a:solidFill>
              </a:rPr>
              <a:t>And in between on the misty flats </a:t>
            </a:r>
          </a:p>
          <a:p>
            <a:pPr marL="0" indent="0">
              <a:buNone/>
            </a:pPr>
            <a:r>
              <a:rPr lang="en-US" dirty="0" smtClean="0">
                <a:solidFill>
                  <a:srgbClr val="FFFF00"/>
                </a:solidFill>
              </a:rPr>
              <a:t>The rest drift to and fro; </a:t>
            </a:r>
          </a:p>
          <a:p>
            <a:pPr marL="0" indent="0">
              <a:buNone/>
            </a:pPr>
            <a:r>
              <a:rPr lang="en-US" dirty="0" smtClean="0">
                <a:solidFill>
                  <a:srgbClr val="FFFF00"/>
                </a:solidFill>
              </a:rPr>
              <a:t>But to every man there </a:t>
            </a:r>
            <a:r>
              <a:rPr lang="en-US" dirty="0" err="1" smtClean="0">
                <a:solidFill>
                  <a:srgbClr val="FFFF00"/>
                </a:solidFill>
              </a:rPr>
              <a:t>openeth</a:t>
            </a:r>
            <a:r>
              <a:rPr lang="en-US" dirty="0" smtClean="0">
                <a:solidFill>
                  <a:srgbClr val="FFFF00"/>
                </a:solidFill>
              </a:rPr>
              <a:t> </a:t>
            </a:r>
          </a:p>
          <a:p>
            <a:pPr marL="0" indent="0">
              <a:buNone/>
            </a:pPr>
            <a:r>
              <a:rPr lang="en-US" dirty="0" smtClean="0">
                <a:solidFill>
                  <a:srgbClr val="FFFF00"/>
                </a:solidFill>
              </a:rPr>
              <a:t>A high way and a low; </a:t>
            </a:r>
          </a:p>
          <a:p>
            <a:pPr marL="0" indent="0">
              <a:buNone/>
            </a:pPr>
            <a:r>
              <a:rPr lang="en-US" dirty="0" smtClean="0">
                <a:solidFill>
                  <a:srgbClr val="FFFF00"/>
                </a:solidFill>
              </a:rPr>
              <a:t>And every man </a:t>
            </a:r>
            <a:r>
              <a:rPr lang="en-US" dirty="0" err="1" smtClean="0">
                <a:solidFill>
                  <a:srgbClr val="FFFF00"/>
                </a:solidFill>
              </a:rPr>
              <a:t>decideth</a:t>
            </a:r>
            <a:r>
              <a:rPr lang="en-US" dirty="0" smtClean="0">
                <a:solidFill>
                  <a:srgbClr val="FFFF00"/>
                </a:solidFill>
              </a:rPr>
              <a:t> </a:t>
            </a:r>
          </a:p>
          <a:p>
            <a:pPr marL="0" indent="0">
              <a:buNone/>
            </a:pPr>
            <a:r>
              <a:rPr lang="en-US" dirty="0" smtClean="0">
                <a:solidFill>
                  <a:srgbClr val="FFFF00"/>
                </a:solidFill>
              </a:rPr>
              <a:t>The way his soul shall go."</a:t>
            </a:r>
          </a:p>
          <a:p>
            <a:endParaRPr lang="en-US" dirty="0"/>
          </a:p>
        </p:txBody>
      </p:sp>
    </p:spTree>
    <p:extLst>
      <p:ext uri="{BB962C8B-B14F-4D97-AF65-F5344CB8AC3E}">
        <p14:creationId xmlns:p14="http://schemas.microsoft.com/office/powerpoint/2010/main" val="252895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asson\Desktop\hell_heav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Two Gates</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rgbClr val="FFFF00"/>
                </a:solidFill>
              </a:rPr>
              <a:t>Gates Of Heaven</a:t>
            </a:r>
          </a:p>
          <a:p>
            <a:r>
              <a:rPr lang="en-US" dirty="0" smtClean="0">
                <a:solidFill>
                  <a:srgbClr val="FFFF00"/>
                </a:solidFill>
              </a:rPr>
              <a:t>Gates of Hell</a:t>
            </a:r>
          </a:p>
          <a:p>
            <a:pPr algn="ctr"/>
            <a:r>
              <a:rPr lang="en-US" dirty="0" smtClean="0">
                <a:solidFill>
                  <a:srgbClr val="FFFF00"/>
                </a:solidFill>
              </a:rPr>
              <a:t>Col 3:5-10</a:t>
            </a:r>
          </a:p>
          <a:p>
            <a:pPr marL="0" indent="0">
              <a:buNone/>
            </a:pPr>
            <a:r>
              <a:rPr lang="en-US" dirty="0" smtClean="0">
                <a:solidFill>
                  <a:srgbClr val="FFFF00"/>
                </a:solidFill>
              </a:rPr>
              <a:t>5 Therefore consider the members of your earthly body as dead to immorality, impurity, passion, evil desire, and greed, which amounts to idolatry. 6 For it is because of these things that the wrath of God will come upon the sons of disobedience, 7 and in them you also once walked, when you were living in them. 8 But now you also, put them all aside: anger, wrath, malice, slander, and abusive speech from your mouth. 9 Do not lie to one another, since you laid aside the old self with its evil practices, 10 and have put on the new self who is being renewed to a true knowledge according to the image of the One who created him</a:t>
            </a:r>
            <a:endParaRPr lang="en-US" dirty="0">
              <a:solidFill>
                <a:srgbClr val="FFFF00"/>
              </a:solidFill>
            </a:endParaRPr>
          </a:p>
        </p:txBody>
      </p:sp>
    </p:spTree>
    <p:extLst>
      <p:ext uri="{BB962C8B-B14F-4D97-AF65-F5344CB8AC3E}">
        <p14:creationId xmlns:p14="http://schemas.microsoft.com/office/powerpoint/2010/main" val="6867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sson\Desktop\hell_heav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FFFF00"/>
                </a:solidFill>
              </a:rPr>
              <a:t>Two Gates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lgn="ctr"/>
            <a:r>
              <a:rPr lang="en-US" dirty="0" smtClean="0">
                <a:solidFill>
                  <a:srgbClr val="FFFF00"/>
                </a:solidFill>
              </a:rPr>
              <a:t>Matthew 16:24</a:t>
            </a:r>
          </a:p>
          <a:p>
            <a:pPr marL="0" indent="0">
              <a:buNone/>
            </a:pPr>
            <a:r>
              <a:rPr lang="en-US" dirty="0" smtClean="0">
                <a:solidFill>
                  <a:srgbClr val="FFFF00"/>
                </a:solidFill>
              </a:rPr>
              <a:t> Then Jesus said to His disciples, “If anyone wishes to come after Me, he must deny himself, and take up his cross and follow Me</a:t>
            </a:r>
          </a:p>
          <a:p>
            <a:pPr algn="ctr"/>
            <a:r>
              <a:rPr lang="en-US" dirty="0" smtClean="0">
                <a:solidFill>
                  <a:srgbClr val="FFFF00"/>
                </a:solidFill>
              </a:rPr>
              <a:t>1 Corinthians 6:9-11 </a:t>
            </a:r>
          </a:p>
          <a:p>
            <a:pPr marL="0" indent="0">
              <a:buNone/>
            </a:pPr>
            <a:r>
              <a:rPr lang="en-US" dirty="0" smtClean="0">
                <a:solidFill>
                  <a:srgbClr val="FFFF00"/>
                </a:solidFill>
              </a:rPr>
              <a:t>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 11 Such were some of you; but you were washed, but you were sanctified, but you were justified in the name of the Lord Jesus Christ and in the Spirit of our God.</a:t>
            </a:r>
          </a:p>
          <a:p>
            <a:endParaRPr lang="en-US" dirty="0" smtClean="0">
              <a:solidFill>
                <a:srgbClr val="FF0000"/>
              </a:solidFill>
            </a:endParaRPr>
          </a:p>
          <a:p>
            <a:pPr marL="0" indent="0">
              <a:buNone/>
            </a:pPr>
            <a:endParaRPr lang="en-US" dirty="0">
              <a:solidFill>
                <a:srgbClr val="FFFF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9760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sson\Desktop\Broad%20Way%20Narrow%20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836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Two Ways</a:t>
            </a:r>
            <a:endParaRPr lang="en-US" dirty="0"/>
          </a:p>
        </p:txBody>
      </p:sp>
      <p:sp>
        <p:nvSpPr>
          <p:cNvPr id="3" name="Content Placeholder 2"/>
          <p:cNvSpPr>
            <a:spLocks noGrp="1"/>
          </p:cNvSpPr>
          <p:nvPr>
            <p:ph idx="1"/>
          </p:nvPr>
        </p:nvSpPr>
        <p:spPr>
          <a:solidFill>
            <a:schemeClr val="bg1"/>
          </a:solidFill>
        </p:spPr>
        <p:txBody>
          <a:bodyPr>
            <a:normAutofit fontScale="70000" lnSpcReduction="20000"/>
          </a:bodyPr>
          <a:lstStyle/>
          <a:p>
            <a:r>
              <a:rPr lang="en-US" dirty="0" smtClean="0"/>
              <a:t>Narrow way</a:t>
            </a:r>
          </a:p>
          <a:p>
            <a:r>
              <a:rPr lang="en-US" dirty="0" smtClean="0"/>
              <a:t>Broad way </a:t>
            </a:r>
          </a:p>
          <a:p>
            <a:pPr algn="ctr"/>
            <a:r>
              <a:rPr lang="en-US" dirty="0" smtClean="0"/>
              <a:t>Galatians 5:19-25</a:t>
            </a:r>
          </a:p>
          <a:p>
            <a:pPr marL="0" indent="0">
              <a:buNone/>
            </a:pPr>
            <a:r>
              <a:rPr lang="en-US" dirty="0" smtClean="0"/>
              <a:t>19 Now the deeds of the flesh are evident, which are: immorality, impurity, sensuality, 20 idolatry, sorcery, enmities, strife, jealousy, outbursts of anger, disputes, dissensions, factions, 21 envying, drunkenness, carousing, and things like these, of which I forewarn you, just as I have forewarned you, that those who practice such things will not inherit the kingdom of God. 22 But the fruit of the Spirit is love, joy, peace, patience, kindness, goodness, faithfulness, 23 gentleness, self-control; against such things there is no law. 24 Now those who belong to Christ Jesus have crucified the flesh with its passions and desires. 25 If we live by the Spirit, let us also walk by the Spirit</a:t>
            </a:r>
          </a:p>
          <a:p>
            <a:endParaRPr lang="en-US" dirty="0" smtClean="0">
              <a:solidFill>
                <a:srgbClr val="FFFF00"/>
              </a:solidFill>
            </a:endParaRPr>
          </a:p>
          <a:p>
            <a:pPr marL="0" indent="0">
              <a:buNone/>
            </a:pPr>
            <a:endParaRPr lang="en-US" dirty="0">
              <a:solidFill>
                <a:srgbClr val="FFFF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6303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sson\Desktop\2 gro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 y="0"/>
            <a:ext cx="9147324" cy="6991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Two Groups</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228600" y="1600200"/>
            <a:ext cx="8458200" cy="4525963"/>
          </a:xfrm>
          <a:solidFill>
            <a:schemeClr val="bg1"/>
          </a:solidFill>
        </p:spPr>
        <p:txBody>
          <a:bodyPr>
            <a:normAutofit/>
          </a:bodyPr>
          <a:lstStyle/>
          <a:p>
            <a:r>
              <a:rPr lang="en-US" dirty="0" smtClean="0"/>
              <a:t>Saved </a:t>
            </a:r>
          </a:p>
          <a:p>
            <a:pPr algn="r"/>
            <a:r>
              <a:rPr lang="en-US" dirty="0" smtClean="0"/>
              <a:t>Not Saved</a:t>
            </a:r>
          </a:p>
          <a:p>
            <a:pPr algn="ctr"/>
            <a:r>
              <a:rPr lang="en-US" dirty="0" smtClean="0"/>
              <a:t>Luke 13:23-24</a:t>
            </a:r>
          </a:p>
          <a:p>
            <a:pPr marL="0" indent="0">
              <a:buNone/>
            </a:pPr>
            <a:r>
              <a:rPr lang="en-US" dirty="0" smtClean="0"/>
              <a:t>23 And someone said to Him, “Lord, are there just a few who are being saved?” And He said to them, 24 “Strive to enter through the narrow door; for many, I tell you, will seek to enter and will not be able.</a:t>
            </a:r>
          </a:p>
          <a:p>
            <a:pPr marL="0" indent="0">
              <a:buNone/>
            </a:pPr>
            <a:endParaRPr lang="en-US" dirty="0" smtClean="0">
              <a:solidFill>
                <a:srgbClr val="FFFF00"/>
              </a:solidFill>
            </a:endParaRPr>
          </a:p>
          <a:p>
            <a:pPr algn="ctr"/>
            <a:endParaRPr lang="en-US" dirty="0" smtClean="0">
              <a:solidFill>
                <a:srgbClr val="FFFF00"/>
              </a:solidFill>
            </a:endParaRPr>
          </a:p>
          <a:p>
            <a:pPr marL="0" indent="0">
              <a:buNone/>
            </a:pPr>
            <a:endParaRPr lang="en-US" dirty="0">
              <a:solidFill>
                <a:srgbClr val="FFFF00"/>
              </a:solidFill>
            </a:endParaRPr>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032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iasson\Desktop\TWO DESTEN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solidFill>
                  <a:srgbClr val="FFFF00"/>
                </a:solidFill>
              </a:rPr>
              <a:t>             </a:t>
            </a:r>
            <a:r>
              <a:rPr lang="en-US" dirty="0" smtClean="0">
                <a:solidFill>
                  <a:srgbClr val="FF0000"/>
                </a:solidFill>
              </a:rPr>
              <a:t>Two</a:t>
            </a:r>
            <a:r>
              <a:rPr lang="en-US" dirty="0" smtClean="0">
                <a:solidFill>
                  <a:srgbClr val="FFFF00"/>
                </a:solidFill>
              </a:rPr>
              <a:t> Destinies</a:t>
            </a:r>
            <a:endParaRPr lang="en-US" dirty="0">
              <a:solidFill>
                <a:srgbClr val="FFFF00"/>
              </a:solidFill>
            </a:endParaRPr>
          </a:p>
        </p:txBody>
      </p:sp>
      <p:sp>
        <p:nvSpPr>
          <p:cNvPr id="3" name="Content Placeholder 2"/>
          <p:cNvSpPr>
            <a:spLocks noGrp="1"/>
          </p:cNvSpPr>
          <p:nvPr>
            <p:ph idx="1"/>
          </p:nvPr>
        </p:nvSpPr>
        <p:spPr>
          <a:xfrm>
            <a:off x="685800" y="1600200"/>
            <a:ext cx="7620000" cy="4525963"/>
          </a:xfrm>
        </p:spPr>
        <p:txBody>
          <a:bodyPr>
            <a:normAutofit fontScale="85000" lnSpcReduction="20000"/>
          </a:bodyPr>
          <a:lstStyle/>
          <a:p>
            <a:r>
              <a:rPr lang="en-US" dirty="0" smtClean="0"/>
              <a:t>Heaven</a:t>
            </a:r>
          </a:p>
          <a:p>
            <a:pPr marL="0" indent="0">
              <a:buNone/>
            </a:pPr>
            <a:r>
              <a:rPr lang="en-US" dirty="0"/>
              <a:t>	P</a:t>
            </a:r>
            <a:r>
              <a:rPr lang="en-US" dirty="0" smtClean="0"/>
              <a:t>repared for God and his followers, Those 	that do choose to walk the narrow way 	shall receive the reward of Heaven. Although 	some don’t believe Heaven is a real place IT IS!</a:t>
            </a:r>
          </a:p>
          <a:p>
            <a:pPr algn="ctr"/>
            <a:r>
              <a:rPr lang="en-US" dirty="0" smtClean="0"/>
              <a:t>Hell</a:t>
            </a:r>
          </a:p>
          <a:p>
            <a:pPr marL="0" indent="0">
              <a:buNone/>
            </a:pPr>
            <a:r>
              <a:rPr lang="en-US" dirty="0" smtClean="0"/>
              <a:t>	Prepared for Satan and his angel, Those 	that DO NOT follow God and choose the broad 	way will end up here. Hell isn't just for the 	worst people of our society but for ALL who 	don’t obey God. Hell is just as real as Heaven 	is.</a:t>
            </a:r>
          </a:p>
          <a:p>
            <a:pPr marL="0" indent="0">
              <a:buNone/>
            </a:pPr>
            <a:endParaRPr lang="en-US" dirty="0"/>
          </a:p>
          <a:p>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5285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sson\Desktop\two-ro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lvl="1" indent="0">
              <a:buNone/>
            </a:pPr>
            <a:endParaRPr lang="en-US" dirty="0" smtClean="0"/>
          </a:p>
          <a:p>
            <a:pPr marL="457200" lvl="1" indent="0">
              <a:buNone/>
            </a:pPr>
            <a:r>
              <a:rPr lang="en-US" dirty="0"/>
              <a:t>	</a:t>
            </a:r>
            <a:r>
              <a:rPr lang="en-US" dirty="0" smtClean="0"/>
              <a:t>		</a:t>
            </a:r>
          </a:p>
          <a:p>
            <a:pPr marL="457200" lvl="1" indent="0">
              <a:buNone/>
            </a:pPr>
            <a:r>
              <a:rPr lang="en-US" dirty="0"/>
              <a:t>	</a:t>
            </a:r>
            <a:r>
              <a:rPr lang="en-US" dirty="0" smtClean="0"/>
              <a:t>			</a:t>
            </a:r>
            <a:endParaRPr lang="en-US" dirty="0"/>
          </a:p>
        </p:txBody>
      </p:sp>
    </p:spTree>
    <p:extLst>
      <p:ext uri="{BB962C8B-B14F-4D97-AF65-F5344CB8AC3E}">
        <p14:creationId xmlns:p14="http://schemas.microsoft.com/office/powerpoint/2010/main" val="340627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880</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The Narrow Way</vt:lpstr>
      <vt:lpstr>The Narrow Way </vt:lpstr>
      <vt:lpstr>Two Gates</vt:lpstr>
      <vt:lpstr>Two Gates</vt:lpstr>
      <vt:lpstr>Two Ways</vt:lpstr>
      <vt:lpstr>Two Groups </vt:lpstr>
      <vt:lpstr>             Two Destinies</vt:lpstr>
      <vt:lpstr>PowerPoint Presentation</vt:lpstr>
      <vt:lpstr>Invitation</vt:lpstr>
      <vt:lpstr>Invitation</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chiasson</dc:creator>
  <cp:lastModifiedBy>chiasson</cp:lastModifiedBy>
  <cp:revision>27</cp:revision>
  <dcterms:created xsi:type="dcterms:W3CDTF">2013-12-26T16:59:18Z</dcterms:created>
  <dcterms:modified xsi:type="dcterms:W3CDTF">2013-12-29T02:10:39Z</dcterms:modified>
</cp:coreProperties>
</file>