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6"/>
  </p:notesMasterIdLst>
  <p:sldIdLst>
    <p:sldId id="257" r:id="rId4"/>
    <p:sldId id="258" r:id="rId5"/>
    <p:sldId id="259" r:id="rId6"/>
    <p:sldId id="268" r:id="rId7"/>
    <p:sldId id="261" r:id="rId8"/>
    <p:sldId id="269" r:id="rId9"/>
    <p:sldId id="262" r:id="rId10"/>
    <p:sldId id="263" r:id="rId11"/>
    <p:sldId id="270" r:id="rId12"/>
    <p:sldId id="265" r:id="rId13"/>
    <p:sldId id="271" r:id="rId14"/>
    <p:sldId id="267" r:id="rId15"/>
    <p:sldId id="272" r:id="rId16"/>
    <p:sldId id="273" r:id="rId17"/>
    <p:sldId id="274" r:id="rId18"/>
    <p:sldId id="275" r:id="rId19"/>
    <p:sldId id="276" r:id="rId20"/>
    <p:sldId id="277" r:id="rId21"/>
    <p:sldId id="279" r:id="rId22"/>
    <p:sldId id="280" r:id="rId23"/>
    <p:sldId id="281" r:id="rId24"/>
    <p:sldId id="282" r:id="rId25"/>
    <p:sldId id="283" r:id="rId26"/>
    <p:sldId id="284" r:id="rId27"/>
    <p:sldId id="286" r:id="rId28"/>
    <p:sldId id="287" r:id="rId29"/>
    <p:sldId id="289" r:id="rId30"/>
    <p:sldId id="290" r:id="rId31"/>
    <p:sldId id="291" r:id="rId32"/>
    <p:sldId id="292" r:id="rId33"/>
    <p:sldId id="293" r:id="rId34"/>
    <p:sldId id="294" r:id="rId35"/>
    <p:sldId id="285" r:id="rId36"/>
    <p:sldId id="295" r:id="rId37"/>
    <p:sldId id="296" r:id="rId38"/>
    <p:sldId id="300" r:id="rId39"/>
    <p:sldId id="297" r:id="rId40"/>
    <p:sldId id="298" r:id="rId41"/>
    <p:sldId id="301" r:id="rId42"/>
    <p:sldId id="299" r:id="rId43"/>
    <p:sldId id="302" r:id="rId44"/>
    <p:sldId id="303" r:id="rId45"/>
    <p:sldId id="306" r:id="rId46"/>
    <p:sldId id="317" r:id="rId47"/>
    <p:sldId id="307" r:id="rId48"/>
    <p:sldId id="318" r:id="rId49"/>
    <p:sldId id="308" r:id="rId50"/>
    <p:sldId id="309" r:id="rId51"/>
    <p:sldId id="319" r:id="rId52"/>
    <p:sldId id="310" r:id="rId53"/>
    <p:sldId id="311" r:id="rId54"/>
    <p:sldId id="304" r:id="rId55"/>
    <p:sldId id="312" r:id="rId56"/>
    <p:sldId id="320" r:id="rId57"/>
    <p:sldId id="313" r:id="rId58"/>
    <p:sldId id="321" r:id="rId59"/>
    <p:sldId id="314" r:id="rId60"/>
    <p:sldId id="305" r:id="rId61"/>
    <p:sldId id="315" r:id="rId62"/>
    <p:sldId id="322" r:id="rId63"/>
    <p:sldId id="316" r:id="rId64"/>
    <p:sldId id="323"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9" autoAdjust="0"/>
    <p:restoredTop sz="94660"/>
  </p:normalViewPr>
  <p:slideViewPr>
    <p:cSldViewPr snapToGrid="0">
      <p:cViewPr varScale="1">
        <p:scale>
          <a:sx n="74" d="100"/>
          <a:sy n="74" d="100"/>
        </p:scale>
        <p:origin x="528" y="72"/>
      </p:cViewPr>
      <p:guideLst/>
    </p:cSldViewPr>
  </p:slideViewPr>
  <p:notesTextViewPr>
    <p:cViewPr>
      <p:scale>
        <a:sx n="3" d="2"/>
        <a:sy n="3" d="2"/>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5F2BC9-B21A-447F-A328-4D9348A74BE6}" type="datetimeFigureOut">
              <a:rPr lang="en-US" smtClean="0"/>
              <a:t>2/7/2014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25D042-3576-4D59-906F-D2F4D81F3B27}" type="slidenum">
              <a:rPr lang="en-US" smtClean="0"/>
              <a:t>‹#›</a:t>
            </a:fld>
            <a:endParaRPr lang="en-US"/>
          </a:p>
        </p:txBody>
      </p:sp>
    </p:spTree>
    <p:extLst>
      <p:ext uri="{BB962C8B-B14F-4D97-AF65-F5344CB8AC3E}">
        <p14:creationId xmlns:p14="http://schemas.microsoft.com/office/powerpoint/2010/main" val="121308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3555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790609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Internal: Claims of Inspiration</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Timothy 3:16 (encompasses all of scripture, old and new testaments)</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Old Testament</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Exodus 11:1; 12:1; 13:1 (the Lord said)</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Samuel 23:2 (David); Jeremiah 1:7-9</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New Testament – 2 Timothy 3:16 (Scripture inspired by God – Paul writing)</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Corinthians 2:6-16; 14:37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Ephesians 3:1-5</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Thessalonians 2:13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869011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60213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452283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4267456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927142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6055289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3536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The Fall of Babylon (in power 626-539 B.C.) – Isaiah 13:17-22 (740-700 B.C.); Jeremiah 50:22-24 (627-585 B.C.) [Prophecy 200 </a:t>
            </a:r>
            <a:r>
              <a:rPr lang="en-US" dirty="0" err="1">
                <a:latin typeface="Calibri" panose="020F0502020204030204" pitchFamily="34" charset="0"/>
                <a:ea typeface="Calibri" panose="020F0502020204030204" pitchFamily="34" charset="0"/>
                <a:cs typeface="Times New Roman" panose="02020603050405020304" pitchFamily="18" charset="0"/>
              </a:rPr>
              <a:t>yrs</a:t>
            </a:r>
            <a:r>
              <a:rPr lang="en-US" dirty="0">
                <a:latin typeface="Calibri" panose="020F0502020204030204" pitchFamily="34" charset="0"/>
                <a:ea typeface="Calibri" panose="020F0502020204030204" pitchFamily="34" charset="0"/>
                <a:cs typeface="Times New Roman" panose="02020603050405020304" pitchFamily="18" charset="0"/>
              </a:rPr>
              <a:t> before]</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Isaiah 45:1 – </a:t>
            </a:r>
            <a:r>
              <a:rPr lang="en-US" dirty="0" err="1">
                <a:latin typeface="Calibri" panose="020F0502020204030204" pitchFamily="34" charset="0"/>
                <a:ea typeface="Calibri" panose="020F0502020204030204" pitchFamily="34" charset="0"/>
                <a:cs typeface="Times New Roman" panose="02020603050405020304" pitchFamily="18" charset="0"/>
              </a:rPr>
              <a:t>Medo</a:t>
            </a:r>
            <a:r>
              <a:rPr lang="en-US" dirty="0">
                <a:latin typeface="Calibri" panose="020F0502020204030204" pitchFamily="34" charset="0"/>
                <a:ea typeface="Calibri" panose="020F0502020204030204" pitchFamily="34" charset="0"/>
                <a:cs typeface="Times New Roman" panose="02020603050405020304" pitchFamily="18" charset="0"/>
              </a:rPr>
              <a:t>-Persian Ruler, Cyrus, to conquer. </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Fulfilled – 539 B.C. Cyrus the Mede captured Babylon.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199436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073479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Internal: Claims of Inspiration</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Timothy 3:16 (encompasses all of scripture, old and new testaments)</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Old Testament</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Exodus 11:1; 12:1; 13:1 (the Lord said)</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Samuel 23:2 (David); Jeremiah 1:7-9</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New Testament – 2 Timothy 3:16 (Scripture inspired by God – Paul writing)</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Corinthians 2:6-16; 14:37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Ephesians 3:1-5</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Thessalonians 2:13</a:t>
            </a:r>
          </a:p>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8698290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The Fall of Babylon (in power 626-539 B.C.) – Isaiah 13:17-22 (740-700 B.C.); Jeremiah 50:22-24 (627-585 B.C.) [Prophecy 200 </a:t>
            </a:r>
            <a:r>
              <a:rPr lang="en-US" dirty="0" err="1">
                <a:latin typeface="Calibri" panose="020F0502020204030204" pitchFamily="34" charset="0"/>
                <a:ea typeface="Calibri" panose="020F0502020204030204" pitchFamily="34" charset="0"/>
                <a:cs typeface="Times New Roman" panose="02020603050405020304" pitchFamily="18" charset="0"/>
              </a:rPr>
              <a:t>yrs</a:t>
            </a:r>
            <a:r>
              <a:rPr lang="en-US" dirty="0">
                <a:latin typeface="Calibri" panose="020F0502020204030204" pitchFamily="34" charset="0"/>
                <a:ea typeface="Calibri" panose="020F0502020204030204" pitchFamily="34" charset="0"/>
                <a:cs typeface="Times New Roman" panose="02020603050405020304" pitchFamily="18" charset="0"/>
              </a:rPr>
              <a:t> before]</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Isaiah 45:1 – </a:t>
            </a:r>
            <a:r>
              <a:rPr lang="en-US" dirty="0" err="1">
                <a:latin typeface="Calibri" panose="020F0502020204030204" pitchFamily="34" charset="0"/>
                <a:ea typeface="Calibri" panose="020F0502020204030204" pitchFamily="34" charset="0"/>
                <a:cs typeface="Times New Roman" panose="02020603050405020304" pitchFamily="18" charset="0"/>
              </a:rPr>
              <a:t>Medo</a:t>
            </a:r>
            <a:r>
              <a:rPr lang="en-US" dirty="0">
                <a:latin typeface="Calibri" panose="020F0502020204030204" pitchFamily="34" charset="0"/>
                <a:ea typeface="Calibri" panose="020F0502020204030204" pitchFamily="34" charset="0"/>
                <a:cs typeface="Times New Roman" panose="02020603050405020304" pitchFamily="18" charset="0"/>
              </a:rPr>
              <a:t>-Persian Ruler, Cyrus, to conquer. </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Fulfilled – 539 B.C. Cyrus the Mede captured Babylon.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114356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Jeremiah 50:24</a:t>
            </a:r>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7881708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41624329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Isaiah 13:20-22</a:t>
            </a:r>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102685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35827849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Messianic Prophecies</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Birthplace – Micah 5:2 (735-700 B.C.); Matthew 2:1-6</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Despised and rejected – Isaiah 53:3 (740-700 B.C.); John 1:11; 12:37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Triumphal Entry into Jerusalem – Zechariah 9:9 (520 B.C.); Matthew 21:1-9</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Death</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Bones were not to be broken – Psalm 34:20 (1,000 B.C.); John 19:33, 36</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Resurrection – Psalm 16:10 (1,000 B.C.); Acts 2:24-32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437730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0816998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Messianic Prophecies</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Birthplace – Micah 5:2 (735-700 B.C.); Matthew 2:1-6</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Despised and rejected – Isaiah 53:3 (740-700 B.C.); John 1:11; 12:37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Triumphal Entry into Jerusalem – Zechariah 9:9 (520 B.C.); Matthew 21:1-9</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Death</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Bones were not to be broken – Psalm 34:20 (1,000 B.C.); John 19:33, 36</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Resurrection – Psalm 16:10 (1,000 B.C.); Acts 2:24-32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41402975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5475458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235006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0823269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Messianic Prophecies</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Birthplace – Micah 5:2 (735-700 B.C.); Matthew 2:1-6</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Despised and rejected – Isaiah 53:3 (740-700 B.C.); John 1:11; 12:37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Triumphal Entry into Jerusalem – Zechariah 9:9 (520 B.C.); Matthew 21:1-9</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Death</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Bones were not to be broken – Psalm 34:20 (1,000 B.C.); John 19:33, 36</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Resurrection – Psalm 16:10 (1,000 B.C.); Acts 2:24-32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11606709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31299894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Messianic Prophecies</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Birthplace – Micah 5:2 (735-700 B.C.); Matthew 2:1-6</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Despised and rejected – Isaiah 53:3 (740-700 B.C.); John 1:11; 12:37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Triumphal Entry into Jerusalem – Zechariah 9:9 (520 B.C.); Matthew 21:1-9</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Death</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Bones were not to be broken – Psalm 34:20 (1,000 B.C.); John 19:33, 36</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Resurrection – Psalm 16:10 (1,000 B.C.); Acts 2:24-32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4844255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Messianic Prophecies</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Birthplace – Micah 5:2 (735-700 B.C.); Matthew 2:1-6</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Despised and rejected – Isaiah 53:3 (740-700 B.C.); John 1:11; 12:37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Triumphal Entry into Jerusalem – Zechariah 9:9 (520 B.C.); Matthew 21:1-9</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Death</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Bones were not to be broken – Psalm 34:20 (1,000 B.C.); John 19:33, 36</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Resurrection – Psalm 16:10 (1,000 B.C.); Acts 2:24-32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7972408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0936408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4949355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Messianic Prophecies</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Birthplace – Micah 5:2 (735-700 B.C.); Matthew 2:1-6</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Despised and rejected – Isaiah 53:3 (740-700 B.C.); John 1:11; 12:37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Triumphal Entry into Jerusalem – Zechariah 9:9 (520 B.C.); Matthew 21:1-9</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Death</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Bones were not to be broken – Psalm 34:20 (1,000 B.C.); John 19:33, 36</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Resurrection – Psalm 16:10 (1,000 B.C.); Acts 2:24-32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852164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24175011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23350660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Messianic Prophecies</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Birthplace – Micah 5:2 (735-700 B.C.); Matthew 2:1-6</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Despised and rejected – Isaiah 53:3 (740-700 B.C.); John 1:11; 12:37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Triumphal Entry into Jerusalem – Zechariah 9:9 (520 B.C.); Matthew 21:1-9</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Death</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Bones were not to be broken – Psalm 34:20 (1,000 B.C.); John 19:33, 36</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Resurrection – Psalm 16:10 (1,000 B.C.); Acts 2:24-32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1037609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Internal: Claims of Inspiration</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Timothy 3:16 (encompasses all of scripture, old and new testaments)</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Old Testament</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Exodus 11:1; 12:1; 13:1 (the Lord said)</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Samuel 23:2 (David); Jeremiah 1:7-9</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New Testament – 2 Timothy 3:16 (Scripture inspired by God – Paul writing)</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Corinthians 2:6-16; 14:37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Ephesians 3:1-5</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Thessalonians 2:13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4416678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2142951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Messianic Prophecies</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Birthplace – Micah 5:2 (735-700 B.C.); Matthew 2:1-6</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Despised and rejected – Isaiah 53:3 (740-700 B.C.); John 1:11; 12:37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Triumphal Entry into Jerusalem – Zechariah 9:9 (520 B.C.); Matthew 21:1-9</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Death</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marL="1600200" marR="0" lvl="3" indent="-2286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Bones were not to be broken – Psalm 34:20 (1,000 B.C.); John 19:33, 36</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Resurrection – Psalm 16:10 (1,000 B.C.); Acts 2:24-32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7090493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Nature in the Bible</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Shape/position of earth</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Fear of sailing off the edge of the earth.</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Earth is round (Isaiah 40:22) – 700 B.C.!</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20636440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11379469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The earth is being held up by what?</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Hindu – Earth on the backs of 4 giant elephants, standing on the back of a giant turtle who was swimming in a sea of milk.</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Japanese – Earth on the back of a giant catfish.</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Greeks – Atlas had it on his back.</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Bible tells us – Job 26:7 (over 4,000 </a:t>
            </a:r>
            <a:r>
              <a:rPr lang="en-US" dirty="0" err="1">
                <a:latin typeface="Calibri" panose="020F0502020204030204" pitchFamily="34" charset="0"/>
                <a:ea typeface="Calibri" panose="020F0502020204030204" pitchFamily="34" charset="0"/>
                <a:cs typeface="Times New Roman" panose="02020603050405020304" pitchFamily="18" charset="0"/>
              </a:rPr>
              <a:t>yrs</a:t>
            </a:r>
            <a:r>
              <a:rPr lang="en-US" dirty="0">
                <a:latin typeface="Calibri" panose="020F0502020204030204" pitchFamily="34" charset="0"/>
                <a:ea typeface="Calibri" panose="020F0502020204030204" pitchFamily="34" charset="0"/>
                <a:cs typeface="Times New Roman" panose="02020603050405020304" pitchFamily="18" charset="0"/>
              </a:rPr>
              <a:t> ago!)</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Water Cycle (Job 36:27-29; Amos 9:6)</a:t>
            </a: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Expanding universe (Job 9:8; Psalm 104:2)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16564399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17926223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The earth is being held up by what?</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Hindu – Earth on the backs of 4 giant elephants, standing on the back of a giant turtle who was swimming in a sea of milk.</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Japanese – Earth on the back of a giant catfish.</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Greeks – Atlas had it on his back.</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Bible tells us – Job 26:7 (over 4,000 </a:t>
            </a:r>
            <a:r>
              <a:rPr lang="en-US" dirty="0" err="1">
                <a:latin typeface="Calibri" panose="020F0502020204030204" pitchFamily="34" charset="0"/>
                <a:ea typeface="Calibri" panose="020F0502020204030204" pitchFamily="34" charset="0"/>
                <a:cs typeface="Times New Roman" panose="02020603050405020304" pitchFamily="18" charset="0"/>
              </a:rPr>
              <a:t>yrs</a:t>
            </a:r>
            <a:r>
              <a:rPr lang="en-US" dirty="0">
                <a:latin typeface="Calibri" panose="020F0502020204030204" pitchFamily="34" charset="0"/>
                <a:ea typeface="Calibri" panose="020F0502020204030204" pitchFamily="34" charset="0"/>
                <a:cs typeface="Times New Roman" panose="02020603050405020304" pitchFamily="18" charset="0"/>
              </a:rPr>
              <a:t> ago!)</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Water Cycle (Job 36:27-29; Amos 9:6)</a:t>
            </a: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Expanding universe (Job 9:8; Psalm 104:2)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11532147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352362584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2696479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The earth is being held up by what?</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Hindu – Earth on the backs of 4 giant elephants, standing on the back of a giant turtle who was swimming in a sea of milk.</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Japanese – Earth on the back of a giant catfish.</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Greeks – Atlas had it on his back.</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Bible tells us – Job 26:7 (over 4,000 </a:t>
            </a:r>
            <a:r>
              <a:rPr lang="en-US" dirty="0" err="1">
                <a:latin typeface="Calibri" panose="020F0502020204030204" pitchFamily="34" charset="0"/>
                <a:ea typeface="Calibri" panose="020F0502020204030204" pitchFamily="34" charset="0"/>
                <a:cs typeface="Times New Roman" panose="02020603050405020304" pitchFamily="18" charset="0"/>
              </a:rPr>
              <a:t>yrs</a:t>
            </a:r>
            <a:r>
              <a:rPr lang="en-US" dirty="0">
                <a:latin typeface="Calibri" panose="020F0502020204030204" pitchFamily="34" charset="0"/>
                <a:ea typeface="Calibri" panose="020F0502020204030204" pitchFamily="34" charset="0"/>
                <a:cs typeface="Times New Roman" panose="02020603050405020304" pitchFamily="18" charset="0"/>
              </a:rPr>
              <a:t> ago!)</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Water Cycle (Job 36:27-29; Amos 9:6)</a:t>
            </a: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Expanding universe (Job 9:8; Psalm 104:2)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4194075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927623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28383543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24419381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90% household dust is skin cells. (Genesis 3:19)</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All races have similar proportions to the four basic blood types. Discovered in 1900 by Karl Landsteiner. (Acts 17:25-26)</a:t>
            </a: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Circumcision is safe by the eighth day due to the proper concentration of vitamin K and </a:t>
            </a:r>
            <a:r>
              <a:rPr lang="en-US" dirty="0" err="1">
                <a:latin typeface="Calibri" panose="020F0502020204030204" pitchFamily="34" charset="0"/>
                <a:ea typeface="Calibri" panose="020F0502020204030204" pitchFamily="34" charset="0"/>
                <a:cs typeface="Times New Roman" panose="02020603050405020304" pitchFamily="18" charset="0"/>
              </a:rPr>
              <a:t>prothrombin</a:t>
            </a:r>
            <a:r>
              <a:rPr lang="en-US" dirty="0">
                <a:latin typeface="Calibri" panose="020F0502020204030204" pitchFamily="34" charset="0"/>
                <a:ea typeface="Calibri" panose="020F0502020204030204" pitchFamily="34" charset="0"/>
                <a:cs typeface="Times New Roman" panose="02020603050405020304" pitchFamily="18" charset="0"/>
              </a:rPr>
              <a:t>. (Genesis 17:12)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20578965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382422713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90% household dust is skin cells. (Genesis 3:19)</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All races have similar proportions to the four basic blood types. Discovered in 1900 by Karl Landsteiner. (Acts 17:25-26)</a:t>
            </a: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Circumcision is safe by the eighth day due to the proper concentration of vitamin K and </a:t>
            </a:r>
            <a:r>
              <a:rPr lang="en-US" dirty="0" err="1">
                <a:latin typeface="Calibri" panose="020F0502020204030204" pitchFamily="34" charset="0"/>
                <a:ea typeface="Calibri" panose="020F0502020204030204" pitchFamily="34" charset="0"/>
                <a:cs typeface="Times New Roman" panose="02020603050405020304" pitchFamily="18" charset="0"/>
              </a:rPr>
              <a:t>prothrombin</a:t>
            </a:r>
            <a:r>
              <a:rPr lang="en-US" dirty="0">
                <a:latin typeface="Calibri" panose="020F0502020204030204" pitchFamily="34" charset="0"/>
                <a:ea typeface="Calibri" panose="020F0502020204030204" pitchFamily="34" charset="0"/>
                <a:cs typeface="Times New Roman" panose="02020603050405020304" pitchFamily="18" charset="0"/>
              </a:rPr>
              <a:t>. (Genesis 17:12)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423013252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199842495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90% household dust is skin cells. (Genesis 3:19)</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All races have similar proportions to the four basic blood types. Discovered in 1900 by Karl Landsteiner. (Acts 17:25-26)</a:t>
            </a: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Circumcision is safe by the eighth day due to the proper concentration of vitamin K and </a:t>
            </a:r>
            <a:r>
              <a:rPr lang="en-US" dirty="0" err="1">
                <a:latin typeface="Calibri" panose="020F0502020204030204" pitchFamily="34" charset="0"/>
                <a:ea typeface="Calibri" panose="020F0502020204030204" pitchFamily="34" charset="0"/>
                <a:cs typeface="Times New Roman" panose="02020603050405020304" pitchFamily="18" charset="0"/>
              </a:rPr>
              <a:t>prothrombin</a:t>
            </a:r>
            <a:r>
              <a:rPr lang="en-US" dirty="0">
                <a:latin typeface="Calibri" panose="020F0502020204030204" pitchFamily="34" charset="0"/>
                <a:ea typeface="Calibri" panose="020F0502020204030204" pitchFamily="34" charset="0"/>
                <a:cs typeface="Times New Roman" panose="02020603050405020304" pitchFamily="18" charset="0"/>
              </a:rPr>
              <a:t>. (Genesis 17:12)</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56</a:t>
            </a:fld>
            <a:endParaRPr lang="en-US">
              <a:solidFill>
                <a:prstClr val="black"/>
              </a:solidFill>
            </a:endParaRPr>
          </a:p>
        </p:txBody>
      </p:sp>
    </p:spTree>
    <p:extLst>
      <p:ext uri="{BB962C8B-B14F-4D97-AF65-F5344CB8AC3E}">
        <p14:creationId xmlns:p14="http://schemas.microsoft.com/office/powerpoint/2010/main" val="356443720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57</a:t>
            </a:fld>
            <a:endParaRPr lang="en-US">
              <a:solidFill>
                <a:prstClr val="black"/>
              </a:solidFill>
            </a:endParaRPr>
          </a:p>
        </p:txBody>
      </p:sp>
    </p:spTree>
    <p:extLst>
      <p:ext uri="{BB962C8B-B14F-4D97-AF65-F5344CB8AC3E}">
        <p14:creationId xmlns:p14="http://schemas.microsoft.com/office/powerpoint/2010/main" val="426230832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Life in the blood. (bloodletting – Egyptian practice) Moses didn’t do it. Leviticus 17:11, 14</a:t>
            </a: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Leprosy (It is not clear how the leprosy germ is spread, but household and prolonged close contact is important. The germs probably enter the body through the nose and possibly through broken skin. The germs get in the air through nasal discharge of untreated </a:t>
            </a:r>
            <a:r>
              <a:rPr lang="en-US" dirty="0" err="1">
                <a:latin typeface="Calibri" panose="020F0502020204030204" pitchFamily="34" charset="0"/>
                <a:ea typeface="Calibri" panose="020F0502020204030204" pitchFamily="34" charset="0"/>
                <a:cs typeface="Times New Roman" panose="02020603050405020304" pitchFamily="18" charset="0"/>
              </a:rPr>
              <a:t>lepromatous</a:t>
            </a:r>
            <a:r>
              <a:rPr lang="en-US" dirty="0">
                <a:latin typeface="Calibri" panose="020F0502020204030204" pitchFamily="34" charset="0"/>
                <a:ea typeface="Calibri" panose="020F0502020204030204" pitchFamily="34" charset="0"/>
                <a:cs typeface="Times New Roman" panose="02020603050405020304" pitchFamily="18" charset="0"/>
              </a:rPr>
              <a:t> patients.) Leviticus 13:45</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58</a:t>
            </a:fld>
            <a:endParaRPr lang="en-US">
              <a:solidFill>
                <a:prstClr val="black"/>
              </a:solidFill>
            </a:endParaRPr>
          </a:p>
        </p:txBody>
      </p:sp>
    </p:spTree>
    <p:extLst>
      <p:ext uri="{BB962C8B-B14F-4D97-AF65-F5344CB8AC3E}">
        <p14:creationId xmlns:p14="http://schemas.microsoft.com/office/powerpoint/2010/main" val="183979423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59</a:t>
            </a:fld>
            <a:endParaRPr lang="en-US">
              <a:solidFill>
                <a:prstClr val="black"/>
              </a:solidFill>
            </a:endParaRPr>
          </a:p>
        </p:txBody>
      </p:sp>
    </p:spTree>
    <p:extLst>
      <p:ext uri="{BB962C8B-B14F-4D97-AF65-F5344CB8AC3E}">
        <p14:creationId xmlns:p14="http://schemas.microsoft.com/office/powerpoint/2010/main" val="3475053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Internal: Claims of Inspiration</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Timothy 3:16 (encompasses all of scripture, old and new testaments)</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Old Testament</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Exodus 11:1; 12:1; 13:1 (the Lord said)</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Samuel 23:2 (David); Jeremiah 1:7-9</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New Testament – 2 Timothy 3:16 (Scripture inspired by God – Paul writing)</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Corinthians 2:6-16; 14:37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Ephesians 3:1-5</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Thessalonians 2:13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651527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Life in the blood. (bloodletting – Egyptian practice) Moses didn’t do it. Leviticus 17:11, 14</a:t>
            </a:r>
          </a:p>
          <a:p>
            <a:pPr marL="342900" marR="0" lvl="0" indent="-342900">
              <a:lnSpc>
                <a:spcPct val="107000"/>
              </a:lnSpc>
              <a:spcBef>
                <a:spcPts val="0"/>
              </a:spcBef>
              <a:spcAft>
                <a:spcPts val="80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Leprosy (It is not clear how the leprosy germ is spread, but household and prolonged close contact is important. The germs probably enter the body through the nose and possibly through broken skin. The germs get in the air through nasal discharge of untreated </a:t>
            </a:r>
            <a:r>
              <a:rPr lang="en-US" dirty="0" err="1">
                <a:latin typeface="Calibri" panose="020F0502020204030204" pitchFamily="34" charset="0"/>
                <a:ea typeface="Calibri" panose="020F0502020204030204" pitchFamily="34" charset="0"/>
                <a:cs typeface="Times New Roman" panose="02020603050405020304" pitchFamily="18" charset="0"/>
              </a:rPr>
              <a:t>lepromatous</a:t>
            </a:r>
            <a:r>
              <a:rPr lang="en-US" dirty="0">
                <a:latin typeface="Calibri" panose="020F0502020204030204" pitchFamily="34" charset="0"/>
                <a:ea typeface="Calibri" panose="020F0502020204030204" pitchFamily="34" charset="0"/>
                <a:cs typeface="Times New Roman" panose="02020603050405020304" pitchFamily="18" charset="0"/>
              </a:rPr>
              <a:t> patients.) Leviticus 13:45</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60</a:t>
            </a:fld>
            <a:endParaRPr lang="en-US">
              <a:solidFill>
                <a:prstClr val="black"/>
              </a:solidFill>
            </a:endParaRPr>
          </a:p>
        </p:txBody>
      </p:sp>
    </p:spTree>
    <p:extLst>
      <p:ext uri="{BB962C8B-B14F-4D97-AF65-F5344CB8AC3E}">
        <p14:creationId xmlns:p14="http://schemas.microsoft.com/office/powerpoint/2010/main" val="38588134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61</a:t>
            </a:fld>
            <a:endParaRPr lang="en-US">
              <a:solidFill>
                <a:prstClr val="black"/>
              </a:solidFill>
            </a:endParaRPr>
          </a:p>
        </p:txBody>
      </p:sp>
    </p:spTree>
    <p:extLst>
      <p:ext uri="{BB962C8B-B14F-4D97-AF65-F5344CB8AC3E}">
        <p14:creationId xmlns:p14="http://schemas.microsoft.com/office/powerpoint/2010/main" val="24324957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62</a:t>
            </a:fld>
            <a:endParaRPr lang="en-US">
              <a:solidFill>
                <a:prstClr val="black"/>
              </a:solidFill>
            </a:endParaRPr>
          </a:p>
        </p:txBody>
      </p:sp>
    </p:spTree>
    <p:extLst>
      <p:ext uri="{BB962C8B-B14F-4D97-AF65-F5344CB8AC3E}">
        <p14:creationId xmlns:p14="http://schemas.microsoft.com/office/powerpoint/2010/main" val="258720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41988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111047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Internal: Claims of Inspiration</a:t>
            </a:r>
          </a:p>
          <a:p>
            <a:pPr marL="342900" marR="0" lvl="0" indent="-342900">
              <a:lnSpc>
                <a:spcPct val="107000"/>
              </a:lnSpc>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Timothy 3:16 (encompasses all of scripture, old and new testaments)</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Old Testament</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Exodus 11:1; 12:1; 13:1 (the Lord said)</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2 Samuel 23:2 (David); Jeremiah 1:7-9</a:t>
            </a:r>
          </a:p>
          <a:p>
            <a:pPr marL="742950" marR="0" lvl="1" indent="-285750">
              <a:lnSpc>
                <a:spcPct val="107000"/>
              </a:lnSpc>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cs typeface="Times New Roman" panose="02020603050405020304" pitchFamily="18" charset="0"/>
              </a:rPr>
              <a:t>New Testament – 2 Timothy 3:16 (Scripture inspired by God – Paul writing)</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Corinthians 2:6-16; 14:37</a:t>
            </a:r>
          </a:p>
          <a:p>
            <a:pPr marL="1143000" marR="0" lvl="2" indent="-2286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Ephesians 3:1-5</a:t>
            </a:r>
          </a:p>
          <a:p>
            <a:pPr marL="1143000" marR="0" lvl="2" indent="-228600">
              <a:lnSpc>
                <a:spcPct val="107000"/>
              </a:lnSpc>
              <a:spcBef>
                <a:spcPts val="0"/>
              </a:spcBef>
              <a:spcAft>
                <a:spcPts val="80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1 Thessalonians 2:13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898F8E9-30EE-4FB7-A0A8-37BE24482A30}"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701961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5432554"/>
      </p:ext>
    </p:extLst>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3465961"/>
      </p:ext>
    </p:extLst>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1345334"/>
      </p:ext>
    </p:extLst>
  </p:cSld>
  <p:clrMapOvr>
    <a:masterClrMapping/>
  </p:clrMapOvr>
  <p:transition spd="med">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7949102"/>
      </p:ext>
    </p:extLst>
  </p:cSld>
  <p:clrMapOvr>
    <a:masterClrMapping/>
  </p:clrMapOvr>
  <p:transition spd="med">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6998125"/>
      </p:ext>
    </p:extLst>
  </p:cSld>
  <p:clrMapOvr>
    <a:masterClrMapping/>
  </p:clrMapOvr>
  <p:transition spd="med">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1957469"/>
      </p:ext>
    </p:extLst>
  </p:cSld>
  <p:clrMapOvr>
    <a:masterClrMapping/>
  </p:clrMapOvr>
  <p:transition spd="med">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111654"/>
      </p:ext>
    </p:extLst>
  </p:cSld>
  <p:clrMapOvr>
    <a:masterClrMapping/>
  </p:clrMapOvr>
  <p:transition spd="med">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4564955"/>
      </p:ext>
    </p:extLst>
  </p:cSld>
  <p:clrMapOvr>
    <a:masterClrMapping/>
  </p:clrMapOvr>
  <p:transition spd="med">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2422321"/>
      </p:ext>
    </p:extLst>
  </p:cSld>
  <p:clrMapOvr>
    <a:masterClrMapping/>
  </p:clrMapOvr>
  <p:transition spd="med">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3171596"/>
      </p:ext>
    </p:extLst>
  </p:cSld>
  <p:clrMapOvr>
    <a:masterClrMapping/>
  </p:clrMapOvr>
  <p:transition spd="med">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796376"/>
      </p:ext>
    </p:extLst>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25101"/>
      </p:ext>
    </p:extLst>
  </p:cSld>
  <p:clrMapOvr>
    <a:masterClrMapping/>
  </p:clrMapOvr>
  <p:transition spd="med">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3960895"/>
      </p:ext>
    </p:extLst>
  </p:cSld>
  <p:clrMapOvr>
    <a:masterClrMapping/>
  </p:clrMapOvr>
  <p:transition spd="med">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7045360"/>
      </p:ext>
    </p:extLst>
  </p:cSld>
  <p:clrMapOvr>
    <a:masterClrMapping/>
  </p:clrMapOvr>
  <p:transition spd="med">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9577920"/>
      </p:ext>
    </p:extLst>
  </p:cSld>
  <p:clrMapOvr>
    <a:masterClrMapping/>
  </p:clrMapOvr>
  <p:transition spd="med">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0707528"/>
      </p:ext>
    </p:extLst>
  </p:cSld>
  <p:clrMapOvr>
    <a:masterClrMapping/>
  </p:clrMapOvr>
  <p:transition spd="med">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857863"/>
      </p:ext>
    </p:extLst>
  </p:cSld>
  <p:clrMapOvr>
    <a:masterClrMapping/>
  </p:clrMapOvr>
  <p:transition spd="med">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74669776"/>
      </p:ext>
    </p:extLst>
  </p:cSld>
  <p:clrMapOvr>
    <a:masterClrMapping/>
  </p:clrMapOvr>
  <p:transition spd="med">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0196553"/>
      </p:ext>
    </p:extLst>
  </p:cSld>
  <p:clrMapOvr>
    <a:masterClrMapping/>
  </p:clrMapOvr>
  <p:transition spd="med">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3783831"/>
      </p:ext>
    </p:extLst>
  </p:cSld>
  <p:clrMapOvr>
    <a:masterClrMapping/>
  </p:clrMapOvr>
  <p:transition spd="med">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8216242"/>
      </p:ext>
    </p:extLst>
  </p:cSld>
  <p:clrMapOvr>
    <a:masterClrMapping/>
  </p:clrMapOvr>
  <p:transition spd="med">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991155"/>
      </p:ext>
    </p:extLst>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8117589"/>
      </p:ext>
    </p:extLst>
  </p:cSld>
  <p:clrMapOvr>
    <a:masterClrMapping/>
  </p:clrMapOvr>
  <p:transition spd="med">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9549637"/>
      </p:ext>
    </p:extLst>
  </p:cSld>
  <p:clrMapOvr>
    <a:masterClrMapping/>
  </p:clrMapOvr>
  <p:transition spd="med">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4382416"/>
      </p:ext>
    </p:extLst>
  </p:cSld>
  <p:clrMapOvr>
    <a:masterClrMapping/>
  </p:clrMapOvr>
  <p:transition spd="med">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0136227"/>
      </p:ext>
    </p:extLst>
  </p:cSld>
  <p:clrMapOvr>
    <a:masterClrMapping/>
  </p:clrMapOvr>
  <p:transition spd="med">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95913"/>
      </p:ext>
    </p:extLst>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9522026"/>
      </p:ext>
    </p:extLst>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3825658"/>
      </p:ext>
    </p:extLst>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1500477"/>
      </p:ext>
    </p:extLst>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8821334"/>
      </p:ext>
    </p:extLst>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5077971"/>
      </p:ext>
    </p:extLst>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611375"/>
      </p:ext>
    </p:extLst>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3679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split orient="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91849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split orient="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8CC3D-B56E-4CB7-96A9-5B6993EB1A0F}" type="datetimeFigureOut">
              <a:rPr lang="en-US" smtClean="0">
                <a:solidFill>
                  <a:prstClr val="black">
                    <a:tint val="75000"/>
                  </a:prstClr>
                </a:solidFill>
              </a:rPr>
              <a:pPr/>
              <a:t>2/7/2014</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ECF02-3F9D-4DEF-BFEB-F782E591BF5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03078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split orient="ver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dirty="0" smtClean="0">
                <a:solidFill>
                  <a:schemeClr val="bg1"/>
                </a:solidFill>
              </a:rPr>
              <a:t>Christian Evidences</a:t>
            </a:r>
            <a:endParaRPr lang="en-US" sz="8000" b="1" dirty="0">
              <a:solidFill>
                <a:schemeClr val="bg1"/>
              </a:solidFill>
            </a:endParaRPr>
          </a:p>
        </p:txBody>
      </p:sp>
      <p:sp>
        <p:nvSpPr>
          <p:cNvPr id="3" name="Subtitle 2"/>
          <p:cNvSpPr>
            <a:spLocks noGrp="1"/>
          </p:cNvSpPr>
          <p:nvPr>
            <p:ph type="subTitle" idx="1"/>
          </p:nvPr>
        </p:nvSpPr>
        <p:spPr/>
        <p:txBody>
          <a:bodyPr>
            <a:normAutofit/>
          </a:bodyPr>
          <a:lstStyle/>
          <a:p>
            <a:r>
              <a:rPr lang="en-US" sz="4800" i="1" dirty="0" smtClean="0">
                <a:solidFill>
                  <a:schemeClr val="bg1"/>
                </a:solidFill>
              </a:rPr>
              <a:t>The Bible is God’s Word</a:t>
            </a:r>
            <a:endParaRPr lang="en-US" sz="4800" i="1" dirty="0">
              <a:solidFill>
                <a:schemeClr val="bg1"/>
              </a:solidFill>
            </a:endParaRPr>
          </a:p>
        </p:txBody>
      </p:sp>
    </p:spTree>
    <p:extLst>
      <p:ext uri="{BB962C8B-B14F-4D97-AF65-F5344CB8AC3E}">
        <p14:creationId xmlns:p14="http://schemas.microsoft.com/office/powerpoint/2010/main" val="1797535365"/>
      </p:ext>
    </p:extLst>
  </p:cSld>
  <p:clrMapOvr>
    <a:masterClrMapping/>
  </p:clrMapOvr>
  <p:transition spd="med">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1 Corinthians 14:37</a:t>
            </a:r>
          </a:p>
        </p:txBody>
      </p:sp>
      <p:sp>
        <p:nvSpPr>
          <p:cNvPr id="3" name="Content Placeholder 2"/>
          <p:cNvSpPr>
            <a:spLocks noGrp="1"/>
          </p:cNvSpPr>
          <p:nvPr>
            <p:ph idx="1"/>
          </p:nvPr>
        </p:nvSpPr>
        <p:spPr/>
        <p:txBody>
          <a:bodyPr>
            <a:normAutofit/>
          </a:bodyPr>
          <a:lstStyle/>
          <a:p>
            <a:pPr marL="0" indent="0">
              <a:buNone/>
            </a:pPr>
            <a:r>
              <a:rPr lang="en-US" sz="4000" dirty="0" smtClean="0"/>
              <a:t>If </a:t>
            </a:r>
            <a:r>
              <a:rPr lang="en-US" sz="4000" dirty="0"/>
              <a:t>anyone thinks himself to be a prophet or spiritual, let him acknowledge that the things which </a:t>
            </a:r>
            <a:r>
              <a:rPr lang="en-US" sz="4000" u="sng" dirty="0"/>
              <a:t>I write to you</a:t>
            </a:r>
            <a:r>
              <a:rPr lang="en-US" sz="4000" dirty="0"/>
              <a:t> are the </a:t>
            </a:r>
            <a:r>
              <a:rPr lang="en-US" sz="4000" u="sng" dirty="0"/>
              <a:t>commandments of the Lord.</a:t>
            </a:r>
          </a:p>
        </p:txBody>
      </p:sp>
    </p:spTree>
    <p:extLst>
      <p:ext uri="{BB962C8B-B14F-4D97-AF65-F5344CB8AC3E}">
        <p14:creationId xmlns:p14="http://schemas.microsoft.com/office/powerpoint/2010/main" val="3002392209"/>
      </p:ext>
    </p:extLst>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It Claims Inspiration!</a:t>
            </a:r>
            <a:endParaRPr lang="en-US" sz="6000" b="1" dirty="0"/>
          </a:p>
        </p:txBody>
      </p:sp>
      <p:sp>
        <p:nvSpPr>
          <p:cNvPr id="3" name="Content Placeholder 2"/>
          <p:cNvSpPr>
            <a:spLocks noGrp="1"/>
          </p:cNvSpPr>
          <p:nvPr>
            <p:ph idx="1"/>
          </p:nvPr>
        </p:nvSpPr>
        <p:spPr>
          <a:xfrm>
            <a:off x="2602522" y="1825625"/>
            <a:ext cx="8751277" cy="43513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3600" dirty="0">
                <a:latin typeface="Calibri" panose="020F0502020204030204" pitchFamily="34" charset="0"/>
                <a:ea typeface="Calibri" panose="020F0502020204030204" pitchFamily="34" charset="0"/>
                <a:cs typeface="Times New Roman" panose="02020603050405020304" pitchFamily="18" charset="0"/>
              </a:rPr>
              <a:t>2 Timothy </a:t>
            </a:r>
            <a:r>
              <a:rPr lang="en-US" sz="3600" dirty="0" smtClean="0">
                <a:latin typeface="Calibri" panose="020F0502020204030204" pitchFamily="34" charset="0"/>
                <a:ea typeface="Calibri" panose="020F0502020204030204" pitchFamily="34" charset="0"/>
                <a:cs typeface="Times New Roman" panose="02020603050405020304" pitchFamily="18" charset="0"/>
              </a:rPr>
              <a:t>3:16</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dirty="0">
                <a:latin typeface="Calibri" panose="020F0502020204030204" pitchFamily="34" charset="0"/>
                <a:ea typeface="Calibri" panose="020F0502020204030204" pitchFamily="34" charset="0"/>
                <a:cs typeface="Times New Roman" panose="02020603050405020304" pitchFamily="18" charset="0"/>
              </a:rPr>
              <a:t>Old </a:t>
            </a:r>
            <a:r>
              <a:rPr lang="en-US" sz="3200" dirty="0" smtClean="0">
                <a:latin typeface="Calibri" panose="020F0502020204030204" pitchFamily="34" charset="0"/>
                <a:ea typeface="Calibri" panose="020F0502020204030204" pitchFamily="34" charset="0"/>
                <a:cs typeface="Times New Roman" panose="02020603050405020304" pitchFamily="18" charset="0"/>
              </a:rPr>
              <a:t>Testament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Exodus 11:1; 12:1; </a:t>
            </a:r>
            <a:r>
              <a:rPr lang="en-US" sz="2800" dirty="0" smtClean="0">
                <a:latin typeface="Calibri" panose="020F0502020204030204" pitchFamily="34" charset="0"/>
                <a:ea typeface="Calibri" panose="020F0502020204030204" pitchFamily="34" charset="0"/>
                <a:cs typeface="Times New Roman" panose="02020603050405020304" pitchFamily="18" charset="0"/>
              </a:rPr>
              <a:t>13:1</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2 </a:t>
            </a:r>
            <a:r>
              <a:rPr lang="en-US" sz="2800" dirty="0" smtClean="0">
                <a:latin typeface="Calibri" panose="020F0502020204030204" pitchFamily="34" charset="0"/>
                <a:ea typeface="Calibri" panose="020F0502020204030204" pitchFamily="34" charset="0"/>
                <a:cs typeface="Times New Roman" panose="02020603050405020304" pitchFamily="18" charset="0"/>
              </a:rPr>
              <a:t>Samuel 23:2; Jeremiah 1:7-9</a:t>
            </a:r>
          </a:p>
          <a:p>
            <a:pPr marL="742950" marR="0" lvl="1" indent="-285750">
              <a:lnSpc>
                <a:spcPct val="107000"/>
              </a:lnSpc>
              <a:spcBef>
                <a:spcPts val="0"/>
              </a:spcBef>
              <a:spcAft>
                <a:spcPts val="0"/>
              </a:spcAft>
              <a:buFont typeface="Courier New" panose="02070309020205020404" pitchFamily="49" charset="0"/>
              <a:buChar char="o"/>
            </a:pPr>
            <a:r>
              <a:rPr lang="en-US" sz="3200" dirty="0" smtClean="0">
                <a:latin typeface="Calibri" panose="020F0502020204030204" pitchFamily="34" charset="0"/>
                <a:ea typeface="Calibri" panose="020F0502020204030204" pitchFamily="34" charset="0"/>
                <a:cs typeface="Times New Roman" panose="02020603050405020304" pitchFamily="18" charset="0"/>
              </a:rPr>
              <a:t>New Testament – 2 Timothy 3:16</a:t>
            </a:r>
          </a:p>
          <a:p>
            <a:pPr lvl="2">
              <a:lnSpc>
                <a:spcPct val="107000"/>
              </a:lnSpc>
              <a:spcBef>
                <a:spcPts val="0"/>
              </a:spcBef>
              <a:buFont typeface="Wingdings" panose="05000000000000000000" pitchFamily="2"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1 </a:t>
            </a:r>
            <a:r>
              <a:rPr lang="en-US" sz="2800" dirty="0">
                <a:latin typeface="Calibri" panose="020F0502020204030204" pitchFamily="34" charset="0"/>
                <a:ea typeface="Calibri" panose="020F0502020204030204" pitchFamily="34" charset="0"/>
                <a:cs typeface="Times New Roman" panose="02020603050405020304" pitchFamily="18" charset="0"/>
              </a:rPr>
              <a:t>Corinthians 2:6-16; 14:37</a:t>
            </a:r>
          </a:p>
          <a:p>
            <a:pPr lvl="2">
              <a:lnSpc>
                <a:spcPct val="107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Ephesians 3:1-5</a:t>
            </a:r>
          </a:p>
          <a:p>
            <a:pPr lvl="2">
              <a:lnSpc>
                <a:spcPct val="107000"/>
              </a:lnSpc>
              <a:spcBef>
                <a:spcPts val="0"/>
              </a:spcBef>
              <a:spcAft>
                <a:spcPts val="800"/>
              </a:spcAft>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1 Thessalonians </a:t>
            </a:r>
            <a:r>
              <a:rPr lang="en-US" sz="2800" dirty="0" smtClean="0">
                <a:latin typeface="Calibri" panose="020F0502020204030204" pitchFamily="34" charset="0"/>
                <a:ea typeface="Calibri" panose="020F0502020204030204" pitchFamily="34" charset="0"/>
                <a:cs typeface="Times New Roman" panose="02020603050405020304" pitchFamily="18" charset="0"/>
              </a:rPr>
              <a:t>2:13</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5308157"/>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1 Thessalonians 2:13</a:t>
            </a:r>
          </a:p>
        </p:txBody>
      </p:sp>
      <p:sp>
        <p:nvSpPr>
          <p:cNvPr id="3" name="Content Placeholder 2"/>
          <p:cNvSpPr>
            <a:spLocks noGrp="1"/>
          </p:cNvSpPr>
          <p:nvPr>
            <p:ph idx="1"/>
          </p:nvPr>
        </p:nvSpPr>
        <p:spPr/>
        <p:txBody>
          <a:bodyPr>
            <a:normAutofit/>
          </a:bodyPr>
          <a:lstStyle/>
          <a:p>
            <a:pPr marL="0" indent="0">
              <a:buNone/>
            </a:pPr>
            <a:r>
              <a:rPr lang="en-US" sz="4000" dirty="0" smtClean="0"/>
              <a:t>For </a:t>
            </a:r>
            <a:r>
              <a:rPr lang="en-US" sz="4000" dirty="0"/>
              <a:t>this reason we also thank God without ceasing, because when you received the </a:t>
            </a:r>
            <a:r>
              <a:rPr lang="en-US" sz="4000" u="sng" dirty="0"/>
              <a:t>word of God which you heard from us</a:t>
            </a:r>
            <a:r>
              <a:rPr lang="en-US" sz="4000" dirty="0"/>
              <a:t>, you welcomed it </a:t>
            </a:r>
            <a:r>
              <a:rPr lang="en-US" sz="4000" u="sng" dirty="0"/>
              <a:t>not as the word of men</a:t>
            </a:r>
            <a:r>
              <a:rPr lang="en-US" sz="4000" dirty="0"/>
              <a:t>, but as it is in truth, the </a:t>
            </a:r>
            <a:r>
              <a:rPr lang="en-US" sz="4000" u="sng" dirty="0"/>
              <a:t>word of God</a:t>
            </a:r>
            <a:r>
              <a:rPr lang="en-US" sz="4000" dirty="0"/>
              <a:t>, which also effectively works in you who believe.</a:t>
            </a:r>
          </a:p>
        </p:txBody>
      </p:sp>
    </p:spTree>
    <p:extLst>
      <p:ext uri="{BB962C8B-B14F-4D97-AF65-F5344CB8AC3E}">
        <p14:creationId xmlns:p14="http://schemas.microsoft.com/office/powerpoint/2010/main" val="3208157992"/>
      </p:ext>
    </p:extLst>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5"/>
            <a:ext cx="8751277" cy="4351338"/>
          </a:xfrm>
        </p:spPr>
        <p:txBody>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18:21-22</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529811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Luke 1:68-70</a:t>
            </a:r>
          </a:p>
        </p:txBody>
      </p:sp>
      <p:sp>
        <p:nvSpPr>
          <p:cNvPr id="3" name="Content Placeholder 2"/>
          <p:cNvSpPr>
            <a:spLocks noGrp="1"/>
          </p:cNvSpPr>
          <p:nvPr>
            <p:ph idx="1"/>
          </p:nvPr>
        </p:nvSpPr>
        <p:spPr/>
        <p:txBody>
          <a:bodyPr>
            <a:normAutofit/>
          </a:bodyPr>
          <a:lstStyle/>
          <a:p>
            <a:pPr marL="0" indent="0">
              <a:buNone/>
            </a:pPr>
            <a:r>
              <a:rPr lang="en-US" sz="4000" dirty="0" smtClean="0"/>
              <a:t>Blessed </a:t>
            </a:r>
            <a:r>
              <a:rPr lang="en-US" sz="4000" dirty="0"/>
              <a:t>is the Lord God of Israel, For He has visited and redeemed His </a:t>
            </a:r>
            <a:r>
              <a:rPr lang="en-US" sz="4000" dirty="0" smtClean="0"/>
              <a:t>people, </a:t>
            </a:r>
            <a:r>
              <a:rPr lang="en-US" sz="4000" baseline="30000" dirty="0" smtClean="0"/>
              <a:t>69</a:t>
            </a:r>
            <a:r>
              <a:rPr lang="en-US" sz="4000" dirty="0" smtClean="0"/>
              <a:t> And </a:t>
            </a:r>
            <a:r>
              <a:rPr lang="en-US" sz="4000" dirty="0"/>
              <a:t>has raised up a horn of salvation for us In the house of His servant </a:t>
            </a:r>
            <a:r>
              <a:rPr lang="en-US" sz="4000" dirty="0" smtClean="0"/>
              <a:t>David, </a:t>
            </a:r>
            <a:r>
              <a:rPr lang="en-US" sz="4000" baseline="30000" dirty="0" smtClean="0"/>
              <a:t>70</a:t>
            </a:r>
            <a:r>
              <a:rPr lang="en-US" sz="4000" dirty="0" smtClean="0"/>
              <a:t> </a:t>
            </a:r>
            <a:r>
              <a:rPr lang="en-US" sz="4000" u="sng" dirty="0" smtClean="0"/>
              <a:t>As </a:t>
            </a:r>
            <a:r>
              <a:rPr lang="en-US" sz="4000" u="sng" dirty="0"/>
              <a:t>He spoke by the mouth of His holy prophets</a:t>
            </a:r>
            <a:r>
              <a:rPr lang="en-US" sz="4000" dirty="0"/>
              <a:t>, Who have been since the world </a:t>
            </a:r>
            <a:r>
              <a:rPr lang="en-US" sz="4000" dirty="0" smtClean="0"/>
              <a:t>began</a:t>
            </a:r>
            <a:endParaRPr lang="en-US" sz="4000" dirty="0"/>
          </a:p>
        </p:txBody>
      </p:sp>
    </p:spTree>
    <p:extLst>
      <p:ext uri="{BB962C8B-B14F-4D97-AF65-F5344CB8AC3E}">
        <p14:creationId xmlns:p14="http://schemas.microsoft.com/office/powerpoint/2010/main" val="406650546"/>
      </p:ext>
    </p:extLst>
  </p:cSld>
  <p:clrMapOvr>
    <a:masterClrMapping/>
  </p:clrMapOvr>
  <p:transition spd="med">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Acts 3:18</a:t>
            </a:r>
          </a:p>
        </p:txBody>
      </p:sp>
      <p:sp>
        <p:nvSpPr>
          <p:cNvPr id="3" name="Content Placeholder 2"/>
          <p:cNvSpPr>
            <a:spLocks noGrp="1"/>
          </p:cNvSpPr>
          <p:nvPr>
            <p:ph idx="1"/>
          </p:nvPr>
        </p:nvSpPr>
        <p:spPr/>
        <p:txBody>
          <a:bodyPr>
            <a:normAutofit/>
          </a:bodyPr>
          <a:lstStyle/>
          <a:p>
            <a:pPr marL="0" indent="0">
              <a:buNone/>
            </a:pPr>
            <a:r>
              <a:rPr lang="en-US" sz="4000" dirty="0" smtClean="0"/>
              <a:t>But </a:t>
            </a:r>
            <a:r>
              <a:rPr lang="en-US" sz="4000" dirty="0"/>
              <a:t>those things which </a:t>
            </a:r>
            <a:r>
              <a:rPr lang="en-US" sz="4000" u="sng" dirty="0"/>
              <a:t>God foretold by the mouth of all His prophets</a:t>
            </a:r>
            <a:r>
              <a:rPr lang="en-US" sz="4000" dirty="0"/>
              <a:t>, that the Christ would suffer, He has thus fulfilled.</a:t>
            </a:r>
          </a:p>
        </p:txBody>
      </p:sp>
    </p:spTree>
    <p:extLst>
      <p:ext uri="{BB962C8B-B14F-4D97-AF65-F5344CB8AC3E}">
        <p14:creationId xmlns:p14="http://schemas.microsoft.com/office/powerpoint/2010/main" val="2630241528"/>
      </p:ext>
    </p:extLst>
  </p:cSld>
  <p:clrMapOvr>
    <a:masterClrMapping/>
  </p:clrMapOvr>
  <p:transition spd="med">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Jeremiah 28:9</a:t>
            </a:r>
          </a:p>
        </p:txBody>
      </p:sp>
      <p:sp>
        <p:nvSpPr>
          <p:cNvPr id="3" name="Content Placeholder 2"/>
          <p:cNvSpPr>
            <a:spLocks noGrp="1"/>
          </p:cNvSpPr>
          <p:nvPr>
            <p:ph idx="1"/>
          </p:nvPr>
        </p:nvSpPr>
        <p:spPr/>
        <p:txBody>
          <a:bodyPr>
            <a:normAutofit/>
          </a:bodyPr>
          <a:lstStyle/>
          <a:p>
            <a:pPr marL="0" indent="0">
              <a:buNone/>
            </a:pPr>
            <a:r>
              <a:rPr lang="en-US" sz="4000" dirty="0" smtClean="0"/>
              <a:t>As </a:t>
            </a:r>
            <a:r>
              <a:rPr lang="en-US" sz="4000" dirty="0"/>
              <a:t>for the prophet who prophesies of peace, when the word of the prophet </a:t>
            </a:r>
            <a:r>
              <a:rPr lang="en-US" sz="4000" u="sng" dirty="0"/>
              <a:t>comes to pass</a:t>
            </a:r>
            <a:r>
              <a:rPr lang="en-US" sz="4000" dirty="0"/>
              <a:t>, the prophet will be known as one </a:t>
            </a:r>
            <a:r>
              <a:rPr lang="en-US" sz="4000" u="sng" dirty="0"/>
              <a:t>whom the LORD has truly sent</a:t>
            </a:r>
            <a:r>
              <a:rPr lang="en-US" sz="4000" dirty="0" smtClean="0"/>
              <a:t>.</a:t>
            </a:r>
            <a:endParaRPr lang="en-US" sz="4000" dirty="0"/>
          </a:p>
        </p:txBody>
      </p:sp>
    </p:spTree>
    <p:extLst>
      <p:ext uri="{BB962C8B-B14F-4D97-AF65-F5344CB8AC3E}">
        <p14:creationId xmlns:p14="http://schemas.microsoft.com/office/powerpoint/2010/main" val="2249868953"/>
      </p:ext>
    </p:extLst>
  </p:cSld>
  <p:clrMapOvr>
    <a:masterClrMapping/>
  </p:clrMapOvr>
  <p:transition spd="med">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Deuteronomy 18:21-22</a:t>
            </a:r>
          </a:p>
        </p:txBody>
      </p:sp>
      <p:sp>
        <p:nvSpPr>
          <p:cNvPr id="3" name="Content Placeholder 2"/>
          <p:cNvSpPr>
            <a:spLocks noGrp="1"/>
          </p:cNvSpPr>
          <p:nvPr>
            <p:ph idx="1"/>
          </p:nvPr>
        </p:nvSpPr>
        <p:spPr/>
        <p:txBody>
          <a:bodyPr>
            <a:normAutofit/>
          </a:bodyPr>
          <a:lstStyle/>
          <a:p>
            <a:pPr marL="0" indent="0">
              <a:buNone/>
            </a:pPr>
            <a:r>
              <a:rPr lang="en-US" sz="4000" dirty="0" smtClean="0"/>
              <a:t>And </a:t>
            </a:r>
            <a:r>
              <a:rPr lang="en-US" sz="4000" dirty="0"/>
              <a:t>if you say in your heart, </a:t>
            </a:r>
            <a:r>
              <a:rPr lang="en-US" sz="4000" dirty="0" smtClean="0"/>
              <a:t>“</a:t>
            </a:r>
            <a:r>
              <a:rPr lang="en-US" sz="4000" u="sng" dirty="0" smtClean="0"/>
              <a:t>How </a:t>
            </a:r>
            <a:r>
              <a:rPr lang="en-US" sz="4000" u="sng" dirty="0"/>
              <a:t>shall we know the word which the LORD has not spoken</a:t>
            </a:r>
            <a:r>
              <a:rPr lang="en-US" sz="4000" u="sng" dirty="0" smtClean="0"/>
              <a:t>?</a:t>
            </a:r>
            <a:r>
              <a:rPr lang="en-US" sz="4000" dirty="0" smtClean="0"/>
              <a:t>”– </a:t>
            </a:r>
            <a:r>
              <a:rPr lang="en-US" sz="4000" baseline="30000" dirty="0" smtClean="0"/>
              <a:t>22</a:t>
            </a:r>
            <a:r>
              <a:rPr lang="en-US" sz="4000" dirty="0" smtClean="0"/>
              <a:t> when </a:t>
            </a:r>
            <a:r>
              <a:rPr lang="en-US" sz="4000" dirty="0"/>
              <a:t>a prophet speaks in the name of the LORD, </a:t>
            </a:r>
            <a:r>
              <a:rPr lang="en-US" sz="4000" u="sng" dirty="0"/>
              <a:t>if the thing does not happen</a:t>
            </a:r>
            <a:r>
              <a:rPr lang="en-US" sz="4000" dirty="0"/>
              <a:t> or come to pass, that is the thing which the LORD has </a:t>
            </a:r>
            <a:r>
              <a:rPr lang="en-US" sz="4000" u="sng" dirty="0"/>
              <a:t>not</a:t>
            </a:r>
            <a:r>
              <a:rPr lang="en-US" sz="4000" dirty="0"/>
              <a:t> spoken; the prophet has spoken it presumptuously; you shall not be afraid of him.</a:t>
            </a:r>
          </a:p>
        </p:txBody>
      </p:sp>
    </p:spTree>
    <p:extLst>
      <p:ext uri="{BB962C8B-B14F-4D97-AF65-F5344CB8AC3E}">
        <p14:creationId xmlns:p14="http://schemas.microsoft.com/office/powerpoint/2010/main" val="1238627484"/>
      </p:ext>
    </p:extLst>
  </p:cSld>
  <p:clrMapOvr>
    <a:masterClrMapping/>
  </p:clrMapOvr>
  <p:transition spd="med">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dirty="0">
                <a:latin typeface="Calibri" panose="020F0502020204030204" pitchFamily="34" charset="0"/>
                <a:ea typeface="Calibri" panose="020F0502020204030204" pitchFamily="34" charset="0"/>
                <a:cs typeface="Times New Roman" panose="02020603050405020304" pitchFamily="18" charset="0"/>
              </a:rPr>
              <a:t>Fall of Babylon </a:t>
            </a:r>
            <a:r>
              <a:rPr lang="en-US" sz="3200" dirty="0" smtClean="0">
                <a:latin typeface="Calibri" panose="020F0502020204030204" pitchFamily="34" charset="0"/>
                <a:ea typeface="Calibri" panose="020F0502020204030204" pitchFamily="34" charset="0"/>
                <a:cs typeface="Times New Roman" panose="02020603050405020304" pitchFamily="18" charset="0"/>
              </a:rPr>
              <a:t>(626-539 </a:t>
            </a:r>
            <a:r>
              <a:rPr lang="en-US" sz="3200" dirty="0">
                <a:latin typeface="Calibri" panose="020F0502020204030204" pitchFamily="34" charset="0"/>
                <a:ea typeface="Calibri" panose="020F0502020204030204" pitchFamily="34" charset="0"/>
                <a:cs typeface="Times New Roman" panose="02020603050405020304" pitchFamily="18" charset="0"/>
              </a:rPr>
              <a:t>B.C.) – Isaiah 13:17-22 (740-700 B.C.); Jeremiah 50:22-24 (627-585 B.C</a:t>
            </a:r>
            <a:r>
              <a:rPr lang="en-US" sz="3200" dirty="0" smtClean="0">
                <a:latin typeface="Calibri" panose="020F0502020204030204" pitchFamily="34" charset="0"/>
                <a:ea typeface="Calibri" panose="020F0502020204030204" pitchFamily="34" charset="0"/>
                <a:cs typeface="Times New Roman" panose="02020603050405020304" pitchFamily="18" charset="0"/>
              </a:rPr>
              <a: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Isaiah </a:t>
            </a:r>
            <a:r>
              <a:rPr lang="en-US" sz="2800" dirty="0">
                <a:latin typeface="Calibri" panose="020F0502020204030204" pitchFamily="34" charset="0"/>
                <a:ea typeface="Calibri" panose="020F0502020204030204" pitchFamily="34" charset="0"/>
                <a:cs typeface="Times New Roman" panose="02020603050405020304" pitchFamily="18" charset="0"/>
              </a:rPr>
              <a:t>45:1 – </a:t>
            </a:r>
            <a:r>
              <a:rPr lang="en-US" sz="2800" dirty="0" err="1">
                <a:latin typeface="Calibri" panose="020F0502020204030204" pitchFamily="34" charset="0"/>
                <a:ea typeface="Calibri" panose="020F0502020204030204" pitchFamily="34" charset="0"/>
                <a:cs typeface="Times New Roman" panose="02020603050405020304" pitchFamily="18" charset="0"/>
              </a:rPr>
              <a:t>Medo</a:t>
            </a:r>
            <a:r>
              <a:rPr lang="en-US" sz="2800" dirty="0">
                <a:latin typeface="Calibri" panose="020F0502020204030204" pitchFamily="34" charset="0"/>
                <a:ea typeface="Calibri" panose="020F0502020204030204" pitchFamily="34" charset="0"/>
                <a:cs typeface="Times New Roman" panose="02020603050405020304" pitchFamily="18" charset="0"/>
              </a:rPr>
              <a:t>-Persian Ruler, Cyrus, to conquer. </a:t>
            </a:r>
          </a:p>
        </p:txBody>
      </p:sp>
    </p:spTree>
    <p:extLst>
      <p:ext uri="{BB962C8B-B14F-4D97-AF65-F5344CB8AC3E}">
        <p14:creationId xmlns:p14="http://schemas.microsoft.com/office/powerpoint/2010/main" val="545498321"/>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Isaiah 45:1 </a:t>
            </a:r>
          </a:p>
        </p:txBody>
      </p:sp>
      <p:sp>
        <p:nvSpPr>
          <p:cNvPr id="3" name="Content Placeholder 2"/>
          <p:cNvSpPr>
            <a:spLocks noGrp="1"/>
          </p:cNvSpPr>
          <p:nvPr>
            <p:ph idx="1"/>
          </p:nvPr>
        </p:nvSpPr>
        <p:spPr/>
        <p:txBody>
          <a:bodyPr>
            <a:normAutofit/>
          </a:bodyPr>
          <a:lstStyle/>
          <a:p>
            <a:pPr marL="0" indent="0">
              <a:buNone/>
            </a:pPr>
            <a:r>
              <a:rPr lang="en-US" sz="4000" dirty="0" smtClean="0"/>
              <a:t>Thus </a:t>
            </a:r>
            <a:r>
              <a:rPr lang="en-US" sz="4000" dirty="0"/>
              <a:t>says the LORD to His anointed, </a:t>
            </a:r>
            <a:r>
              <a:rPr lang="en-US" sz="4000" u="sng" dirty="0"/>
              <a:t>To Cyrus, whose right hand I have held</a:t>
            </a:r>
            <a:r>
              <a:rPr lang="en-US" sz="4000" dirty="0"/>
              <a:t>-- To subdue nations before him And loose the armor of kings, To open before him the double doors, So that the gates will not be </a:t>
            </a:r>
            <a:r>
              <a:rPr lang="en-US" sz="4000" dirty="0" smtClean="0"/>
              <a:t>shut.</a:t>
            </a:r>
            <a:endParaRPr lang="en-US" sz="4000" dirty="0"/>
          </a:p>
        </p:txBody>
      </p:sp>
    </p:spTree>
    <p:extLst>
      <p:ext uri="{BB962C8B-B14F-4D97-AF65-F5344CB8AC3E}">
        <p14:creationId xmlns:p14="http://schemas.microsoft.com/office/powerpoint/2010/main" val="966649674"/>
      </p:ext>
    </p:extLst>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It Claims Inspiration!</a:t>
            </a:r>
            <a:endParaRPr lang="en-US" sz="6000" b="1" dirty="0"/>
          </a:p>
        </p:txBody>
      </p:sp>
      <p:sp>
        <p:nvSpPr>
          <p:cNvPr id="3" name="Content Placeholder 2"/>
          <p:cNvSpPr>
            <a:spLocks noGrp="1"/>
          </p:cNvSpPr>
          <p:nvPr>
            <p:ph idx="1"/>
          </p:nvPr>
        </p:nvSpPr>
        <p:spPr>
          <a:xfrm>
            <a:off x="2602522" y="1825625"/>
            <a:ext cx="8751277" cy="43513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3600" dirty="0">
                <a:latin typeface="Calibri" panose="020F0502020204030204" pitchFamily="34" charset="0"/>
                <a:ea typeface="Calibri" panose="020F0502020204030204" pitchFamily="34" charset="0"/>
                <a:cs typeface="Times New Roman" panose="02020603050405020304" pitchFamily="18" charset="0"/>
              </a:rPr>
              <a:t>2 Timothy </a:t>
            </a:r>
            <a:r>
              <a:rPr lang="en-US" sz="3600" dirty="0" smtClean="0">
                <a:latin typeface="Calibri" panose="020F0502020204030204" pitchFamily="34" charset="0"/>
                <a:ea typeface="Calibri" panose="020F0502020204030204" pitchFamily="34" charset="0"/>
                <a:cs typeface="Times New Roman" panose="02020603050405020304" pitchFamily="18" charset="0"/>
              </a:rPr>
              <a:t>3:16</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23603051"/>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The </a:t>
            </a:r>
            <a:r>
              <a:rPr lang="en-US" sz="2800" dirty="0">
                <a:latin typeface="Calibri" panose="020F0502020204030204" pitchFamily="34" charset="0"/>
                <a:ea typeface="Calibri" panose="020F0502020204030204" pitchFamily="34" charset="0"/>
                <a:cs typeface="Times New Roman" panose="02020603050405020304" pitchFamily="18" charset="0"/>
              </a:rPr>
              <a:t>Fall of Babylon </a:t>
            </a:r>
            <a:r>
              <a:rPr lang="en-US" sz="2800" dirty="0" smtClean="0">
                <a:latin typeface="Calibri" panose="020F0502020204030204" pitchFamily="34" charset="0"/>
                <a:ea typeface="Calibri" panose="020F0502020204030204" pitchFamily="34" charset="0"/>
                <a:cs typeface="Times New Roman" panose="02020603050405020304" pitchFamily="18" charset="0"/>
              </a:rPr>
              <a:t>(626-539 </a:t>
            </a:r>
            <a:r>
              <a:rPr lang="en-US" sz="2800" dirty="0">
                <a:latin typeface="Calibri" panose="020F0502020204030204" pitchFamily="34" charset="0"/>
                <a:ea typeface="Calibri" panose="020F0502020204030204" pitchFamily="34" charset="0"/>
                <a:cs typeface="Times New Roman" panose="02020603050405020304" pitchFamily="18" charset="0"/>
              </a:rPr>
              <a:t>B.C.) – Isaiah 13:17-22 (740-700 B.C.); Jeremiah 50:22-24 (627-585 B.C</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Isaiah </a:t>
            </a:r>
            <a:r>
              <a:rPr lang="en-US" sz="2800" dirty="0">
                <a:latin typeface="Calibri" panose="020F0502020204030204" pitchFamily="34" charset="0"/>
                <a:ea typeface="Calibri" panose="020F0502020204030204" pitchFamily="34" charset="0"/>
                <a:cs typeface="Times New Roman" panose="02020603050405020304" pitchFamily="18" charset="0"/>
              </a:rPr>
              <a:t>45:1 – </a:t>
            </a:r>
            <a:r>
              <a:rPr lang="en-US" sz="2800" dirty="0" err="1">
                <a:latin typeface="Calibri" panose="020F0502020204030204" pitchFamily="34" charset="0"/>
                <a:ea typeface="Calibri" panose="020F0502020204030204" pitchFamily="34" charset="0"/>
                <a:cs typeface="Times New Roman" panose="02020603050405020304" pitchFamily="18" charset="0"/>
              </a:rPr>
              <a:t>Medo</a:t>
            </a:r>
            <a:r>
              <a:rPr lang="en-US" sz="2800" dirty="0">
                <a:latin typeface="Calibri" panose="020F0502020204030204" pitchFamily="34" charset="0"/>
                <a:ea typeface="Calibri" panose="020F0502020204030204" pitchFamily="34" charset="0"/>
                <a:cs typeface="Times New Roman" panose="02020603050405020304" pitchFamily="18" charset="0"/>
              </a:rPr>
              <a:t>-Persian Ruler, Cyrus, to conquer. </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Fulfilled – 539 </a:t>
            </a:r>
            <a:r>
              <a:rPr lang="en-US" sz="2800" dirty="0">
                <a:latin typeface="Calibri" panose="020F0502020204030204" pitchFamily="34" charset="0"/>
                <a:ea typeface="Calibri" panose="020F0502020204030204" pitchFamily="34" charset="0"/>
                <a:cs typeface="Times New Roman" panose="02020603050405020304" pitchFamily="18" charset="0"/>
              </a:rPr>
              <a:t>B.C. Cyrus the Mede captured Babylon.</a:t>
            </a:r>
          </a:p>
          <a:p>
            <a:pPr lvl="1">
              <a:lnSpc>
                <a:spcPct val="107000"/>
              </a:lnSpc>
              <a:spcBef>
                <a:spcPts val="0"/>
              </a:spcBef>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9883875"/>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a:bodyPr>
          <a:lstStyle/>
          <a:p>
            <a:pPr marL="457200" lvl="1" indent="0">
              <a:lnSpc>
                <a:spcPct val="107000"/>
              </a:lnSpc>
              <a:spcBef>
                <a:spcPts val="0"/>
              </a:spcBef>
              <a:buNone/>
            </a:pPr>
            <a:r>
              <a:rPr lang="en-US" sz="3600" dirty="0" smtClean="0">
                <a:latin typeface="Calibri" panose="020F0502020204030204" pitchFamily="34" charset="0"/>
                <a:ea typeface="Calibri" panose="020F0502020204030204" pitchFamily="34" charset="0"/>
                <a:cs typeface="Times New Roman" panose="02020603050405020304" pitchFamily="18" charset="0"/>
              </a:rPr>
              <a:t>Greek </a:t>
            </a:r>
            <a:r>
              <a:rPr lang="en-US" sz="3600" dirty="0">
                <a:latin typeface="Calibri" panose="020F0502020204030204" pitchFamily="34" charset="0"/>
                <a:ea typeface="Calibri" panose="020F0502020204030204" pitchFamily="34" charset="0"/>
                <a:cs typeface="Times New Roman" panose="02020603050405020304" pitchFamily="18" charset="0"/>
              </a:rPr>
              <a:t>historian Herodotus (484 – 425 B.C.) reports that Cyrus had his men to divert the water which flowed under the city walls around the city. The invaders then went in under the city wall and </a:t>
            </a:r>
            <a:r>
              <a:rPr lang="en-US" sz="3600" u="sng" dirty="0">
                <a:latin typeface="Calibri" panose="020F0502020204030204" pitchFamily="34" charset="0"/>
                <a:ea typeface="Calibri" panose="020F0502020204030204" pitchFamily="34" charset="0"/>
                <a:cs typeface="Times New Roman" panose="02020603050405020304" pitchFamily="18" charset="0"/>
              </a:rPr>
              <a:t>surprised the Babylonians</a:t>
            </a:r>
            <a:r>
              <a:rPr lang="en-US" sz="3600" dirty="0">
                <a:latin typeface="Calibri" panose="020F0502020204030204" pitchFamily="34" charset="0"/>
                <a:ea typeface="Calibri" panose="020F0502020204030204" pitchFamily="34" charset="0"/>
                <a:cs typeface="Times New Roman" panose="02020603050405020304" pitchFamily="18" charset="0"/>
              </a:rPr>
              <a:t> who were having a drunken party (Herodotus. </a:t>
            </a:r>
            <a:r>
              <a:rPr lang="en-US" sz="3600" dirty="0" err="1">
                <a:latin typeface="Calibri" panose="020F0502020204030204" pitchFamily="34" charset="0"/>
                <a:ea typeface="Calibri" panose="020F0502020204030204" pitchFamily="34" charset="0"/>
                <a:cs typeface="Times New Roman" panose="02020603050405020304" pitchFamily="18" charset="0"/>
              </a:rPr>
              <a:t>i</a:t>
            </a:r>
            <a:r>
              <a:rPr lang="en-US" sz="3600" dirty="0">
                <a:latin typeface="Calibri" panose="020F0502020204030204" pitchFamily="34" charset="0"/>
                <a:ea typeface="Calibri" panose="020F0502020204030204" pitchFamily="34" charset="0"/>
                <a:cs typeface="Times New Roman" panose="02020603050405020304" pitchFamily="18" charset="0"/>
              </a:rPr>
              <a:t>. 191</a:t>
            </a:r>
            <a:r>
              <a:rPr lang="en-US" sz="3600" dirty="0" smtClean="0">
                <a:latin typeface="Calibri" panose="020F0502020204030204" pitchFamily="34" charset="0"/>
                <a:ea typeface="Calibri" panose="020F0502020204030204" pitchFamily="34" charset="0"/>
                <a:cs typeface="Times New Roman" panose="02020603050405020304" pitchFamily="18" charset="0"/>
              </a:rPr>
              <a:t>)</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9940237"/>
      </p:ext>
    </p:extLst>
  </p:cSld>
  <p:clrMapOvr>
    <a:masterClrMapping/>
  </p:clrMapOvr>
  <p:transition spd="med">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Jeremiah 50:24</a:t>
            </a:r>
          </a:p>
        </p:txBody>
      </p:sp>
      <p:sp>
        <p:nvSpPr>
          <p:cNvPr id="3" name="Content Placeholder 2"/>
          <p:cNvSpPr>
            <a:spLocks noGrp="1"/>
          </p:cNvSpPr>
          <p:nvPr>
            <p:ph idx="1"/>
          </p:nvPr>
        </p:nvSpPr>
        <p:spPr/>
        <p:txBody>
          <a:bodyPr>
            <a:normAutofit/>
          </a:bodyPr>
          <a:lstStyle/>
          <a:p>
            <a:pPr marL="0" indent="0">
              <a:buNone/>
            </a:pPr>
            <a:r>
              <a:rPr lang="en-US" sz="4000" dirty="0" smtClean="0"/>
              <a:t>You </a:t>
            </a:r>
            <a:r>
              <a:rPr lang="en-US" sz="4000" dirty="0"/>
              <a:t>have indeed </a:t>
            </a:r>
            <a:r>
              <a:rPr lang="en-US" sz="4000" u="sng" dirty="0"/>
              <a:t>been trapped</a:t>
            </a:r>
            <a:r>
              <a:rPr lang="en-US" sz="4000" dirty="0"/>
              <a:t>, O Babylon, And you </a:t>
            </a:r>
            <a:r>
              <a:rPr lang="en-US" sz="4000" u="sng" dirty="0"/>
              <a:t>were not aware</a:t>
            </a:r>
            <a:r>
              <a:rPr lang="en-US" sz="4000" dirty="0"/>
              <a:t>; You have been found and also caught, Because you have contended against the LORD.</a:t>
            </a:r>
          </a:p>
        </p:txBody>
      </p:sp>
    </p:spTree>
    <p:extLst>
      <p:ext uri="{BB962C8B-B14F-4D97-AF65-F5344CB8AC3E}">
        <p14:creationId xmlns:p14="http://schemas.microsoft.com/office/powerpoint/2010/main" val="911101154"/>
      </p:ext>
    </p:extLst>
  </p:cSld>
  <p:clrMapOvr>
    <a:masterClrMapping/>
  </p:clrMapOvr>
  <p:transition spd="med">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fontScale="92500" lnSpcReduction="20000"/>
          </a:bodyPr>
          <a:lstStyle/>
          <a:p>
            <a:pPr marL="457200" lvl="1" indent="0">
              <a:lnSpc>
                <a:spcPct val="107000"/>
              </a:lnSpc>
              <a:spcBef>
                <a:spcPts val="0"/>
              </a:spcBef>
              <a:buNone/>
            </a:pPr>
            <a:r>
              <a:rPr lang="en-US" sz="3600" dirty="0" smtClean="0">
                <a:latin typeface="Calibri" panose="020F0502020204030204" pitchFamily="34" charset="0"/>
                <a:ea typeface="Calibri" panose="020F0502020204030204" pitchFamily="34" charset="0"/>
                <a:cs typeface="Times New Roman" panose="02020603050405020304" pitchFamily="18" charset="0"/>
              </a:rPr>
              <a:t>Edward </a:t>
            </a:r>
            <a:r>
              <a:rPr lang="en-US" sz="3600" dirty="0" err="1">
                <a:latin typeface="Calibri" panose="020F0502020204030204" pitchFamily="34" charset="0"/>
                <a:ea typeface="Calibri" panose="020F0502020204030204" pitchFamily="34" charset="0"/>
                <a:cs typeface="Times New Roman" panose="02020603050405020304" pitchFamily="18" charset="0"/>
              </a:rPr>
              <a:t>Chiera</a:t>
            </a:r>
            <a:r>
              <a:rPr lang="en-US" sz="3600" dirty="0">
                <a:latin typeface="Calibri" panose="020F0502020204030204" pitchFamily="34" charset="0"/>
                <a:ea typeface="Calibri" panose="020F0502020204030204" pitchFamily="34" charset="0"/>
                <a:cs typeface="Times New Roman" panose="02020603050405020304" pitchFamily="18" charset="0"/>
              </a:rPr>
              <a:t> (archeologist – 1920’s) “On all sides is desert…The large network of canals…is now represented by a series of small mounds of dirt, running in all directions. Even the Euphrates has abandoned this land by changing its course. A dead city. </a:t>
            </a:r>
            <a:r>
              <a:rPr lang="en-US" sz="3600" u="sng" dirty="0">
                <a:latin typeface="Calibri" panose="020F0502020204030204" pitchFamily="34" charset="0"/>
                <a:ea typeface="Calibri" panose="020F0502020204030204" pitchFamily="34" charset="0"/>
                <a:cs typeface="Times New Roman" panose="02020603050405020304" pitchFamily="18" charset="0"/>
              </a:rPr>
              <a:t>Not a column or an arch still stands to demonstrate the permanency of human work. Everything has crumbled into dust. Under my feet are some holes which have been burrowed by foxes and jackals.” </a:t>
            </a:r>
            <a:endParaRPr lang="en-US"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70219"/>
      </p:ext>
    </p:extLst>
  </p:cSld>
  <p:clrMapOvr>
    <a:masterClrMapping/>
  </p:clrMapOvr>
  <p:transition spd="med">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Isaiah 13:20-22</a:t>
            </a:r>
          </a:p>
        </p:txBody>
      </p:sp>
      <p:sp>
        <p:nvSpPr>
          <p:cNvPr id="3" name="Content Placeholder 2"/>
          <p:cNvSpPr>
            <a:spLocks noGrp="1"/>
          </p:cNvSpPr>
          <p:nvPr>
            <p:ph idx="1"/>
          </p:nvPr>
        </p:nvSpPr>
        <p:spPr/>
        <p:txBody>
          <a:bodyPr>
            <a:normAutofit fontScale="92500" lnSpcReduction="10000"/>
          </a:bodyPr>
          <a:lstStyle/>
          <a:p>
            <a:pPr marL="0" indent="0">
              <a:buNone/>
            </a:pPr>
            <a:r>
              <a:rPr lang="en-US" sz="4000" dirty="0" smtClean="0"/>
              <a:t>It </a:t>
            </a:r>
            <a:r>
              <a:rPr lang="en-US" sz="4000" dirty="0"/>
              <a:t>will </a:t>
            </a:r>
            <a:r>
              <a:rPr lang="en-US" sz="4000" u="sng" dirty="0"/>
              <a:t>never be inhabited</a:t>
            </a:r>
            <a:r>
              <a:rPr lang="en-US" sz="4000" dirty="0"/>
              <a:t>, Nor will it be settled from generation to generation; Nor will the Arabian pitch tents there, Nor will the shepherds make their sheepfolds </a:t>
            </a:r>
            <a:r>
              <a:rPr lang="en-US" sz="4000" dirty="0" smtClean="0"/>
              <a:t>there. </a:t>
            </a:r>
            <a:r>
              <a:rPr lang="en-US" sz="4000" baseline="30000" dirty="0" smtClean="0"/>
              <a:t>21</a:t>
            </a:r>
            <a:r>
              <a:rPr lang="en-US" sz="4000" dirty="0" smtClean="0"/>
              <a:t> But </a:t>
            </a:r>
            <a:r>
              <a:rPr lang="en-US" sz="4000" u="sng" dirty="0"/>
              <a:t>wild beasts of the desert will lie there</a:t>
            </a:r>
            <a:r>
              <a:rPr lang="en-US" sz="4000" dirty="0"/>
              <a:t>, And their houses will be full of owls; Ostriches will dwell there, And wild goats will caper </a:t>
            </a:r>
            <a:r>
              <a:rPr lang="en-US" sz="4000" dirty="0" smtClean="0"/>
              <a:t>there. </a:t>
            </a:r>
            <a:r>
              <a:rPr lang="en-US" sz="4000" baseline="30000" dirty="0" smtClean="0"/>
              <a:t>22</a:t>
            </a:r>
            <a:r>
              <a:rPr lang="en-US" sz="4000" dirty="0" smtClean="0"/>
              <a:t> The </a:t>
            </a:r>
            <a:r>
              <a:rPr lang="en-US" sz="4000" u="sng" dirty="0"/>
              <a:t>hyenas will howl in their citadels, And jackals in their pleasant palaces</a:t>
            </a:r>
            <a:r>
              <a:rPr lang="en-US" sz="4000" dirty="0"/>
              <a:t>. Her time is near to come, And her days will </a:t>
            </a:r>
            <a:r>
              <a:rPr lang="en-US" sz="4000" u="sng" dirty="0"/>
              <a:t>not be prolonged</a:t>
            </a:r>
            <a:r>
              <a:rPr lang="en-US" sz="4000" dirty="0" smtClean="0"/>
              <a:t>.</a:t>
            </a:r>
            <a:endParaRPr lang="en-US" sz="4000" dirty="0"/>
          </a:p>
        </p:txBody>
      </p:sp>
    </p:spTree>
    <p:extLst>
      <p:ext uri="{BB962C8B-B14F-4D97-AF65-F5344CB8AC3E}">
        <p14:creationId xmlns:p14="http://schemas.microsoft.com/office/powerpoint/2010/main" val="2272378039"/>
      </p:ext>
    </p:extLst>
  </p:cSld>
  <p:clrMapOvr>
    <a:masterClrMapping/>
  </p:clrMapOvr>
  <p:transition spd="med">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Messianic </a:t>
            </a:r>
            <a:r>
              <a:rPr lang="en-US" sz="3200" dirty="0">
                <a:latin typeface="Calibri" panose="020F0502020204030204" pitchFamily="34" charset="0"/>
                <a:ea typeface="Calibri" panose="020F0502020204030204" pitchFamily="34" charset="0"/>
                <a:cs typeface="Times New Roman" panose="02020603050405020304" pitchFamily="18" charset="0"/>
              </a:rPr>
              <a:t>Prophecies</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Birthplace </a:t>
            </a:r>
            <a:r>
              <a:rPr lang="en-US" sz="2800" dirty="0">
                <a:latin typeface="Calibri" panose="020F0502020204030204" pitchFamily="34" charset="0"/>
                <a:ea typeface="Calibri" panose="020F0502020204030204" pitchFamily="34" charset="0"/>
                <a:cs typeface="Times New Roman" panose="02020603050405020304" pitchFamily="18" charset="0"/>
              </a:rPr>
              <a:t>– Micah 5:2 (735-700 B.C.); Matthew </a:t>
            </a:r>
            <a:r>
              <a:rPr lang="en-US" sz="2800" dirty="0" smtClean="0">
                <a:latin typeface="Calibri" panose="020F0502020204030204" pitchFamily="34" charset="0"/>
                <a:ea typeface="Calibri" panose="020F0502020204030204" pitchFamily="34" charset="0"/>
                <a:cs typeface="Times New Roman" panose="02020603050405020304" pitchFamily="18" charset="0"/>
              </a:rPr>
              <a:t>2:1-6</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708617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Micah 5:2 </a:t>
            </a:r>
          </a:p>
        </p:txBody>
      </p:sp>
      <p:sp>
        <p:nvSpPr>
          <p:cNvPr id="3" name="Content Placeholder 2"/>
          <p:cNvSpPr>
            <a:spLocks noGrp="1"/>
          </p:cNvSpPr>
          <p:nvPr>
            <p:ph idx="1"/>
          </p:nvPr>
        </p:nvSpPr>
        <p:spPr/>
        <p:txBody>
          <a:bodyPr>
            <a:normAutofit/>
          </a:bodyPr>
          <a:lstStyle/>
          <a:p>
            <a:pPr marL="0" indent="0">
              <a:buNone/>
            </a:pPr>
            <a:r>
              <a:rPr lang="en-US" sz="4000" dirty="0" smtClean="0"/>
              <a:t>But </a:t>
            </a:r>
            <a:r>
              <a:rPr lang="en-US" sz="4000" dirty="0"/>
              <a:t>you, Bethlehem </a:t>
            </a:r>
            <a:r>
              <a:rPr lang="en-US" sz="4000" dirty="0" err="1"/>
              <a:t>Ephrathah</a:t>
            </a:r>
            <a:r>
              <a:rPr lang="en-US" sz="4000" dirty="0"/>
              <a:t>, Though you are little among the thousands of Judah, Yet out of you shall come forth to Me The One to be Ruler in Israel, Whose goings forth are from of old, From everlasting</a:t>
            </a:r>
            <a:r>
              <a:rPr lang="en-US" sz="4000" dirty="0" smtClean="0"/>
              <a:t>.</a:t>
            </a:r>
            <a:endParaRPr lang="en-US" sz="4000" dirty="0"/>
          </a:p>
        </p:txBody>
      </p:sp>
    </p:spTree>
    <p:extLst>
      <p:ext uri="{BB962C8B-B14F-4D97-AF65-F5344CB8AC3E}">
        <p14:creationId xmlns:p14="http://schemas.microsoft.com/office/powerpoint/2010/main" val="2503532478"/>
      </p:ext>
    </p:extLst>
  </p:cSld>
  <p:clrMapOvr>
    <a:masterClrMapping/>
  </p:clrMapOvr>
  <p:transition spd="med">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Messianic </a:t>
            </a:r>
            <a:r>
              <a:rPr lang="en-US" sz="3200" dirty="0">
                <a:latin typeface="Calibri" panose="020F0502020204030204" pitchFamily="34" charset="0"/>
                <a:ea typeface="Calibri" panose="020F0502020204030204" pitchFamily="34" charset="0"/>
                <a:cs typeface="Times New Roman" panose="02020603050405020304" pitchFamily="18" charset="0"/>
              </a:rPr>
              <a:t>Prophecies</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Birthplace </a:t>
            </a:r>
            <a:r>
              <a:rPr lang="en-US" sz="2800" dirty="0">
                <a:latin typeface="Calibri" panose="020F0502020204030204" pitchFamily="34" charset="0"/>
                <a:ea typeface="Calibri" panose="020F0502020204030204" pitchFamily="34" charset="0"/>
                <a:cs typeface="Times New Roman" panose="02020603050405020304" pitchFamily="18" charset="0"/>
              </a:rPr>
              <a:t>– Micah 5:2 (735-700 B.C.); Matthew 2:1-6</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Despised </a:t>
            </a:r>
            <a:r>
              <a:rPr lang="en-US" sz="2800" dirty="0">
                <a:latin typeface="Calibri" panose="020F0502020204030204" pitchFamily="34" charset="0"/>
                <a:ea typeface="Calibri" panose="020F0502020204030204" pitchFamily="34" charset="0"/>
                <a:cs typeface="Times New Roman" panose="02020603050405020304" pitchFamily="18" charset="0"/>
              </a:rPr>
              <a:t>and rejected – Isaiah 53:3 (740-700 B.C.); John 1:11; </a:t>
            </a:r>
            <a:r>
              <a:rPr lang="en-US" sz="2800" dirty="0" smtClean="0">
                <a:latin typeface="Calibri" panose="020F0502020204030204" pitchFamily="34" charset="0"/>
                <a:ea typeface="Calibri" panose="020F0502020204030204" pitchFamily="34" charset="0"/>
                <a:cs typeface="Times New Roman" panose="02020603050405020304" pitchFamily="18" charset="0"/>
              </a:rPr>
              <a:t>12:37</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257455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Isaiah 53:3 </a:t>
            </a:r>
          </a:p>
        </p:txBody>
      </p:sp>
      <p:sp>
        <p:nvSpPr>
          <p:cNvPr id="3" name="Content Placeholder 2"/>
          <p:cNvSpPr>
            <a:spLocks noGrp="1"/>
          </p:cNvSpPr>
          <p:nvPr>
            <p:ph idx="1"/>
          </p:nvPr>
        </p:nvSpPr>
        <p:spPr/>
        <p:txBody>
          <a:bodyPr>
            <a:normAutofit/>
          </a:bodyPr>
          <a:lstStyle/>
          <a:p>
            <a:pPr marL="0" indent="0">
              <a:buNone/>
            </a:pPr>
            <a:r>
              <a:rPr lang="en-US" sz="4000" dirty="0" smtClean="0"/>
              <a:t>He </a:t>
            </a:r>
            <a:r>
              <a:rPr lang="en-US" sz="4000" dirty="0"/>
              <a:t>is despised and rejected by men, A Man of sorrows and acquainted with grief. And we hid, as it were, our faces from Him; He was despised, and we did not esteem Him.</a:t>
            </a:r>
          </a:p>
        </p:txBody>
      </p:sp>
    </p:spTree>
    <p:extLst>
      <p:ext uri="{BB962C8B-B14F-4D97-AF65-F5344CB8AC3E}">
        <p14:creationId xmlns:p14="http://schemas.microsoft.com/office/powerpoint/2010/main" val="686173598"/>
      </p:ext>
    </p:extLst>
  </p:cSld>
  <p:clrMapOvr>
    <a:masterClrMapping/>
  </p:clrMapOvr>
  <p:transition spd="med">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John</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1:11  </a:t>
            </a:r>
            <a:r>
              <a:rPr lang="en-US" sz="4000" dirty="0"/>
              <a:t>He came to His own, and His own did not receive Him. </a:t>
            </a:r>
            <a:endParaRPr lang="en-US" sz="4000" dirty="0" smtClean="0"/>
          </a:p>
          <a:p>
            <a:pPr marL="0" indent="0">
              <a:buNone/>
            </a:pPr>
            <a:endParaRPr lang="en-US" sz="4000" dirty="0"/>
          </a:p>
          <a:p>
            <a:pPr marL="0" indent="0">
              <a:buNone/>
            </a:pPr>
            <a:r>
              <a:rPr lang="en-US" sz="4000" dirty="0" smtClean="0"/>
              <a:t>12:37  </a:t>
            </a:r>
            <a:r>
              <a:rPr lang="en-US" sz="4000" dirty="0"/>
              <a:t>But although He had done so many signs before them, they did not believe in Him,</a:t>
            </a:r>
          </a:p>
        </p:txBody>
      </p:sp>
    </p:spTree>
    <p:extLst>
      <p:ext uri="{BB962C8B-B14F-4D97-AF65-F5344CB8AC3E}">
        <p14:creationId xmlns:p14="http://schemas.microsoft.com/office/powerpoint/2010/main" val="119289307"/>
      </p:ext>
    </p:extLst>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2 Timothy 3:16</a:t>
            </a:r>
          </a:p>
        </p:txBody>
      </p:sp>
      <p:sp>
        <p:nvSpPr>
          <p:cNvPr id="3" name="Content Placeholder 2"/>
          <p:cNvSpPr>
            <a:spLocks noGrp="1"/>
          </p:cNvSpPr>
          <p:nvPr>
            <p:ph idx="1"/>
          </p:nvPr>
        </p:nvSpPr>
        <p:spPr/>
        <p:txBody>
          <a:bodyPr>
            <a:normAutofit/>
          </a:bodyPr>
          <a:lstStyle/>
          <a:p>
            <a:pPr marL="0" indent="0">
              <a:buNone/>
            </a:pPr>
            <a:r>
              <a:rPr lang="en-US" sz="4000" dirty="0" smtClean="0"/>
              <a:t>All </a:t>
            </a:r>
            <a:r>
              <a:rPr lang="en-US" sz="4000" dirty="0"/>
              <a:t>Scripture is given by inspiration of God, and is profitable for doctrine, for reproof, for correction, for instruction in </a:t>
            </a:r>
            <a:r>
              <a:rPr lang="en-US" sz="4000" dirty="0" smtClean="0"/>
              <a:t>righteousness</a:t>
            </a:r>
            <a:endParaRPr lang="en-US" sz="4000" dirty="0"/>
          </a:p>
        </p:txBody>
      </p:sp>
    </p:spTree>
    <p:extLst>
      <p:ext uri="{BB962C8B-B14F-4D97-AF65-F5344CB8AC3E}">
        <p14:creationId xmlns:p14="http://schemas.microsoft.com/office/powerpoint/2010/main" val="2664592163"/>
      </p:ext>
    </p:extLst>
  </p:cSld>
  <p:clrMapOvr>
    <a:masterClrMapping/>
  </p:clrMapOvr>
  <p:transition spd="med">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lnSpcReduction="10000"/>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Messianic </a:t>
            </a:r>
            <a:r>
              <a:rPr lang="en-US" sz="3200" dirty="0">
                <a:latin typeface="Calibri" panose="020F0502020204030204" pitchFamily="34" charset="0"/>
                <a:ea typeface="Calibri" panose="020F0502020204030204" pitchFamily="34" charset="0"/>
                <a:cs typeface="Times New Roman" panose="02020603050405020304" pitchFamily="18" charset="0"/>
              </a:rPr>
              <a:t>Prophecies</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Birthplace </a:t>
            </a:r>
            <a:r>
              <a:rPr lang="en-US" sz="2800" dirty="0">
                <a:latin typeface="Calibri" panose="020F0502020204030204" pitchFamily="34" charset="0"/>
                <a:ea typeface="Calibri" panose="020F0502020204030204" pitchFamily="34" charset="0"/>
                <a:cs typeface="Times New Roman" panose="02020603050405020304" pitchFamily="18" charset="0"/>
              </a:rPr>
              <a:t>– Micah 5:2 (735-700 B.C.); Matthew 2:1-6</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Despised </a:t>
            </a:r>
            <a:r>
              <a:rPr lang="en-US" sz="2800" dirty="0">
                <a:latin typeface="Calibri" panose="020F0502020204030204" pitchFamily="34" charset="0"/>
                <a:ea typeface="Calibri" panose="020F0502020204030204" pitchFamily="34" charset="0"/>
                <a:cs typeface="Times New Roman" panose="02020603050405020304" pitchFamily="18" charset="0"/>
              </a:rPr>
              <a:t>and rejected – Isaiah 53:3 (740-700 B.C.); John 1:11; 12:37</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Triumphal </a:t>
            </a:r>
            <a:r>
              <a:rPr lang="en-US" sz="2800" dirty="0">
                <a:latin typeface="Calibri" panose="020F0502020204030204" pitchFamily="34" charset="0"/>
                <a:ea typeface="Calibri" panose="020F0502020204030204" pitchFamily="34" charset="0"/>
                <a:cs typeface="Times New Roman" panose="02020603050405020304" pitchFamily="18" charset="0"/>
              </a:rPr>
              <a:t>Entry into Jerusalem – Zechariah 9:9 (520 B.C.); Matthew </a:t>
            </a:r>
            <a:r>
              <a:rPr lang="en-US" sz="2800" dirty="0" smtClean="0">
                <a:latin typeface="Calibri" panose="020F0502020204030204" pitchFamily="34" charset="0"/>
                <a:ea typeface="Calibri" panose="020F0502020204030204" pitchFamily="34" charset="0"/>
                <a:cs typeface="Times New Roman" panose="02020603050405020304" pitchFamily="18" charset="0"/>
              </a:rPr>
              <a:t>21:1-9</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497158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Zechariah 9:9 </a:t>
            </a:r>
          </a:p>
        </p:txBody>
      </p:sp>
      <p:sp>
        <p:nvSpPr>
          <p:cNvPr id="3" name="Content Placeholder 2"/>
          <p:cNvSpPr>
            <a:spLocks noGrp="1"/>
          </p:cNvSpPr>
          <p:nvPr>
            <p:ph idx="1"/>
          </p:nvPr>
        </p:nvSpPr>
        <p:spPr/>
        <p:txBody>
          <a:bodyPr>
            <a:normAutofit/>
          </a:bodyPr>
          <a:lstStyle/>
          <a:p>
            <a:pPr marL="0" indent="0">
              <a:buNone/>
            </a:pPr>
            <a:r>
              <a:rPr lang="en-US" sz="4000" dirty="0" smtClean="0"/>
              <a:t>Rejoice </a:t>
            </a:r>
            <a:r>
              <a:rPr lang="en-US" sz="4000" dirty="0"/>
              <a:t>greatly, O daughter of Zion! Shout, O daughter of Jerusalem! Behold, your King is coming to you; He is just and having salvation, Lowly and riding on a donkey, A colt, the foal of a donkey.</a:t>
            </a:r>
          </a:p>
        </p:txBody>
      </p:sp>
    </p:spTree>
    <p:extLst>
      <p:ext uri="{BB962C8B-B14F-4D97-AF65-F5344CB8AC3E}">
        <p14:creationId xmlns:p14="http://schemas.microsoft.com/office/powerpoint/2010/main" val="836784480"/>
      </p:ext>
    </p:extLst>
  </p:cSld>
  <p:clrMapOvr>
    <a:masterClrMapping/>
  </p:clrMapOvr>
  <p:transition spd="med">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lnSpcReduction="10000"/>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Messianic </a:t>
            </a:r>
            <a:r>
              <a:rPr lang="en-US" sz="3200" dirty="0">
                <a:latin typeface="Calibri" panose="020F0502020204030204" pitchFamily="34" charset="0"/>
                <a:ea typeface="Calibri" panose="020F0502020204030204" pitchFamily="34" charset="0"/>
                <a:cs typeface="Times New Roman" panose="02020603050405020304" pitchFamily="18" charset="0"/>
              </a:rPr>
              <a:t>Prophecies</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Birthplace </a:t>
            </a:r>
            <a:r>
              <a:rPr lang="en-US" sz="2800" dirty="0">
                <a:latin typeface="Calibri" panose="020F0502020204030204" pitchFamily="34" charset="0"/>
                <a:ea typeface="Calibri" panose="020F0502020204030204" pitchFamily="34" charset="0"/>
                <a:cs typeface="Times New Roman" panose="02020603050405020304" pitchFamily="18" charset="0"/>
              </a:rPr>
              <a:t>– Micah 5:2 (735-700 B.C.); Matthew 2:1-6</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Despised </a:t>
            </a:r>
            <a:r>
              <a:rPr lang="en-US" sz="2800" dirty="0">
                <a:latin typeface="Calibri" panose="020F0502020204030204" pitchFamily="34" charset="0"/>
                <a:ea typeface="Calibri" panose="020F0502020204030204" pitchFamily="34" charset="0"/>
                <a:cs typeface="Times New Roman" panose="02020603050405020304" pitchFamily="18" charset="0"/>
              </a:rPr>
              <a:t>and rejected – Isaiah 53:3 (740-700 B.C.); John 1:11; 12:37</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Triumphal </a:t>
            </a:r>
            <a:r>
              <a:rPr lang="en-US" sz="2800" dirty="0">
                <a:latin typeface="Calibri" panose="020F0502020204030204" pitchFamily="34" charset="0"/>
                <a:ea typeface="Calibri" panose="020F0502020204030204" pitchFamily="34" charset="0"/>
                <a:cs typeface="Times New Roman" panose="02020603050405020304" pitchFamily="18" charset="0"/>
              </a:rPr>
              <a:t>Entry into Jerusalem – Zechariah 9:9 (520 B.C.); Matthew </a:t>
            </a:r>
            <a:r>
              <a:rPr lang="en-US" sz="2800" dirty="0" smtClean="0">
                <a:latin typeface="Calibri" panose="020F0502020204030204" pitchFamily="34" charset="0"/>
                <a:ea typeface="Calibri" panose="020F0502020204030204" pitchFamily="34" charset="0"/>
                <a:cs typeface="Times New Roman" panose="02020603050405020304" pitchFamily="18" charset="0"/>
              </a:rPr>
              <a:t>21:1-9</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8218812"/>
      </p:ext>
    </p:extLst>
  </p:cSld>
  <p:clrMapOvr>
    <a:masterClrMapping/>
  </p:clrMapOvr>
  <p:transition spd="med">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Messianic </a:t>
            </a:r>
            <a:r>
              <a:rPr lang="en-US" sz="3200" dirty="0">
                <a:latin typeface="Calibri" panose="020F0502020204030204" pitchFamily="34" charset="0"/>
                <a:ea typeface="Calibri" panose="020F0502020204030204" pitchFamily="34" charset="0"/>
                <a:cs typeface="Times New Roman" panose="02020603050405020304" pitchFamily="18" charset="0"/>
              </a:rPr>
              <a:t>Prophecies</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Death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a:t>
            </a:r>
            <a:r>
              <a:rPr lang="en-US" sz="2400" dirty="0">
                <a:latin typeface="Calibri" panose="020F0502020204030204" pitchFamily="34" charset="0"/>
                <a:ea typeface="Calibri" panose="020F0502020204030204" pitchFamily="34" charset="0"/>
                <a:cs typeface="Times New Roman" panose="02020603050405020304" pitchFamily="18" charset="0"/>
              </a:rPr>
              <a:t>My God, My God, Why have </a:t>
            </a:r>
            <a:r>
              <a:rPr lang="en-US" sz="2400" dirty="0" smtClean="0">
                <a:latin typeface="Calibri" panose="020F0502020204030204" pitchFamily="34" charset="0"/>
                <a:ea typeface="Calibri" panose="020F0502020204030204" pitchFamily="34" charset="0"/>
                <a:cs typeface="Times New Roman" panose="02020603050405020304" pitchFamily="18" charset="0"/>
              </a:rPr>
              <a:t>You </a:t>
            </a:r>
            <a:r>
              <a:rPr lang="en-US" sz="2400" dirty="0">
                <a:latin typeface="Calibri" panose="020F0502020204030204" pitchFamily="34" charset="0"/>
                <a:ea typeface="Calibri" panose="020F0502020204030204" pitchFamily="34" charset="0"/>
                <a:cs typeface="Times New Roman" panose="02020603050405020304" pitchFamily="18" charset="0"/>
              </a:rPr>
              <a:t>forsaken </a:t>
            </a:r>
            <a:r>
              <a:rPr lang="en-US" sz="2400" dirty="0" smtClean="0">
                <a:latin typeface="Calibri" panose="020F0502020204030204" pitchFamily="34" charset="0"/>
                <a:ea typeface="Calibri" panose="020F0502020204030204" pitchFamily="34" charset="0"/>
                <a:cs typeface="Times New Roman" panose="02020603050405020304" pitchFamily="18" charset="0"/>
              </a:rPr>
              <a:t>Me</a:t>
            </a:r>
            <a:r>
              <a:rPr lang="en-US" sz="2400" dirty="0">
                <a:latin typeface="Calibri" panose="020F0502020204030204" pitchFamily="34" charset="0"/>
                <a:ea typeface="Calibri" panose="020F0502020204030204" pitchFamily="34" charset="0"/>
                <a:cs typeface="Times New Roman" panose="02020603050405020304" pitchFamily="18" charset="0"/>
              </a:rPr>
              <a:t>?” – Psalm 22:1 (1,000 B.C.); Matthew </a:t>
            </a:r>
            <a:r>
              <a:rPr lang="en-US" sz="2400" dirty="0" smtClean="0">
                <a:latin typeface="Calibri" panose="020F0502020204030204" pitchFamily="34" charset="0"/>
                <a:ea typeface="Calibri" panose="020F0502020204030204" pitchFamily="34" charset="0"/>
                <a:cs typeface="Times New Roman" panose="02020603050405020304" pitchFamily="18" charset="0"/>
              </a:rPr>
              <a:t>27:46</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663186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Psalm 22:1 </a:t>
            </a:r>
          </a:p>
        </p:txBody>
      </p:sp>
      <p:sp>
        <p:nvSpPr>
          <p:cNvPr id="3" name="Content Placeholder 2"/>
          <p:cNvSpPr>
            <a:spLocks noGrp="1"/>
          </p:cNvSpPr>
          <p:nvPr>
            <p:ph idx="1"/>
          </p:nvPr>
        </p:nvSpPr>
        <p:spPr/>
        <p:txBody>
          <a:bodyPr>
            <a:normAutofit/>
          </a:bodyPr>
          <a:lstStyle/>
          <a:p>
            <a:pPr marL="0" indent="0">
              <a:buNone/>
            </a:pPr>
            <a:r>
              <a:rPr lang="en-US" sz="4000" dirty="0" smtClean="0"/>
              <a:t>My </a:t>
            </a:r>
            <a:r>
              <a:rPr lang="en-US" sz="4000" dirty="0"/>
              <a:t>God, My God, why have You forsaken Me? Why are You so far from helping Me, And from the words of My groaning?</a:t>
            </a:r>
          </a:p>
        </p:txBody>
      </p:sp>
    </p:spTree>
    <p:extLst>
      <p:ext uri="{BB962C8B-B14F-4D97-AF65-F5344CB8AC3E}">
        <p14:creationId xmlns:p14="http://schemas.microsoft.com/office/powerpoint/2010/main" val="3871882841"/>
      </p:ext>
    </p:extLst>
  </p:cSld>
  <p:clrMapOvr>
    <a:masterClrMapping/>
  </p:clrMapOvr>
  <p:transition spd="med">
    <p:split orient="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27:46</a:t>
            </a:r>
          </a:p>
        </p:txBody>
      </p:sp>
      <p:sp>
        <p:nvSpPr>
          <p:cNvPr id="3" name="Content Placeholder 2"/>
          <p:cNvSpPr>
            <a:spLocks noGrp="1"/>
          </p:cNvSpPr>
          <p:nvPr>
            <p:ph idx="1"/>
          </p:nvPr>
        </p:nvSpPr>
        <p:spPr/>
        <p:txBody>
          <a:bodyPr>
            <a:normAutofit/>
          </a:bodyPr>
          <a:lstStyle/>
          <a:p>
            <a:pPr marL="0" indent="0">
              <a:buNone/>
            </a:pPr>
            <a:r>
              <a:rPr lang="en-US" sz="4000" dirty="0" smtClean="0"/>
              <a:t>And </a:t>
            </a:r>
            <a:r>
              <a:rPr lang="en-US" sz="4000" dirty="0"/>
              <a:t>about the ninth hour Jesus cried out with a loud voice, saying, "Eli, Eli, lama </a:t>
            </a:r>
            <a:r>
              <a:rPr lang="en-US" sz="4000" dirty="0" err="1"/>
              <a:t>sabachthani</a:t>
            </a:r>
            <a:r>
              <a:rPr lang="en-US" sz="4000" dirty="0"/>
              <a:t>?" that is, </a:t>
            </a:r>
            <a:r>
              <a:rPr lang="en-US" sz="4000" dirty="0" smtClean="0"/>
              <a:t>“My God, My God, why have You forsaken Me?"</a:t>
            </a:r>
            <a:endParaRPr lang="en-US" sz="4000" dirty="0"/>
          </a:p>
        </p:txBody>
      </p:sp>
    </p:spTree>
    <p:extLst>
      <p:ext uri="{BB962C8B-B14F-4D97-AF65-F5344CB8AC3E}">
        <p14:creationId xmlns:p14="http://schemas.microsoft.com/office/powerpoint/2010/main" val="1373258143"/>
      </p:ext>
    </p:extLst>
  </p:cSld>
  <p:clrMapOvr>
    <a:masterClrMapping/>
  </p:clrMapOvr>
  <p:transition spd="med">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Messianic </a:t>
            </a:r>
            <a:r>
              <a:rPr lang="en-US" sz="3200" dirty="0">
                <a:latin typeface="Calibri" panose="020F0502020204030204" pitchFamily="34" charset="0"/>
                <a:ea typeface="Calibri" panose="020F0502020204030204" pitchFamily="34" charset="0"/>
                <a:cs typeface="Times New Roman" panose="02020603050405020304" pitchFamily="18" charset="0"/>
              </a:rPr>
              <a:t>Prophecies</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Death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a:t>
            </a:r>
            <a:r>
              <a:rPr lang="en-US" sz="2400"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lvl="3">
              <a:lnSpc>
                <a:spcPct val="107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Bones </a:t>
            </a:r>
            <a:r>
              <a:rPr lang="en-US" sz="2400" dirty="0">
                <a:latin typeface="Calibri" panose="020F0502020204030204" pitchFamily="34" charset="0"/>
                <a:ea typeface="Calibri" panose="020F0502020204030204" pitchFamily="34" charset="0"/>
                <a:cs typeface="Times New Roman" panose="02020603050405020304" pitchFamily="18" charset="0"/>
              </a:rPr>
              <a:t>were not to be broken – Psalm 34:20 (1,000 B.C.); John 19:33, 36</a:t>
            </a:r>
          </a:p>
          <a:p>
            <a:pPr marL="457200" lvl="1" indent="0">
              <a:lnSpc>
                <a:spcPct val="107000"/>
              </a:lnSpc>
              <a:spcBef>
                <a:spcPts val="0"/>
              </a:spcBef>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7534547"/>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Psalm 34:20</a:t>
            </a:r>
          </a:p>
        </p:txBody>
      </p:sp>
      <p:sp>
        <p:nvSpPr>
          <p:cNvPr id="3" name="Content Placeholder 2"/>
          <p:cNvSpPr>
            <a:spLocks noGrp="1"/>
          </p:cNvSpPr>
          <p:nvPr>
            <p:ph idx="1"/>
          </p:nvPr>
        </p:nvSpPr>
        <p:spPr/>
        <p:txBody>
          <a:bodyPr>
            <a:normAutofit/>
          </a:bodyPr>
          <a:lstStyle/>
          <a:p>
            <a:pPr marL="0" indent="0">
              <a:buNone/>
            </a:pPr>
            <a:r>
              <a:rPr lang="en-US" sz="4000" dirty="0" smtClean="0"/>
              <a:t>He </a:t>
            </a:r>
            <a:r>
              <a:rPr lang="en-US" sz="4000" dirty="0"/>
              <a:t>guards all his bones; Not one of them is broken.</a:t>
            </a:r>
          </a:p>
        </p:txBody>
      </p:sp>
    </p:spTree>
    <p:extLst>
      <p:ext uri="{BB962C8B-B14F-4D97-AF65-F5344CB8AC3E}">
        <p14:creationId xmlns:p14="http://schemas.microsoft.com/office/powerpoint/2010/main" val="2759475375"/>
      </p:ext>
    </p:extLst>
  </p:cSld>
  <p:clrMapOvr>
    <a:masterClrMapping/>
  </p:clrMapOvr>
  <p:transition spd="med">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John 19:33, 36</a:t>
            </a:r>
          </a:p>
        </p:txBody>
      </p:sp>
      <p:sp>
        <p:nvSpPr>
          <p:cNvPr id="3" name="Content Placeholder 2"/>
          <p:cNvSpPr>
            <a:spLocks noGrp="1"/>
          </p:cNvSpPr>
          <p:nvPr>
            <p:ph idx="1"/>
          </p:nvPr>
        </p:nvSpPr>
        <p:spPr/>
        <p:txBody>
          <a:bodyPr>
            <a:normAutofit/>
          </a:bodyPr>
          <a:lstStyle/>
          <a:p>
            <a:pPr marL="0" indent="0">
              <a:buNone/>
            </a:pPr>
            <a:r>
              <a:rPr lang="en-US" sz="4000" baseline="30000" dirty="0" smtClean="0"/>
              <a:t>33</a:t>
            </a:r>
            <a:r>
              <a:rPr lang="en-US" sz="4000" dirty="0" smtClean="0"/>
              <a:t>  But </a:t>
            </a:r>
            <a:r>
              <a:rPr lang="en-US" sz="4000" dirty="0"/>
              <a:t>when they came to Jesus and saw that He was already dead, they did not break His legs. </a:t>
            </a:r>
          </a:p>
          <a:p>
            <a:pPr marL="0" indent="0">
              <a:buNone/>
            </a:pPr>
            <a:r>
              <a:rPr lang="en-US" sz="4000" baseline="30000" dirty="0" smtClean="0"/>
              <a:t>36</a:t>
            </a:r>
            <a:r>
              <a:rPr lang="en-US" sz="4000" dirty="0" smtClean="0"/>
              <a:t>  </a:t>
            </a:r>
            <a:r>
              <a:rPr lang="en-US" sz="4000" dirty="0"/>
              <a:t>For these things were done that the Scripture should be fulfilled, </a:t>
            </a:r>
            <a:r>
              <a:rPr lang="en-US" sz="4000" dirty="0" smtClean="0"/>
              <a:t>“Not one of His bones shall be broken."</a:t>
            </a:r>
            <a:endParaRPr lang="en-US" sz="4000" dirty="0"/>
          </a:p>
        </p:txBody>
      </p:sp>
    </p:spTree>
    <p:extLst>
      <p:ext uri="{BB962C8B-B14F-4D97-AF65-F5344CB8AC3E}">
        <p14:creationId xmlns:p14="http://schemas.microsoft.com/office/powerpoint/2010/main" val="1163263130"/>
      </p:ext>
    </p:extLst>
  </p:cSld>
  <p:clrMapOvr>
    <a:masterClrMapping/>
  </p:clrMapOvr>
  <p:transition spd="med">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Messianic </a:t>
            </a:r>
            <a:r>
              <a:rPr lang="en-US" sz="3200" dirty="0">
                <a:latin typeface="Calibri" panose="020F0502020204030204" pitchFamily="34" charset="0"/>
                <a:ea typeface="Calibri" panose="020F0502020204030204" pitchFamily="34" charset="0"/>
                <a:cs typeface="Times New Roman" panose="02020603050405020304" pitchFamily="18" charset="0"/>
              </a:rPr>
              <a:t>Prophecies</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Death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a:t>
            </a:r>
            <a:r>
              <a:rPr lang="en-US" sz="2400"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lvl="3">
              <a:lnSpc>
                <a:spcPct val="107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Bones </a:t>
            </a:r>
            <a:r>
              <a:rPr lang="en-US" sz="2400" dirty="0">
                <a:latin typeface="Calibri" panose="020F0502020204030204" pitchFamily="34" charset="0"/>
                <a:ea typeface="Calibri" panose="020F0502020204030204" pitchFamily="34" charset="0"/>
                <a:cs typeface="Times New Roman" panose="02020603050405020304" pitchFamily="18" charset="0"/>
              </a:rPr>
              <a:t>were not to be broken – Psalm 34:20 (1,000 B.C.); John 19:33, 36</a:t>
            </a:r>
          </a:p>
          <a:p>
            <a:pPr lvl="3">
              <a:lnSpc>
                <a:spcPct val="107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Resurrection </a:t>
            </a:r>
            <a:r>
              <a:rPr lang="en-US" sz="2400" dirty="0">
                <a:latin typeface="Calibri" panose="020F0502020204030204" pitchFamily="34" charset="0"/>
                <a:ea typeface="Calibri" panose="020F0502020204030204" pitchFamily="34" charset="0"/>
                <a:cs typeface="Times New Roman" panose="02020603050405020304" pitchFamily="18" charset="0"/>
              </a:rPr>
              <a:t>– Psalm 16:10 (1,000 B.C.); Acts 2:24-32</a:t>
            </a:r>
          </a:p>
          <a:p>
            <a:pPr lvl="1">
              <a:lnSpc>
                <a:spcPct val="107000"/>
              </a:lnSpc>
              <a:spcBef>
                <a:spcPts val="0"/>
              </a:spcBef>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8482969"/>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It Claims Inspiration!</a:t>
            </a:r>
            <a:endParaRPr lang="en-US" sz="6000" b="1" dirty="0"/>
          </a:p>
        </p:txBody>
      </p:sp>
      <p:sp>
        <p:nvSpPr>
          <p:cNvPr id="3" name="Content Placeholder 2"/>
          <p:cNvSpPr>
            <a:spLocks noGrp="1"/>
          </p:cNvSpPr>
          <p:nvPr>
            <p:ph idx="1"/>
          </p:nvPr>
        </p:nvSpPr>
        <p:spPr>
          <a:xfrm>
            <a:off x="2602522" y="1825625"/>
            <a:ext cx="8751277" cy="43513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3600" dirty="0">
                <a:latin typeface="Calibri" panose="020F0502020204030204" pitchFamily="34" charset="0"/>
                <a:ea typeface="Calibri" panose="020F0502020204030204" pitchFamily="34" charset="0"/>
                <a:cs typeface="Times New Roman" panose="02020603050405020304" pitchFamily="18" charset="0"/>
              </a:rPr>
              <a:t>2 Timothy </a:t>
            </a:r>
            <a:r>
              <a:rPr lang="en-US" sz="3600" dirty="0" smtClean="0">
                <a:latin typeface="Calibri" panose="020F0502020204030204" pitchFamily="34" charset="0"/>
                <a:ea typeface="Calibri" panose="020F0502020204030204" pitchFamily="34" charset="0"/>
                <a:cs typeface="Times New Roman" panose="02020603050405020304" pitchFamily="18" charset="0"/>
              </a:rPr>
              <a:t>3:16</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dirty="0">
                <a:latin typeface="Calibri" panose="020F0502020204030204" pitchFamily="34" charset="0"/>
                <a:ea typeface="Calibri" panose="020F0502020204030204" pitchFamily="34" charset="0"/>
                <a:cs typeface="Times New Roman" panose="02020603050405020304" pitchFamily="18" charset="0"/>
              </a:rPr>
              <a:t>Old </a:t>
            </a:r>
            <a:r>
              <a:rPr lang="en-US" sz="3200" dirty="0" smtClean="0">
                <a:latin typeface="Calibri" panose="020F0502020204030204" pitchFamily="34" charset="0"/>
                <a:ea typeface="Calibri" panose="020F0502020204030204" pitchFamily="34" charset="0"/>
                <a:cs typeface="Times New Roman" panose="02020603050405020304" pitchFamily="18" charset="0"/>
              </a:rPr>
              <a:t>Testament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Exodus 11:1; 12:1; </a:t>
            </a:r>
            <a:r>
              <a:rPr lang="en-US" sz="2800" dirty="0" smtClean="0">
                <a:latin typeface="Calibri" panose="020F0502020204030204" pitchFamily="34" charset="0"/>
                <a:ea typeface="Calibri" panose="020F0502020204030204" pitchFamily="34" charset="0"/>
                <a:cs typeface="Times New Roman" panose="02020603050405020304" pitchFamily="18" charset="0"/>
              </a:rPr>
              <a:t>13:1</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567533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Psalm 16:10 </a:t>
            </a:r>
          </a:p>
        </p:txBody>
      </p:sp>
      <p:sp>
        <p:nvSpPr>
          <p:cNvPr id="3" name="Content Placeholder 2"/>
          <p:cNvSpPr>
            <a:spLocks noGrp="1"/>
          </p:cNvSpPr>
          <p:nvPr>
            <p:ph idx="1"/>
          </p:nvPr>
        </p:nvSpPr>
        <p:spPr/>
        <p:txBody>
          <a:bodyPr>
            <a:normAutofit/>
          </a:bodyPr>
          <a:lstStyle/>
          <a:p>
            <a:pPr marL="0" indent="0">
              <a:buNone/>
            </a:pPr>
            <a:r>
              <a:rPr lang="en-US" sz="4000" dirty="0" smtClean="0"/>
              <a:t>For </a:t>
            </a:r>
            <a:r>
              <a:rPr lang="en-US" sz="4000" dirty="0"/>
              <a:t>You will not leave my soul in </a:t>
            </a:r>
            <a:r>
              <a:rPr lang="en-US" sz="4000" dirty="0" err="1"/>
              <a:t>Sheol</a:t>
            </a:r>
            <a:r>
              <a:rPr lang="en-US" sz="4000" dirty="0"/>
              <a:t>, Nor will You allow Your Holy One to see corruption.</a:t>
            </a:r>
          </a:p>
        </p:txBody>
      </p:sp>
    </p:spTree>
    <p:extLst>
      <p:ext uri="{BB962C8B-B14F-4D97-AF65-F5344CB8AC3E}">
        <p14:creationId xmlns:p14="http://schemas.microsoft.com/office/powerpoint/2010/main" val="704288265"/>
      </p:ext>
    </p:extLst>
  </p:cSld>
  <p:clrMapOvr>
    <a:masterClrMapping/>
  </p:clrMapOvr>
  <p:transition spd="med">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Prophecy Fulfilled</a:t>
            </a:r>
            <a:endParaRPr lang="en-US" sz="6000" b="1" dirty="0"/>
          </a:p>
        </p:txBody>
      </p:sp>
      <p:sp>
        <p:nvSpPr>
          <p:cNvPr id="3" name="Content Placeholder 2"/>
          <p:cNvSpPr>
            <a:spLocks noGrp="1"/>
          </p:cNvSpPr>
          <p:nvPr>
            <p:ph idx="1"/>
          </p:nvPr>
        </p:nvSpPr>
        <p:spPr>
          <a:xfrm>
            <a:off x="2602522" y="1825624"/>
            <a:ext cx="8751277" cy="4828393"/>
          </a:xfrm>
        </p:spPr>
        <p:txBody>
          <a:bodyPr>
            <a:normAutofit/>
          </a:bodyPr>
          <a:lstStyle/>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God </a:t>
            </a:r>
            <a:r>
              <a:rPr lang="en-US" sz="3600" dirty="0">
                <a:latin typeface="Calibri" panose="020F0502020204030204" pitchFamily="34" charset="0"/>
                <a:ea typeface="Calibri" panose="020F0502020204030204" pitchFamily="34" charset="0"/>
                <a:cs typeface="Times New Roman" panose="02020603050405020304" pitchFamily="18" charset="0"/>
              </a:rPr>
              <a:t>spoke through the </a:t>
            </a:r>
            <a:r>
              <a:rPr lang="en-US" sz="3600" dirty="0" smtClean="0">
                <a:latin typeface="Calibri" panose="020F0502020204030204" pitchFamily="34" charset="0"/>
                <a:ea typeface="Calibri" panose="020F0502020204030204" pitchFamily="34" charset="0"/>
                <a:cs typeface="Times New Roman" panose="02020603050405020304" pitchFamily="18" charset="0"/>
              </a:rPr>
              <a:t>prophets</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Luke 1:68-70; Acts </a:t>
            </a:r>
            <a:r>
              <a:rPr lang="en-US" sz="3200" dirty="0">
                <a:latin typeface="Calibri" panose="020F0502020204030204" pitchFamily="34" charset="0"/>
                <a:ea typeface="Calibri" panose="020F0502020204030204" pitchFamily="34" charset="0"/>
                <a:cs typeface="Times New Roman" panose="02020603050405020304" pitchFamily="18" charset="0"/>
              </a:rPr>
              <a:t>3:18; Jeremiah 28:9; Deuteronomy </a:t>
            </a:r>
            <a:r>
              <a:rPr lang="en-US" sz="3200" dirty="0" smtClean="0">
                <a:latin typeface="Calibri" panose="020F0502020204030204" pitchFamily="34" charset="0"/>
                <a:ea typeface="Calibri" panose="020F0502020204030204" pitchFamily="34" charset="0"/>
                <a:cs typeface="Times New Roman" panose="02020603050405020304" pitchFamily="18" charset="0"/>
              </a:rPr>
              <a:t>18:21-22</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Messianic </a:t>
            </a:r>
            <a:r>
              <a:rPr lang="en-US" sz="3200" dirty="0">
                <a:latin typeface="Calibri" panose="020F0502020204030204" pitchFamily="34" charset="0"/>
                <a:ea typeface="Calibri" panose="020F0502020204030204" pitchFamily="34" charset="0"/>
                <a:cs typeface="Times New Roman" panose="02020603050405020304" pitchFamily="18" charset="0"/>
              </a:rPr>
              <a:t>Prophecies</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Death</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3">
              <a:lnSpc>
                <a:spcPct val="107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a:t>
            </a:r>
            <a:r>
              <a:rPr lang="en-US" sz="2400" dirty="0">
                <a:latin typeface="Calibri" panose="020F0502020204030204" pitchFamily="34" charset="0"/>
                <a:ea typeface="Calibri" panose="020F0502020204030204" pitchFamily="34" charset="0"/>
                <a:cs typeface="Times New Roman" panose="02020603050405020304" pitchFamily="18" charset="0"/>
              </a:rPr>
              <a:t>My God, My God, Why have you forsaken me?” – Psalm 22:1 (1,000 B.C.); Matthew 27:46</a:t>
            </a:r>
          </a:p>
          <a:p>
            <a:pPr lvl="3">
              <a:lnSpc>
                <a:spcPct val="107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Bones </a:t>
            </a:r>
            <a:r>
              <a:rPr lang="en-US" sz="2400" dirty="0">
                <a:latin typeface="Calibri" panose="020F0502020204030204" pitchFamily="34" charset="0"/>
                <a:ea typeface="Calibri" panose="020F0502020204030204" pitchFamily="34" charset="0"/>
                <a:cs typeface="Times New Roman" panose="02020603050405020304" pitchFamily="18" charset="0"/>
              </a:rPr>
              <a:t>were not to be broken – Psalm 34:20 (1,000 B.C.); John 19:33, 36</a:t>
            </a:r>
          </a:p>
          <a:p>
            <a:pPr lvl="3">
              <a:lnSpc>
                <a:spcPct val="107000"/>
              </a:lnSpc>
              <a:spcBef>
                <a:spcPts val="0"/>
              </a:spcBef>
            </a:pPr>
            <a:r>
              <a:rPr lang="en-US" sz="2400" dirty="0" smtClean="0">
                <a:latin typeface="Calibri" panose="020F0502020204030204" pitchFamily="34" charset="0"/>
                <a:ea typeface="Calibri" panose="020F0502020204030204" pitchFamily="34" charset="0"/>
                <a:cs typeface="Times New Roman" panose="02020603050405020304" pitchFamily="18" charset="0"/>
              </a:rPr>
              <a:t>Resurrection </a:t>
            </a:r>
            <a:r>
              <a:rPr lang="en-US" sz="2400" dirty="0">
                <a:latin typeface="Calibri" panose="020F0502020204030204" pitchFamily="34" charset="0"/>
                <a:ea typeface="Calibri" panose="020F0502020204030204" pitchFamily="34" charset="0"/>
                <a:cs typeface="Times New Roman" panose="02020603050405020304" pitchFamily="18" charset="0"/>
              </a:rPr>
              <a:t>– Psalm 16:10 (1,000 B.C.); Acts 2:24-32</a:t>
            </a:r>
          </a:p>
          <a:p>
            <a:pPr lvl="1">
              <a:lnSpc>
                <a:spcPct val="107000"/>
              </a:lnSpc>
              <a:spcBef>
                <a:spcPts val="0"/>
              </a:spcBef>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1827678"/>
      </p:ext>
    </p:extLst>
  </p:cSld>
  <p:clrMapOvr>
    <a:masterClrMapping/>
  </p:clrMapOvr>
  <p:transition spd="med">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Scientifically Accurate</a:t>
            </a:r>
            <a:endParaRPr lang="en-US" sz="6000" b="1" dirty="0"/>
          </a:p>
        </p:txBody>
      </p:sp>
      <p:sp>
        <p:nvSpPr>
          <p:cNvPr id="3" name="Content Placeholder 2"/>
          <p:cNvSpPr>
            <a:spLocks noGrp="1"/>
          </p:cNvSpPr>
          <p:nvPr>
            <p:ph idx="1"/>
          </p:nvPr>
        </p:nvSpPr>
        <p:spPr>
          <a:xfrm>
            <a:off x="2602522" y="1825624"/>
            <a:ext cx="8751277" cy="4910027"/>
          </a:xfrm>
        </p:spPr>
        <p:txBody>
          <a:bodyPr>
            <a:normAutofit/>
          </a:bodyPr>
          <a:lstStyle/>
          <a:p>
            <a:pPr marL="0" indent="0">
              <a:lnSpc>
                <a:spcPct val="107000"/>
              </a:lnSpc>
              <a:spcBef>
                <a:spcPts val="0"/>
              </a:spcBef>
              <a:buNone/>
            </a:pPr>
            <a:r>
              <a:rPr lang="en-US" sz="3800" dirty="0" smtClean="0">
                <a:latin typeface="Calibri" panose="020F0502020204030204" pitchFamily="34" charset="0"/>
                <a:ea typeface="Calibri" panose="020F0502020204030204" pitchFamily="34" charset="0"/>
                <a:cs typeface="Times New Roman" panose="02020603050405020304" pitchFamily="18" charset="0"/>
              </a:rPr>
              <a:t>A. Nature </a:t>
            </a:r>
            <a:r>
              <a:rPr lang="en-US" sz="3800" dirty="0">
                <a:latin typeface="Calibri" panose="020F0502020204030204" pitchFamily="34" charset="0"/>
                <a:ea typeface="Calibri" panose="020F0502020204030204" pitchFamily="34" charset="0"/>
                <a:cs typeface="Times New Roman" panose="02020603050405020304" pitchFamily="18" charset="0"/>
              </a:rPr>
              <a:t>in the Bible</a:t>
            </a:r>
          </a:p>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Shape/position of earth</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Fear of sailing off the edge of the earth.</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Earth </a:t>
            </a:r>
            <a:r>
              <a:rPr lang="en-US" sz="2800" dirty="0">
                <a:latin typeface="Calibri" panose="020F0502020204030204" pitchFamily="34" charset="0"/>
                <a:ea typeface="Calibri" panose="020F0502020204030204" pitchFamily="34" charset="0"/>
                <a:cs typeface="Times New Roman" panose="02020603050405020304" pitchFamily="18" charset="0"/>
              </a:rPr>
              <a:t>is round (Isaiah 40:22) – 700 B.C.!</a:t>
            </a:r>
          </a:p>
          <a:p>
            <a:pPr marL="457200" lvl="1" indent="0">
              <a:lnSpc>
                <a:spcPct val="107000"/>
              </a:lnSpc>
              <a:spcBef>
                <a:spcPts val="0"/>
              </a:spcBef>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0166921"/>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Isaiah 40:22</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It </a:t>
            </a:r>
            <a:r>
              <a:rPr lang="en-US" sz="4000" dirty="0"/>
              <a:t>is He who sits above the </a:t>
            </a:r>
            <a:r>
              <a:rPr lang="en-US" sz="4000" u="sng" dirty="0"/>
              <a:t>circle of the earth</a:t>
            </a:r>
            <a:r>
              <a:rPr lang="en-US" sz="4000" dirty="0"/>
              <a:t>, And its inhabitants are like grasshoppers, Who stretches out the heavens like a curtain, And spreads them out like a tent to dwell in.</a:t>
            </a:r>
          </a:p>
        </p:txBody>
      </p:sp>
    </p:spTree>
    <p:extLst>
      <p:ext uri="{BB962C8B-B14F-4D97-AF65-F5344CB8AC3E}">
        <p14:creationId xmlns:p14="http://schemas.microsoft.com/office/powerpoint/2010/main" val="2058517618"/>
      </p:ext>
    </p:extLst>
  </p:cSld>
  <p:clrMapOvr>
    <a:masterClrMapping/>
  </p:clrMapOvr>
  <p:transition spd="med">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Scientifically Accurate</a:t>
            </a:r>
            <a:endParaRPr lang="en-US" sz="6000" b="1" dirty="0"/>
          </a:p>
        </p:txBody>
      </p:sp>
      <p:sp>
        <p:nvSpPr>
          <p:cNvPr id="3" name="Content Placeholder 2"/>
          <p:cNvSpPr>
            <a:spLocks noGrp="1"/>
          </p:cNvSpPr>
          <p:nvPr>
            <p:ph idx="1"/>
          </p:nvPr>
        </p:nvSpPr>
        <p:spPr>
          <a:xfrm>
            <a:off x="2602522" y="1825624"/>
            <a:ext cx="8751277" cy="4910027"/>
          </a:xfrm>
        </p:spPr>
        <p:txBody>
          <a:bodyPr>
            <a:normAutofit fontScale="92500" lnSpcReduction="10000"/>
          </a:bodyPr>
          <a:lstStyle/>
          <a:p>
            <a:pPr marL="0" indent="0">
              <a:lnSpc>
                <a:spcPct val="107000"/>
              </a:lnSpc>
              <a:spcBef>
                <a:spcPts val="0"/>
              </a:spcBef>
              <a:buNone/>
            </a:pPr>
            <a:r>
              <a:rPr lang="en-US" sz="3800" dirty="0" smtClean="0">
                <a:latin typeface="Calibri" panose="020F0502020204030204" pitchFamily="34" charset="0"/>
                <a:ea typeface="Calibri" panose="020F0502020204030204" pitchFamily="34" charset="0"/>
                <a:cs typeface="Times New Roman" panose="02020603050405020304" pitchFamily="18" charset="0"/>
              </a:rPr>
              <a:t>A. Nature </a:t>
            </a:r>
            <a:r>
              <a:rPr lang="en-US" sz="3800" dirty="0">
                <a:latin typeface="Calibri" panose="020F0502020204030204" pitchFamily="34" charset="0"/>
                <a:ea typeface="Calibri" panose="020F0502020204030204" pitchFamily="34" charset="0"/>
                <a:cs typeface="Times New Roman" panose="02020603050405020304" pitchFamily="18" charset="0"/>
              </a:rPr>
              <a:t>in the Bible</a:t>
            </a:r>
          </a:p>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Shape/position of earth</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Fear of sailing off the edge of the earth.</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Earth </a:t>
            </a:r>
            <a:r>
              <a:rPr lang="en-US" sz="2800" dirty="0">
                <a:latin typeface="Calibri" panose="020F0502020204030204" pitchFamily="34" charset="0"/>
                <a:ea typeface="Calibri" panose="020F0502020204030204" pitchFamily="34" charset="0"/>
                <a:cs typeface="Times New Roman" panose="02020603050405020304" pitchFamily="18" charset="0"/>
              </a:rPr>
              <a:t>is round (Isaiah 40:22) – 700 B.C.!</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dirty="0">
                <a:latin typeface="Calibri" panose="020F0502020204030204" pitchFamily="34" charset="0"/>
                <a:ea typeface="Calibri" panose="020F0502020204030204" pitchFamily="34" charset="0"/>
                <a:cs typeface="Times New Roman" panose="02020603050405020304" pitchFamily="18" charset="0"/>
              </a:rPr>
              <a:t>earth is being held up by what?</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Hindu </a:t>
            </a:r>
            <a:r>
              <a:rPr lang="en-US" sz="2800" dirty="0">
                <a:latin typeface="Calibri" panose="020F0502020204030204" pitchFamily="34" charset="0"/>
                <a:ea typeface="Calibri" panose="020F0502020204030204" pitchFamily="34" charset="0"/>
                <a:cs typeface="Times New Roman" panose="02020603050405020304" pitchFamily="18" charset="0"/>
              </a:rPr>
              <a:t>– Earth on the backs of 4 giant elephants, standing on the back of a giant turtle who was swimming in a sea of milk.</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Japanese </a:t>
            </a:r>
            <a:r>
              <a:rPr lang="en-US" sz="2800" dirty="0">
                <a:latin typeface="Calibri" panose="020F0502020204030204" pitchFamily="34" charset="0"/>
                <a:ea typeface="Calibri" panose="020F0502020204030204" pitchFamily="34" charset="0"/>
                <a:cs typeface="Times New Roman" panose="02020603050405020304" pitchFamily="18" charset="0"/>
              </a:rPr>
              <a:t>– Earth on the back of a giant catfish.</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Greeks </a:t>
            </a:r>
            <a:r>
              <a:rPr lang="en-US" sz="2800" dirty="0">
                <a:latin typeface="Calibri" panose="020F0502020204030204" pitchFamily="34" charset="0"/>
                <a:ea typeface="Calibri" panose="020F0502020204030204" pitchFamily="34" charset="0"/>
                <a:cs typeface="Times New Roman" panose="02020603050405020304" pitchFamily="18" charset="0"/>
              </a:rPr>
              <a:t>– Atlas had it on his back.</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Bible </a:t>
            </a:r>
            <a:r>
              <a:rPr lang="en-US" sz="2800" dirty="0">
                <a:latin typeface="Calibri" panose="020F0502020204030204" pitchFamily="34" charset="0"/>
                <a:ea typeface="Calibri" panose="020F0502020204030204" pitchFamily="34" charset="0"/>
                <a:cs typeface="Times New Roman" panose="02020603050405020304" pitchFamily="18" charset="0"/>
              </a:rPr>
              <a:t>tells us – Job 26:7 (over 4,000 </a:t>
            </a:r>
            <a:r>
              <a:rPr lang="en-US" sz="2800" dirty="0" err="1">
                <a:latin typeface="Calibri" panose="020F0502020204030204" pitchFamily="34" charset="0"/>
                <a:ea typeface="Calibri" panose="020F0502020204030204" pitchFamily="34" charset="0"/>
                <a:cs typeface="Times New Roman" panose="02020603050405020304" pitchFamily="18" charset="0"/>
              </a:rPr>
              <a:t>yrs</a:t>
            </a:r>
            <a:r>
              <a:rPr lang="en-US" sz="2800" dirty="0">
                <a:latin typeface="Calibri" panose="020F0502020204030204" pitchFamily="34" charset="0"/>
                <a:ea typeface="Calibri" panose="020F0502020204030204" pitchFamily="34" charset="0"/>
                <a:cs typeface="Times New Roman" panose="02020603050405020304" pitchFamily="18" charset="0"/>
              </a:rPr>
              <a:t> ago</a:t>
            </a:r>
            <a:r>
              <a:rPr lang="en-US" sz="2800" dirty="0" smtClean="0">
                <a:latin typeface="Calibri" panose="020F0502020204030204" pitchFamily="34" charset="0"/>
                <a:ea typeface="Calibri" panose="020F0502020204030204" pitchFamily="34" charset="0"/>
                <a:cs typeface="Times New Roman" panose="02020603050405020304" pitchFamily="18" charset="0"/>
              </a:rPr>
              <a:t>!)</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865360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Job </a:t>
            </a:r>
            <a:r>
              <a:rPr lang="en-US" sz="6000" b="1" dirty="0" smtClean="0"/>
              <a:t>26:7</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He </a:t>
            </a:r>
            <a:r>
              <a:rPr lang="en-US" sz="4000" dirty="0"/>
              <a:t>stretches out the north over empty space; He hangs the earth on nothing.</a:t>
            </a:r>
          </a:p>
        </p:txBody>
      </p:sp>
    </p:spTree>
    <p:extLst>
      <p:ext uri="{BB962C8B-B14F-4D97-AF65-F5344CB8AC3E}">
        <p14:creationId xmlns:p14="http://schemas.microsoft.com/office/powerpoint/2010/main" val="1846460472"/>
      </p:ext>
    </p:extLst>
  </p:cSld>
  <p:clrMapOvr>
    <a:masterClrMapping/>
  </p:clrMapOvr>
  <p:transition spd="med">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Scientifically Accurate</a:t>
            </a:r>
            <a:endParaRPr lang="en-US" sz="6000" b="1" dirty="0"/>
          </a:p>
        </p:txBody>
      </p:sp>
      <p:sp>
        <p:nvSpPr>
          <p:cNvPr id="3" name="Content Placeholder 2"/>
          <p:cNvSpPr>
            <a:spLocks noGrp="1"/>
          </p:cNvSpPr>
          <p:nvPr>
            <p:ph idx="1"/>
          </p:nvPr>
        </p:nvSpPr>
        <p:spPr>
          <a:xfrm>
            <a:off x="2602522" y="1825624"/>
            <a:ext cx="8751277" cy="4910027"/>
          </a:xfrm>
        </p:spPr>
        <p:txBody>
          <a:bodyPr>
            <a:normAutofit fontScale="92500" lnSpcReduction="20000"/>
          </a:bodyPr>
          <a:lstStyle/>
          <a:p>
            <a:pPr marL="0" indent="0">
              <a:lnSpc>
                <a:spcPct val="107000"/>
              </a:lnSpc>
              <a:spcBef>
                <a:spcPts val="0"/>
              </a:spcBef>
              <a:buNone/>
            </a:pPr>
            <a:r>
              <a:rPr lang="en-US" sz="3800" dirty="0" smtClean="0">
                <a:latin typeface="Calibri" panose="020F0502020204030204" pitchFamily="34" charset="0"/>
                <a:ea typeface="Calibri" panose="020F0502020204030204" pitchFamily="34" charset="0"/>
                <a:cs typeface="Times New Roman" panose="02020603050405020304" pitchFamily="18" charset="0"/>
              </a:rPr>
              <a:t>A. Nature </a:t>
            </a:r>
            <a:r>
              <a:rPr lang="en-US" sz="3800" dirty="0">
                <a:latin typeface="Calibri" panose="020F0502020204030204" pitchFamily="34" charset="0"/>
                <a:ea typeface="Calibri" panose="020F0502020204030204" pitchFamily="34" charset="0"/>
                <a:cs typeface="Times New Roman" panose="02020603050405020304" pitchFamily="18" charset="0"/>
              </a:rPr>
              <a:t>in the Bible</a:t>
            </a:r>
          </a:p>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Shape/position of earth</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Fear of sailing off the edge of the earth.</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Earth </a:t>
            </a:r>
            <a:r>
              <a:rPr lang="en-US" sz="2800" dirty="0">
                <a:latin typeface="Calibri" panose="020F0502020204030204" pitchFamily="34" charset="0"/>
                <a:ea typeface="Calibri" panose="020F0502020204030204" pitchFamily="34" charset="0"/>
                <a:cs typeface="Times New Roman" panose="02020603050405020304" pitchFamily="18" charset="0"/>
              </a:rPr>
              <a:t>is round (Isaiah 40:22) – 700 B.C.!</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dirty="0">
                <a:latin typeface="Calibri" panose="020F0502020204030204" pitchFamily="34" charset="0"/>
                <a:ea typeface="Calibri" panose="020F0502020204030204" pitchFamily="34" charset="0"/>
                <a:cs typeface="Times New Roman" panose="02020603050405020304" pitchFamily="18" charset="0"/>
              </a:rPr>
              <a:t>earth is being held up by what?</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Hindu </a:t>
            </a:r>
            <a:r>
              <a:rPr lang="en-US" sz="2800" dirty="0">
                <a:latin typeface="Calibri" panose="020F0502020204030204" pitchFamily="34" charset="0"/>
                <a:ea typeface="Calibri" panose="020F0502020204030204" pitchFamily="34" charset="0"/>
                <a:cs typeface="Times New Roman" panose="02020603050405020304" pitchFamily="18" charset="0"/>
              </a:rPr>
              <a:t>– Earth on the backs of 4 giant elephants, standing on the back of a giant turtle who was swimming in a sea of milk.</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Japanese </a:t>
            </a:r>
            <a:r>
              <a:rPr lang="en-US" sz="2800" dirty="0">
                <a:latin typeface="Calibri" panose="020F0502020204030204" pitchFamily="34" charset="0"/>
                <a:ea typeface="Calibri" panose="020F0502020204030204" pitchFamily="34" charset="0"/>
                <a:cs typeface="Times New Roman" panose="02020603050405020304" pitchFamily="18" charset="0"/>
              </a:rPr>
              <a:t>– Earth on the back of a giant catfish.</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Greeks </a:t>
            </a:r>
            <a:r>
              <a:rPr lang="en-US" sz="2800" dirty="0">
                <a:latin typeface="Calibri" panose="020F0502020204030204" pitchFamily="34" charset="0"/>
                <a:ea typeface="Calibri" panose="020F0502020204030204" pitchFamily="34" charset="0"/>
                <a:cs typeface="Times New Roman" panose="02020603050405020304" pitchFamily="18" charset="0"/>
              </a:rPr>
              <a:t>– Atlas had it on his back.</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Bible </a:t>
            </a:r>
            <a:r>
              <a:rPr lang="en-US" sz="2800" dirty="0">
                <a:latin typeface="Calibri" panose="020F0502020204030204" pitchFamily="34" charset="0"/>
                <a:ea typeface="Calibri" panose="020F0502020204030204" pitchFamily="34" charset="0"/>
                <a:cs typeface="Times New Roman" panose="02020603050405020304" pitchFamily="18" charset="0"/>
              </a:rPr>
              <a:t>tells us – Job 26:7 (over 4,000 </a:t>
            </a:r>
            <a:r>
              <a:rPr lang="en-US" sz="2800" dirty="0" err="1">
                <a:latin typeface="Calibri" panose="020F0502020204030204" pitchFamily="34" charset="0"/>
                <a:ea typeface="Calibri" panose="020F0502020204030204" pitchFamily="34" charset="0"/>
                <a:cs typeface="Times New Roman" panose="02020603050405020304" pitchFamily="18" charset="0"/>
              </a:rPr>
              <a:t>yrs</a:t>
            </a:r>
            <a:r>
              <a:rPr lang="en-US" sz="2800" dirty="0">
                <a:latin typeface="Calibri" panose="020F0502020204030204" pitchFamily="34" charset="0"/>
                <a:ea typeface="Calibri" panose="020F0502020204030204" pitchFamily="34" charset="0"/>
                <a:cs typeface="Times New Roman" panose="02020603050405020304" pitchFamily="18" charset="0"/>
              </a:rPr>
              <a:t> ago!)</a:t>
            </a:r>
          </a:p>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Water </a:t>
            </a:r>
            <a:r>
              <a:rPr lang="en-US" sz="3600" dirty="0">
                <a:latin typeface="Calibri" panose="020F0502020204030204" pitchFamily="34" charset="0"/>
                <a:ea typeface="Calibri" panose="020F0502020204030204" pitchFamily="34" charset="0"/>
                <a:cs typeface="Times New Roman" panose="02020603050405020304" pitchFamily="18" charset="0"/>
              </a:rPr>
              <a:t>Cycle (Job 36:27-29; Amos 9:6)</a:t>
            </a:r>
          </a:p>
          <a:p>
            <a:pPr marL="457200" lvl="1" indent="0">
              <a:lnSpc>
                <a:spcPct val="107000"/>
              </a:lnSpc>
              <a:spcBef>
                <a:spcPts val="0"/>
              </a:spcBef>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2858599"/>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Job 36:27-29</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For </a:t>
            </a:r>
            <a:r>
              <a:rPr lang="en-US" sz="4000" dirty="0"/>
              <a:t>He draws up drops of water, Which distill as rain from the </a:t>
            </a:r>
            <a:r>
              <a:rPr lang="en-US" sz="4000" dirty="0" smtClean="0"/>
              <a:t>mist, </a:t>
            </a:r>
            <a:r>
              <a:rPr lang="en-US" sz="4000" baseline="30000" dirty="0" smtClean="0"/>
              <a:t>28</a:t>
            </a:r>
            <a:r>
              <a:rPr lang="en-US" sz="4000" dirty="0" smtClean="0"/>
              <a:t> Which </a:t>
            </a:r>
            <a:r>
              <a:rPr lang="en-US" sz="4000" dirty="0"/>
              <a:t>the clouds drop down And pour abundantly on </a:t>
            </a:r>
            <a:r>
              <a:rPr lang="en-US" sz="4000" dirty="0" smtClean="0"/>
              <a:t>man. </a:t>
            </a:r>
            <a:r>
              <a:rPr lang="en-US" sz="4000" baseline="30000" dirty="0" smtClean="0"/>
              <a:t>29</a:t>
            </a:r>
            <a:r>
              <a:rPr lang="en-US" sz="4000" dirty="0" smtClean="0"/>
              <a:t> Indeed</a:t>
            </a:r>
            <a:r>
              <a:rPr lang="en-US" sz="4000" dirty="0"/>
              <a:t>, can anyone understand the spreading of clouds, The thunder from His canopy?</a:t>
            </a:r>
          </a:p>
        </p:txBody>
      </p:sp>
    </p:spTree>
    <p:extLst>
      <p:ext uri="{BB962C8B-B14F-4D97-AF65-F5344CB8AC3E}">
        <p14:creationId xmlns:p14="http://schemas.microsoft.com/office/powerpoint/2010/main" val="1598702657"/>
      </p:ext>
    </p:extLst>
  </p:cSld>
  <p:clrMapOvr>
    <a:masterClrMapping/>
  </p:clrMapOvr>
  <p:transition spd="med">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Amos 9:6</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He </a:t>
            </a:r>
            <a:r>
              <a:rPr lang="en-US" sz="4000" dirty="0"/>
              <a:t>who builds His layers in the sky, And has founded His strata in the earth; Who calls for the waters of the sea, And pours them out on the face of the earth-- The LORD is His name.</a:t>
            </a:r>
          </a:p>
        </p:txBody>
      </p:sp>
    </p:spTree>
    <p:extLst>
      <p:ext uri="{BB962C8B-B14F-4D97-AF65-F5344CB8AC3E}">
        <p14:creationId xmlns:p14="http://schemas.microsoft.com/office/powerpoint/2010/main" val="2284545316"/>
      </p:ext>
    </p:extLst>
  </p:cSld>
  <p:clrMapOvr>
    <a:masterClrMapping/>
  </p:clrMapOvr>
  <p:transition spd="med">
    <p:split orient="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Scientifically Accurate</a:t>
            </a:r>
            <a:endParaRPr lang="en-US" sz="6000" b="1" dirty="0"/>
          </a:p>
        </p:txBody>
      </p:sp>
      <p:sp>
        <p:nvSpPr>
          <p:cNvPr id="3" name="Content Placeholder 2"/>
          <p:cNvSpPr>
            <a:spLocks noGrp="1"/>
          </p:cNvSpPr>
          <p:nvPr>
            <p:ph idx="1"/>
          </p:nvPr>
        </p:nvSpPr>
        <p:spPr>
          <a:xfrm>
            <a:off x="2602522" y="1825624"/>
            <a:ext cx="8751277" cy="4910027"/>
          </a:xfrm>
        </p:spPr>
        <p:txBody>
          <a:bodyPr>
            <a:normAutofit fontScale="85000" lnSpcReduction="20000"/>
          </a:bodyPr>
          <a:lstStyle/>
          <a:p>
            <a:pPr marL="0" indent="0">
              <a:lnSpc>
                <a:spcPct val="107000"/>
              </a:lnSpc>
              <a:spcBef>
                <a:spcPts val="0"/>
              </a:spcBef>
              <a:buNone/>
            </a:pPr>
            <a:r>
              <a:rPr lang="en-US" sz="3800" dirty="0" smtClean="0">
                <a:latin typeface="Calibri" panose="020F0502020204030204" pitchFamily="34" charset="0"/>
                <a:ea typeface="Calibri" panose="020F0502020204030204" pitchFamily="34" charset="0"/>
                <a:cs typeface="Times New Roman" panose="02020603050405020304" pitchFamily="18" charset="0"/>
              </a:rPr>
              <a:t>A. Nature </a:t>
            </a:r>
            <a:r>
              <a:rPr lang="en-US" sz="3800" dirty="0">
                <a:latin typeface="Calibri" panose="020F0502020204030204" pitchFamily="34" charset="0"/>
                <a:ea typeface="Calibri" panose="020F0502020204030204" pitchFamily="34" charset="0"/>
                <a:cs typeface="Times New Roman" panose="02020603050405020304" pitchFamily="18" charset="0"/>
              </a:rPr>
              <a:t>in the Bible</a:t>
            </a:r>
          </a:p>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Shape/position of earth</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Fear of sailing off the edge of the earth.</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Earth </a:t>
            </a:r>
            <a:r>
              <a:rPr lang="en-US" sz="2800" dirty="0">
                <a:latin typeface="Calibri" panose="020F0502020204030204" pitchFamily="34" charset="0"/>
                <a:ea typeface="Calibri" panose="020F0502020204030204" pitchFamily="34" charset="0"/>
                <a:cs typeface="Times New Roman" panose="02020603050405020304" pitchFamily="18" charset="0"/>
              </a:rPr>
              <a:t>is round (Isaiah 40:22) – 700 B.C.!</a:t>
            </a:r>
          </a:p>
          <a:p>
            <a:pPr lvl="1">
              <a:lnSpc>
                <a:spcPct val="107000"/>
              </a:lnSpc>
              <a:spcBef>
                <a:spcPts val="0"/>
              </a:spcBef>
            </a:pPr>
            <a:r>
              <a:rPr lang="en-US" sz="3200"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dirty="0">
                <a:latin typeface="Calibri" panose="020F0502020204030204" pitchFamily="34" charset="0"/>
                <a:ea typeface="Calibri" panose="020F0502020204030204" pitchFamily="34" charset="0"/>
                <a:cs typeface="Times New Roman" panose="02020603050405020304" pitchFamily="18" charset="0"/>
              </a:rPr>
              <a:t>earth is being held up by what?</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Hindu </a:t>
            </a:r>
            <a:r>
              <a:rPr lang="en-US" sz="2800" dirty="0">
                <a:latin typeface="Calibri" panose="020F0502020204030204" pitchFamily="34" charset="0"/>
                <a:ea typeface="Calibri" panose="020F0502020204030204" pitchFamily="34" charset="0"/>
                <a:cs typeface="Times New Roman" panose="02020603050405020304" pitchFamily="18" charset="0"/>
              </a:rPr>
              <a:t>– Earth on the backs of 4 giant elephants, standing on the back of a giant turtle who was swimming in a sea of milk.</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Japanese </a:t>
            </a:r>
            <a:r>
              <a:rPr lang="en-US" sz="2800" dirty="0">
                <a:latin typeface="Calibri" panose="020F0502020204030204" pitchFamily="34" charset="0"/>
                <a:ea typeface="Calibri" panose="020F0502020204030204" pitchFamily="34" charset="0"/>
                <a:cs typeface="Times New Roman" panose="02020603050405020304" pitchFamily="18" charset="0"/>
              </a:rPr>
              <a:t>– Earth on the back of a giant catfish.</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Greeks </a:t>
            </a:r>
            <a:r>
              <a:rPr lang="en-US" sz="2800" dirty="0">
                <a:latin typeface="Calibri" panose="020F0502020204030204" pitchFamily="34" charset="0"/>
                <a:ea typeface="Calibri" panose="020F0502020204030204" pitchFamily="34" charset="0"/>
                <a:cs typeface="Times New Roman" panose="02020603050405020304" pitchFamily="18" charset="0"/>
              </a:rPr>
              <a:t>– Atlas had it on his back.</a:t>
            </a:r>
          </a:p>
          <a:p>
            <a:pPr lvl="2">
              <a:lnSpc>
                <a:spcPct val="107000"/>
              </a:lnSpc>
              <a:spcBef>
                <a:spcPts val="0"/>
              </a:spcBef>
            </a:pPr>
            <a:r>
              <a:rPr lang="en-US" sz="2800" dirty="0" smtClean="0">
                <a:latin typeface="Calibri" panose="020F0502020204030204" pitchFamily="34" charset="0"/>
                <a:ea typeface="Calibri" panose="020F0502020204030204" pitchFamily="34" charset="0"/>
                <a:cs typeface="Times New Roman" panose="02020603050405020304" pitchFamily="18" charset="0"/>
              </a:rPr>
              <a:t>Bible </a:t>
            </a:r>
            <a:r>
              <a:rPr lang="en-US" sz="2800" dirty="0">
                <a:latin typeface="Calibri" panose="020F0502020204030204" pitchFamily="34" charset="0"/>
                <a:ea typeface="Calibri" panose="020F0502020204030204" pitchFamily="34" charset="0"/>
                <a:cs typeface="Times New Roman" panose="02020603050405020304" pitchFamily="18" charset="0"/>
              </a:rPr>
              <a:t>tells us – Job 26:7 (over 4,000 </a:t>
            </a:r>
            <a:r>
              <a:rPr lang="en-US" sz="2800" dirty="0" err="1">
                <a:latin typeface="Calibri" panose="020F0502020204030204" pitchFamily="34" charset="0"/>
                <a:ea typeface="Calibri" panose="020F0502020204030204" pitchFamily="34" charset="0"/>
                <a:cs typeface="Times New Roman" panose="02020603050405020304" pitchFamily="18" charset="0"/>
              </a:rPr>
              <a:t>yrs</a:t>
            </a:r>
            <a:r>
              <a:rPr lang="en-US" sz="2800" dirty="0">
                <a:latin typeface="Calibri" panose="020F0502020204030204" pitchFamily="34" charset="0"/>
                <a:ea typeface="Calibri" panose="020F0502020204030204" pitchFamily="34" charset="0"/>
                <a:cs typeface="Times New Roman" panose="02020603050405020304" pitchFamily="18" charset="0"/>
              </a:rPr>
              <a:t> ago!)</a:t>
            </a:r>
          </a:p>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Water </a:t>
            </a:r>
            <a:r>
              <a:rPr lang="en-US" sz="3600" dirty="0">
                <a:latin typeface="Calibri" panose="020F0502020204030204" pitchFamily="34" charset="0"/>
                <a:ea typeface="Calibri" panose="020F0502020204030204" pitchFamily="34" charset="0"/>
                <a:cs typeface="Times New Roman" panose="02020603050405020304" pitchFamily="18" charset="0"/>
              </a:rPr>
              <a:t>Cycle (Job 36:27-29; Amos 9:6)</a:t>
            </a:r>
          </a:p>
          <a:p>
            <a:pPr>
              <a:lnSpc>
                <a:spcPct val="107000"/>
              </a:lnSpc>
              <a:spcBef>
                <a:spcPts val="0"/>
              </a:spcBef>
            </a:pPr>
            <a:r>
              <a:rPr lang="en-US" sz="3600" dirty="0" smtClean="0">
                <a:latin typeface="Calibri" panose="020F0502020204030204" pitchFamily="34" charset="0"/>
                <a:ea typeface="Calibri" panose="020F0502020204030204" pitchFamily="34" charset="0"/>
                <a:cs typeface="Times New Roman" panose="02020603050405020304" pitchFamily="18" charset="0"/>
              </a:rPr>
              <a:t>Expanding </a:t>
            </a:r>
            <a:r>
              <a:rPr lang="en-US" sz="3600" dirty="0">
                <a:latin typeface="Calibri" panose="020F0502020204030204" pitchFamily="34" charset="0"/>
                <a:ea typeface="Calibri" panose="020F0502020204030204" pitchFamily="34" charset="0"/>
                <a:cs typeface="Times New Roman" panose="02020603050405020304" pitchFamily="18" charset="0"/>
              </a:rPr>
              <a:t>universe (Job 9:8; Psalm 104:2)</a:t>
            </a:r>
          </a:p>
          <a:p>
            <a:pPr lvl="1">
              <a:lnSpc>
                <a:spcPct val="107000"/>
              </a:lnSpc>
              <a:spcBef>
                <a:spcPts val="0"/>
              </a:spcBef>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747623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Exodus</a:t>
            </a:r>
            <a:endParaRPr lang="en-US" sz="6000" b="1" dirty="0"/>
          </a:p>
        </p:txBody>
      </p:sp>
      <p:sp>
        <p:nvSpPr>
          <p:cNvPr id="3" name="Content Placeholder 2"/>
          <p:cNvSpPr>
            <a:spLocks noGrp="1"/>
          </p:cNvSpPr>
          <p:nvPr>
            <p:ph idx="1"/>
          </p:nvPr>
        </p:nvSpPr>
        <p:spPr>
          <a:xfrm>
            <a:off x="838200" y="1417662"/>
            <a:ext cx="10515600" cy="5278560"/>
          </a:xfrm>
        </p:spPr>
        <p:txBody>
          <a:bodyPr>
            <a:normAutofit/>
          </a:bodyPr>
          <a:lstStyle/>
          <a:p>
            <a:pPr marL="0" indent="0">
              <a:buNone/>
            </a:pPr>
            <a:r>
              <a:rPr lang="en-US" sz="4000" dirty="0" smtClean="0"/>
              <a:t>11:1 – And </a:t>
            </a:r>
            <a:r>
              <a:rPr lang="en-US" sz="4000" u="sng" dirty="0"/>
              <a:t>the LORD said </a:t>
            </a:r>
            <a:r>
              <a:rPr lang="en-US" sz="4000" dirty="0"/>
              <a:t>to Moses, "I will bring one more plague on Pharaoh and on Egypt. Afterward he will let you go from here. When he lets you go, he will surely drive you out of here altogether. </a:t>
            </a:r>
            <a:endParaRPr lang="en-US" sz="4000" dirty="0" smtClean="0"/>
          </a:p>
          <a:p>
            <a:pPr marL="0" indent="0">
              <a:buNone/>
            </a:pPr>
            <a:r>
              <a:rPr lang="en-US" sz="4000" dirty="0" smtClean="0"/>
              <a:t>12:1 – Now </a:t>
            </a:r>
            <a:r>
              <a:rPr lang="en-US" sz="4000" u="sng" dirty="0"/>
              <a:t>the LORD spoke </a:t>
            </a:r>
            <a:r>
              <a:rPr lang="en-US" sz="4000" dirty="0"/>
              <a:t>to Moses and Aaron in the land of </a:t>
            </a:r>
            <a:r>
              <a:rPr lang="en-US" sz="4000" dirty="0" smtClean="0"/>
              <a:t>Egypt</a:t>
            </a:r>
          </a:p>
          <a:p>
            <a:pPr marL="0" indent="0">
              <a:buNone/>
            </a:pPr>
            <a:r>
              <a:rPr lang="en-US" sz="4000" dirty="0" smtClean="0"/>
              <a:t>13:1 – Then </a:t>
            </a:r>
            <a:r>
              <a:rPr lang="en-US" sz="4000" u="sng" dirty="0"/>
              <a:t>the LORD spoke </a:t>
            </a:r>
            <a:r>
              <a:rPr lang="en-US" sz="4000" dirty="0"/>
              <a:t>to Moses, </a:t>
            </a:r>
            <a:r>
              <a:rPr lang="en-US" sz="4000" dirty="0" smtClean="0"/>
              <a:t>saying</a:t>
            </a:r>
            <a:endParaRPr lang="en-US" sz="4000" dirty="0"/>
          </a:p>
        </p:txBody>
      </p:sp>
    </p:spTree>
    <p:extLst>
      <p:ext uri="{BB962C8B-B14F-4D97-AF65-F5344CB8AC3E}">
        <p14:creationId xmlns:p14="http://schemas.microsoft.com/office/powerpoint/2010/main" val="2055327929"/>
      </p:ext>
    </p:extLst>
  </p:cSld>
  <p:clrMapOvr>
    <a:masterClrMapping/>
  </p:clrMapOvr>
  <p:transition spd="med">
    <p:split orient="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Job 9:8</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He </a:t>
            </a:r>
            <a:r>
              <a:rPr lang="en-US" sz="4000" dirty="0"/>
              <a:t>alone </a:t>
            </a:r>
            <a:r>
              <a:rPr lang="en-US" sz="4000" u="sng" dirty="0"/>
              <a:t>spreads out the heavens</a:t>
            </a:r>
            <a:r>
              <a:rPr lang="en-US" sz="4000" dirty="0"/>
              <a:t>, And treads on the waves of the </a:t>
            </a:r>
            <a:r>
              <a:rPr lang="en-US" sz="4000" dirty="0" smtClean="0"/>
              <a:t>sea.</a:t>
            </a:r>
            <a:endParaRPr lang="en-US" sz="4000" dirty="0"/>
          </a:p>
        </p:txBody>
      </p:sp>
    </p:spTree>
    <p:extLst>
      <p:ext uri="{BB962C8B-B14F-4D97-AF65-F5344CB8AC3E}">
        <p14:creationId xmlns:p14="http://schemas.microsoft.com/office/powerpoint/2010/main" val="3142283929"/>
      </p:ext>
    </p:extLst>
  </p:cSld>
  <p:clrMapOvr>
    <a:masterClrMapping/>
  </p:clrMapOvr>
  <p:transition spd="med">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Psalm 104:2</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Who </a:t>
            </a:r>
            <a:r>
              <a:rPr lang="en-US" sz="4000" dirty="0"/>
              <a:t>cover Yourself with light as with a garment, Who </a:t>
            </a:r>
            <a:r>
              <a:rPr lang="en-US" sz="4000" u="sng" dirty="0"/>
              <a:t>stretch out the heavens</a:t>
            </a:r>
            <a:r>
              <a:rPr lang="en-US" sz="4000" dirty="0"/>
              <a:t> like a curtain.</a:t>
            </a:r>
          </a:p>
        </p:txBody>
      </p:sp>
    </p:spTree>
    <p:extLst>
      <p:ext uri="{BB962C8B-B14F-4D97-AF65-F5344CB8AC3E}">
        <p14:creationId xmlns:p14="http://schemas.microsoft.com/office/powerpoint/2010/main" val="3619006593"/>
      </p:ext>
    </p:extLst>
  </p:cSld>
  <p:clrMapOvr>
    <a:masterClrMapping/>
  </p:clrMapOvr>
  <p:transition spd="med">
    <p:split orient="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Scientifically Accurate</a:t>
            </a:r>
            <a:endParaRPr lang="en-US" sz="6000" b="1" dirty="0"/>
          </a:p>
        </p:txBody>
      </p:sp>
      <p:sp>
        <p:nvSpPr>
          <p:cNvPr id="3" name="Content Placeholder 2"/>
          <p:cNvSpPr>
            <a:spLocks noGrp="1"/>
          </p:cNvSpPr>
          <p:nvPr>
            <p:ph idx="1"/>
          </p:nvPr>
        </p:nvSpPr>
        <p:spPr>
          <a:xfrm>
            <a:off x="2602522" y="1825624"/>
            <a:ext cx="8751277" cy="4910027"/>
          </a:xfrm>
        </p:spPr>
        <p:txBody>
          <a:bodyPr>
            <a:normAutofit/>
          </a:bodyPr>
          <a:lstStyle/>
          <a:p>
            <a:pPr marL="0" indent="0">
              <a:lnSpc>
                <a:spcPct val="107000"/>
              </a:lnSpc>
              <a:spcBef>
                <a:spcPts val="0"/>
              </a:spcBef>
              <a:buNone/>
            </a:pPr>
            <a:r>
              <a:rPr lang="en-US" sz="3800" dirty="0" smtClean="0">
                <a:latin typeface="Calibri" panose="020F0502020204030204" pitchFamily="34" charset="0"/>
                <a:ea typeface="Calibri" panose="020F0502020204030204" pitchFamily="34" charset="0"/>
                <a:cs typeface="Times New Roman" panose="02020603050405020304" pitchFamily="18" charset="0"/>
              </a:rPr>
              <a:t>B. Health </a:t>
            </a:r>
            <a:r>
              <a:rPr lang="en-US" sz="3800" dirty="0">
                <a:latin typeface="Calibri" panose="020F0502020204030204" pitchFamily="34" charset="0"/>
                <a:ea typeface="Calibri" panose="020F0502020204030204" pitchFamily="34" charset="0"/>
                <a:cs typeface="Times New Roman" panose="02020603050405020304" pitchFamily="18" charset="0"/>
              </a:rPr>
              <a:t>in the Bible</a:t>
            </a: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90</a:t>
            </a:r>
            <a:r>
              <a:rPr lang="en-US" dirty="0">
                <a:latin typeface="Calibri" panose="020F0502020204030204" pitchFamily="34" charset="0"/>
                <a:ea typeface="Calibri" panose="020F0502020204030204" pitchFamily="34" charset="0"/>
                <a:cs typeface="Times New Roman" panose="02020603050405020304" pitchFamily="18" charset="0"/>
              </a:rPr>
              <a:t>% household dust is skin cells. (Genesis 3:19)</a:t>
            </a:r>
          </a:p>
          <a:p>
            <a:pPr marL="0" indent="0">
              <a:lnSpc>
                <a:spcPct val="107000"/>
              </a:lnSpc>
              <a:spcBef>
                <a:spcPts val="0"/>
              </a:spcBef>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461212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Genesis 3:19</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In </a:t>
            </a:r>
            <a:r>
              <a:rPr lang="en-US" sz="4000" dirty="0"/>
              <a:t>the sweat of your face you shall eat bread Till you return to the ground, For out of it you were taken; </a:t>
            </a:r>
            <a:r>
              <a:rPr lang="en-US" sz="4000" u="sng" dirty="0"/>
              <a:t>For dust you are</a:t>
            </a:r>
            <a:r>
              <a:rPr lang="en-US" sz="4000" dirty="0"/>
              <a:t>, And to dust you shall return</a:t>
            </a:r>
            <a:r>
              <a:rPr lang="en-US" sz="4000" dirty="0" smtClean="0"/>
              <a:t>.</a:t>
            </a:r>
            <a:endParaRPr lang="en-US" sz="4000" dirty="0"/>
          </a:p>
        </p:txBody>
      </p:sp>
    </p:spTree>
    <p:extLst>
      <p:ext uri="{BB962C8B-B14F-4D97-AF65-F5344CB8AC3E}">
        <p14:creationId xmlns:p14="http://schemas.microsoft.com/office/powerpoint/2010/main" val="358543659"/>
      </p:ext>
    </p:extLst>
  </p:cSld>
  <p:clrMapOvr>
    <a:masterClrMapping/>
  </p:clrMapOvr>
  <p:transition spd="med">
    <p:split orient="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Scientifically Accurate</a:t>
            </a:r>
            <a:endParaRPr lang="en-US" sz="6000" b="1" dirty="0"/>
          </a:p>
        </p:txBody>
      </p:sp>
      <p:sp>
        <p:nvSpPr>
          <p:cNvPr id="3" name="Content Placeholder 2"/>
          <p:cNvSpPr>
            <a:spLocks noGrp="1"/>
          </p:cNvSpPr>
          <p:nvPr>
            <p:ph idx="1"/>
          </p:nvPr>
        </p:nvSpPr>
        <p:spPr>
          <a:xfrm>
            <a:off x="2602522" y="1825624"/>
            <a:ext cx="8751277" cy="4910027"/>
          </a:xfrm>
        </p:spPr>
        <p:txBody>
          <a:bodyPr>
            <a:normAutofit/>
          </a:bodyPr>
          <a:lstStyle/>
          <a:p>
            <a:pPr marL="0" indent="0">
              <a:lnSpc>
                <a:spcPct val="107000"/>
              </a:lnSpc>
              <a:spcBef>
                <a:spcPts val="0"/>
              </a:spcBef>
              <a:buNone/>
            </a:pPr>
            <a:r>
              <a:rPr lang="en-US" sz="3800" dirty="0" smtClean="0">
                <a:latin typeface="Calibri" panose="020F0502020204030204" pitchFamily="34" charset="0"/>
                <a:ea typeface="Calibri" panose="020F0502020204030204" pitchFamily="34" charset="0"/>
                <a:cs typeface="Times New Roman" panose="02020603050405020304" pitchFamily="18" charset="0"/>
              </a:rPr>
              <a:t>B. Health </a:t>
            </a:r>
            <a:r>
              <a:rPr lang="en-US" sz="3800" dirty="0">
                <a:latin typeface="Calibri" panose="020F0502020204030204" pitchFamily="34" charset="0"/>
                <a:ea typeface="Calibri" panose="020F0502020204030204" pitchFamily="34" charset="0"/>
                <a:cs typeface="Times New Roman" panose="02020603050405020304" pitchFamily="18" charset="0"/>
              </a:rPr>
              <a:t>in the Bible</a:t>
            </a: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90</a:t>
            </a:r>
            <a:r>
              <a:rPr lang="en-US" dirty="0">
                <a:latin typeface="Calibri" panose="020F0502020204030204" pitchFamily="34" charset="0"/>
                <a:ea typeface="Calibri" panose="020F0502020204030204" pitchFamily="34" charset="0"/>
                <a:cs typeface="Times New Roman" panose="02020603050405020304" pitchFamily="18" charset="0"/>
              </a:rPr>
              <a:t>% household dust is skin cells. (Genesis 3:19)</a:t>
            </a: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All </a:t>
            </a:r>
            <a:r>
              <a:rPr lang="en-US" dirty="0">
                <a:latin typeface="Calibri" panose="020F0502020204030204" pitchFamily="34" charset="0"/>
                <a:ea typeface="Calibri" panose="020F0502020204030204" pitchFamily="34" charset="0"/>
                <a:cs typeface="Times New Roman" panose="02020603050405020304" pitchFamily="18" charset="0"/>
              </a:rPr>
              <a:t>races have similar proportions to the four basic blood types. Discovered in 1900 by Karl Landsteiner. (Acts 17:25-26</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4312665"/>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Acts 17:25-26</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Nor </a:t>
            </a:r>
            <a:r>
              <a:rPr lang="en-US" sz="4000" dirty="0"/>
              <a:t>is He worshiped with men's hands, as though He needed anything, since He gives to all life, breath, and all </a:t>
            </a:r>
            <a:r>
              <a:rPr lang="en-US" sz="4000" dirty="0" smtClean="0"/>
              <a:t>things. </a:t>
            </a:r>
            <a:r>
              <a:rPr lang="en-US" sz="4000" baseline="30000" dirty="0" smtClean="0"/>
              <a:t>26</a:t>
            </a:r>
            <a:r>
              <a:rPr lang="en-US" sz="4000" dirty="0" smtClean="0"/>
              <a:t> And </a:t>
            </a:r>
            <a:r>
              <a:rPr lang="en-US" sz="4000" dirty="0"/>
              <a:t>He has made from </a:t>
            </a:r>
            <a:r>
              <a:rPr lang="en-US" sz="4000" u="sng" dirty="0"/>
              <a:t>one blood every nation of men</a:t>
            </a:r>
            <a:r>
              <a:rPr lang="en-US" sz="4000" dirty="0"/>
              <a:t> to dwell on all the face of the earth, and has determined their </a:t>
            </a:r>
            <a:r>
              <a:rPr lang="en-US" sz="4000" dirty="0" err="1"/>
              <a:t>preappointed</a:t>
            </a:r>
            <a:r>
              <a:rPr lang="en-US" sz="4000" dirty="0"/>
              <a:t> times and the boundaries of their dwellings,</a:t>
            </a:r>
          </a:p>
        </p:txBody>
      </p:sp>
    </p:spTree>
    <p:extLst>
      <p:ext uri="{BB962C8B-B14F-4D97-AF65-F5344CB8AC3E}">
        <p14:creationId xmlns:p14="http://schemas.microsoft.com/office/powerpoint/2010/main" val="1506994708"/>
      </p:ext>
    </p:extLst>
  </p:cSld>
  <p:clrMapOvr>
    <a:masterClrMapping/>
  </p:clrMapOvr>
  <p:transition spd="med">
    <p:split orient="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Scientifically Accurate</a:t>
            </a:r>
            <a:endParaRPr lang="en-US" sz="6000" b="1" dirty="0"/>
          </a:p>
        </p:txBody>
      </p:sp>
      <p:sp>
        <p:nvSpPr>
          <p:cNvPr id="3" name="Content Placeholder 2"/>
          <p:cNvSpPr>
            <a:spLocks noGrp="1"/>
          </p:cNvSpPr>
          <p:nvPr>
            <p:ph idx="1"/>
          </p:nvPr>
        </p:nvSpPr>
        <p:spPr>
          <a:xfrm>
            <a:off x="2602522" y="1825624"/>
            <a:ext cx="8751277" cy="4910027"/>
          </a:xfrm>
        </p:spPr>
        <p:txBody>
          <a:bodyPr>
            <a:normAutofit/>
          </a:bodyPr>
          <a:lstStyle/>
          <a:p>
            <a:pPr marL="0" indent="0">
              <a:lnSpc>
                <a:spcPct val="107000"/>
              </a:lnSpc>
              <a:spcBef>
                <a:spcPts val="0"/>
              </a:spcBef>
              <a:buNone/>
            </a:pPr>
            <a:r>
              <a:rPr lang="en-US" sz="3800" dirty="0" smtClean="0">
                <a:latin typeface="Calibri" panose="020F0502020204030204" pitchFamily="34" charset="0"/>
                <a:ea typeface="Calibri" panose="020F0502020204030204" pitchFamily="34" charset="0"/>
                <a:cs typeface="Times New Roman" panose="02020603050405020304" pitchFamily="18" charset="0"/>
              </a:rPr>
              <a:t>B. Health </a:t>
            </a:r>
            <a:r>
              <a:rPr lang="en-US" sz="3800" dirty="0">
                <a:latin typeface="Calibri" panose="020F0502020204030204" pitchFamily="34" charset="0"/>
                <a:ea typeface="Calibri" panose="020F0502020204030204" pitchFamily="34" charset="0"/>
                <a:cs typeface="Times New Roman" panose="02020603050405020304" pitchFamily="18" charset="0"/>
              </a:rPr>
              <a:t>in the Bible</a:t>
            </a: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90</a:t>
            </a:r>
            <a:r>
              <a:rPr lang="en-US" dirty="0">
                <a:latin typeface="Calibri" panose="020F0502020204030204" pitchFamily="34" charset="0"/>
                <a:ea typeface="Calibri" panose="020F0502020204030204" pitchFamily="34" charset="0"/>
                <a:cs typeface="Times New Roman" panose="02020603050405020304" pitchFamily="18" charset="0"/>
              </a:rPr>
              <a:t>% household dust is skin cells. (Genesis 3:19)</a:t>
            </a: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All </a:t>
            </a:r>
            <a:r>
              <a:rPr lang="en-US" dirty="0">
                <a:latin typeface="Calibri" panose="020F0502020204030204" pitchFamily="34" charset="0"/>
                <a:ea typeface="Calibri" panose="020F0502020204030204" pitchFamily="34" charset="0"/>
                <a:cs typeface="Times New Roman" panose="02020603050405020304" pitchFamily="18" charset="0"/>
              </a:rPr>
              <a:t>races have similar proportions to the four basic blood types. Discovered in 1900 by Karl Landsteiner. (Acts 17:25-26)</a:t>
            </a: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Circumcision </a:t>
            </a:r>
            <a:r>
              <a:rPr lang="en-US" dirty="0">
                <a:latin typeface="Calibri" panose="020F0502020204030204" pitchFamily="34" charset="0"/>
                <a:ea typeface="Calibri" panose="020F0502020204030204" pitchFamily="34" charset="0"/>
                <a:cs typeface="Times New Roman" panose="02020603050405020304" pitchFamily="18" charset="0"/>
              </a:rPr>
              <a:t>is safe by the eighth day due to the proper concentration of vitamin K and </a:t>
            </a:r>
            <a:r>
              <a:rPr lang="en-US" dirty="0" err="1">
                <a:latin typeface="Calibri" panose="020F0502020204030204" pitchFamily="34" charset="0"/>
                <a:ea typeface="Calibri" panose="020F0502020204030204" pitchFamily="34" charset="0"/>
                <a:cs typeface="Times New Roman" panose="02020603050405020304" pitchFamily="18" charset="0"/>
              </a:rPr>
              <a:t>prothrombin</a:t>
            </a:r>
            <a:r>
              <a:rPr lang="en-US" dirty="0" smtClean="0">
                <a:latin typeface="Calibri" panose="020F0502020204030204" pitchFamily="34" charset="0"/>
                <a:ea typeface="Calibri" panose="020F0502020204030204" pitchFamily="34" charset="0"/>
                <a:cs typeface="Times New Roman" panose="02020603050405020304" pitchFamily="18" charset="0"/>
              </a:rPr>
              <a:t>.           (Genesis 17:12)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2814744"/>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Genesis 17:12</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He </a:t>
            </a:r>
            <a:r>
              <a:rPr lang="en-US" sz="4000" dirty="0"/>
              <a:t>who is eight days old among you shall be circumcised, every male child in your generations, he who is born in your house or bought with money from any foreigner who is not your descendant.</a:t>
            </a:r>
          </a:p>
        </p:txBody>
      </p:sp>
    </p:spTree>
    <p:extLst>
      <p:ext uri="{BB962C8B-B14F-4D97-AF65-F5344CB8AC3E}">
        <p14:creationId xmlns:p14="http://schemas.microsoft.com/office/powerpoint/2010/main" val="3975556040"/>
      </p:ext>
    </p:extLst>
  </p:cSld>
  <p:clrMapOvr>
    <a:masterClrMapping/>
  </p:clrMapOvr>
  <p:transition spd="med">
    <p:split orient="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Scientifically Accurate</a:t>
            </a:r>
            <a:endParaRPr lang="en-US" sz="6000" b="1" dirty="0"/>
          </a:p>
        </p:txBody>
      </p:sp>
      <p:sp>
        <p:nvSpPr>
          <p:cNvPr id="3" name="Content Placeholder 2"/>
          <p:cNvSpPr>
            <a:spLocks noGrp="1"/>
          </p:cNvSpPr>
          <p:nvPr>
            <p:ph idx="1"/>
          </p:nvPr>
        </p:nvSpPr>
        <p:spPr>
          <a:xfrm>
            <a:off x="2602522" y="1825624"/>
            <a:ext cx="8751277" cy="4910027"/>
          </a:xfrm>
        </p:spPr>
        <p:txBody>
          <a:bodyPr>
            <a:normAutofit/>
          </a:bodyPr>
          <a:lstStyle/>
          <a:p>
            <a:pPr marL="0" indent="0">
              <a:lnSpc>
                <a:spcPct val="107000"/>
              </a:lnSpc>
              <a:spcBef>
                <a:spcPts val="0"/>
              </a:spcBef>
              <a:buNone/>
            </a:pPr>
            <a:r>
              <a:rPr lang="en-US" sz="3800" dirty="0" smtClean="0">
                <a:latin typeface="Calibri" panose="020F0502020204030204" pitchFamily="34" charset="0"/>
                <a:ea typeface="Calibri" panose="020F0502020204030204" pitchFamily="34" charset="0"/>
                <a:cs typeface="Times New Roman" panose="02020603050405020304" pitchFamily="18" charset="0"/>
              </a:rPr>
              <a:t>B. Health </a:t>
            </a:r>
            <a:r>
              <a:rPr lang="en-US" sz="3800" dirty="0">
                <a:latin typeface="Calibri" panose="020F0502020204030204" pitchFamily="34" charset="0"/>
                <a:ea typeface="Calibri" panose="020F0502020204030204" pitchFamily="34" charset="0"/>
                <a:cs typeface="Times New Roman" panose="02020603050405020304" pitchFamily="18" charset="0"/>
              </a:rPr>
              <a:t>in the Bible</a:t>
            </a: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Life </a:t>
            </a:r>
            <a:r>
              <a:rPr lang="en-US" dirty="0">
                <a:latin typeface="Calibri" panose="020F0502020204030204" pitchFamily="34" charset="0"/>
                <a:ea typeface="Calibri" panose="020F0502020204030204" pitchFamily="34" charset="0"/>
                <a:cs typeface="Times New Roman" panose="02020603050405020304" pitchFamily="18" charset="0"/>
              </a:rPr>
              <a:t>in the blood. (bloodletting – Egyptian practice) Moses didn’t do it. </a:t>
            </a:r>
            <a:r>
              <a:rPr lang="en-US" dirty="0" smtClean="0">
                <a:latin typeface="Calibri" panose="020F0502020204030204" pitchFamily="34" charset="0"/>
                <a:ea typeface="Calibri" panose="020F0502020204030204" pitchFamily="34" charset="0"/>
                <a:cs typeface="Times New Roman" panose="02020603050405020304" pitchFamily="18" charset="0"/>
              </a:rPr>
              <a:t>(Leviticus </a:t>
            </a:r>
            <a:r>
              <a:rPr lang="en-US" dirty="0">
                <a:latin typeface="Calibri" panose="020F0502020204030204" pitchFamily="34" charset="0"/>
                <a:ea typeface="Calibri" panose="020F0502020204030204" pitchFamily="34" charset="0"/>
                <a:cs typeface="Times New Roman" panose="02020603050405020304" pitchFamily="18" charset="0"/>
              </a:rPr>
              <a:t>17:11, </a:t>
            </a:r>
            <a:r>
              <a:rPr lang="en-US" dirty="0" smtClean="0">
                <a:latin typeface="Calibri" panose="020F0502020204030204" pitchFamily="34" charset="0"/>
                <a:ea typeface="Calibri" panose="020F0502020204030204" pitchFamily="34" charset="0"/>
                <a:cs typeface="Times New Roman" panose="02020603050405020304" pitchFamily="18" charset="0"/>
              </a:rPr>
              <a:t>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1905317"/>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Leviticus 17:11, 14</a:t>
            </a:r>
            <a:endParaRPr lang="en-US" sz="6000" b="1" dirty="0"/>
          </a:p>
        </p:txBody>
      </p:sp>
      <p:sp>
        <p:nvSpPr>
          <p:cNvPr id="3" name="Content Placeholder 2"/>
          <p:cNvSpPr>
            <a:spLocks noGrp="1"/>
          </p:cNvSpPr>
          <p:nvPr>
            <p:ph idx="1"/>
          </p:nvPr>
        </p:nvSpPr>
        <p:spPr/>
        <p:txBody>
          <a:bodyPr>
            <a:normAutofit fontScale="92500"/>
          </a:bodyPr>
          <a:lstStyle/>
          <a:p>
            <a:pPr marL="0" indent="0">
              <a:buNone/>
            </a:pPr>
            <a:r>
              <a:rPr lang="en-US" sz="4000" baseline="30000" dirty="0" smtClean="0"/>
              <a:t>11</a:t>
            </a:r>
            <a:r>
              <a:rPr lang="en-US" sz="4000" dirty="0" smtClean="0"/>
              <a:t>  For </a:t>
            </a:r>
            <a:r>
              <a:rPr lang="en-US" sz="4000" dirty="0"/>
              <a:t>the life of the flesh is in the blood, and I have given it to you upon the altar to make atonement for your souls; for it is the blood that makes atonement for the </a:t>
            </a:r>
            <a:r>
              <a:rPr lang="en-US" sz="4000" dirty="0" smtClean="0"/>
              <a:t>soul.</a:t>
            </a:r>
          </a:p>
          <a:p>
            <a:pPr marL="0" indent="0">
              <a:buNone/>
            </a:pPr>
            <a:r>
              <a:rPr lang="en-US" sz="4000" baseline="30000" dirty="0" smtClean="0"/>
              <a:t>14</a:t>
            </a:r>
            <a:r>
              <a:rPr lang="en-US" sz="4000" dirty="0" smtClean="0"/>
              <a:t>  </a:t>
            </a:r>
            <a:r>
              <a:rPr lang="en-US" sz="4000" dirty="0"/>
              <a:t>for it is the life of all flesh. Its blood sustains its life. Therefore I said to the children of Israel, 'You shall not eat the blood of any flesh, for the life of all flesh is its blood. Whoever eats it shall be cut off.'</a:t>
            </a:r>
          </a:p>
        </p:txBody>
      </p:sp>
    </p:spTree>
    <p:extLst>
      <p:ext uri="{BB962C8B-B14F-4D97-AF65-F5344CB8AC3E}">
        <p14:creationId xmlns:p14="http://schemas.microsoft.com/office/powerpoint/2010/main" val="3286650794"/>
      </p:ext>
    </p:extLst>
  </p:cSld>
  <p:clrMapOvr>
    <a:masterClrMapping/>
  </p:clrMapOvr>
  <p:transition spd="med">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It Claims Inspiration!</a:t>
            </a:r>
            <a:endParaRPr lang="en-US" sz="6000" b="1" dirty="0"/>
          </a:p>
        </p:txBody>
      </p:sp>
      <p:sp>
        <p:nvSpPr>
          <p:cNvPr id="3" name="Content Placeholder 2"/>
          <p:cNvSpPr>
            <a:spLocks noGrp="1"/>
          </p:cNvSpPr>
          <p:nvPr>
            <p:ph idx="1"/>
          </p:nvPr>
        </p:nvSpPr>
        <p:spPr>
          <a:xfrm>
            <a:off x="2602522" y="1825625"/>
            <a:ext cx="8751277" cy="43513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3600" dirty="0">
                <a:latin typeface="Calibri" panose="020F0502020204030204" pitchFamily="34" charset="0"/>
                <a:ea typeface="Calibri" panose="020F0502020204030204" pitchFamily="34" charset="0"/>
                <a:cs typeface="Times New Roman" panose="02020603050405020304" pitchFamily="18" charset="0"/>
              </a:rPr>
              <a:t>2 Timothy </a:t>
            </a:r>
            <a:r>
              <a:rPr lang="en-US" sz="3600" dirty="0" smtClean="0">
                <a:latin typeface="Calibri" panose="020F0502020204030204" pitchFamily="34" charset="0"/>
                <a:ea typeface="Calibri" panose="020F0502020204030204" pitchFamily="34" charset="0"/>
                <a:cs typeface="Times New Roman" panose="02020603050405020304" pitchFamily="18" charset="0"/>
              </a:rPr>
              <a:t>3:16</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dirty="0">
                <a:latin typeface="Calibri" panose="020F0502020204030204" pitchFamily="34" charset="0"/>
                <a:ea typeface="Calibri" panose="020F0502020204030204" pitchFamily="34" charset="0"/>
                <a:cs typeface="Times New Roman" panose="02020603050405020304" pitchFamily="18" charset="0"/>
              </a:rPr>
              <a:t>Old </a:t>
            </a:r>
            <a:r>
              <a:rPr lang="en-US" sz="3200" dirty="0" smtClean="0">
                <a:latin typeface="Calibri" panose="020F0502020204030204" pitchFamily="34" charset="0"/>
                <a:ea typeface="Calibri" panose="020F0502020204030204" pitchFamily="34" charset="0"/>
                <a:cs typeface="Times New Roman" panose="02020603050405020304" pitchFamily="18" charset="0"/>
              </a:rPr>
              <a:t>Testament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Exodus 11:1; 12:1; </a:t>
            </a:r>
            <a:r>
              <a:rPr lang="en-US" sz="2800" dirty="0" smtClean="0">
                <a:latin typeface="Calibri" panose="020F0502020204030204" pitchFamily="34" charset="0"/>
                <a:ea typeface="Calibri" panose="020F0502020204030204" pitchFamily="34" charset="0"/>
                <a:cs typeface="Times New Roman" panose="02020603050405020304" pitchFamily="18" charset="0"/>
              </a:rPr>
              <a:t>13:1</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2 </a:t>
            </a:r>
            <a:r>
              <a:rPr lang="en-US" sz="2800" dirty="0" smtClean="0">
                <a:latin typeface="Calibri" panose="020F0502020204030204" pitchFamily="34" charset="0"/>
                <a:ea typeface="Calibri" panose="020F0502020204030204" pitchFamily="34" charset="0"/>
                <a:cs typeface="Times New Roman" panose="02020603050405020304" pitchFamily="18" charset="0"/>
              </a:rPr>
              <a:t>Samuel 23:2; Jeremiah 1:7-9</a:t>
            </a:r>
          </a:p>
        </p:txBody>
      </p:sp>
    </p:spTree>
    <p:extLst>
      <p:ext uri="{BB962C8B-B14F-4D97-AF65-F5344CB8AC3E}">
        <p14:creationId xmlns:p14="http://schemas.microsoft.com/office/powerpoint/2010/main" val="45647035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Scientifically Accurate</a:t>
            </a:r>
            <a:endParaRPr lang="en-US" sz="6000" b="1" dirty="0"/>
          </a:p>
        </p:txBody>
      </p:sp>
      <p:sp>
        <p:nvSpPr>
          <p:cNvPr id="3" name="Content Placeholder 2"/>
          <p:cNvSpPr>
            <a:spLocks noGrp="1"/>
          </p:cNvSpPr>
          <p:nvPr>
            <p:ph idx="1"/>
          </p:nvPr>
        </p:nvSpPr>
        <p:spPr>
          <a:xfrm>
            <a:off x="2602522" y="1825624"/>
            <a:ext cx="8751277" cy="4910027"/>
          </a:xfrm>
        </p:spPr>
        <p:txBody>
          <a:bodyPr>
            <a:normAutofit/>
          </a:bodyPr>
          <a:lstStyle/>
          <a:p>
            <a:pPr marL="0" indent="0">
              <a:lnSpc>
                <a:spcPct val="107000"/>
              </a:lnSpc>
              <a:spcBef>
                <a:spcPts val="0"/>
              </a:spcBef>
              <a:buNone/>
            </a:pPr>
            <a:r>
              <a:rPr lang="en-US" sz="3800" dirty="0" smtClean="0">
                <a:latin typeface="Calibri" panose="020F0502020204030204" pitchFamily="34" charset="0"/>
                <a:ea typeface="Calibri" panose="020F0502020204030204" pitchFamily="34" charset="0"/>
                <a:cs typeface="Times New Roman" panose="02020603050405020304" pitchFamily="18" charset="0"/>
              </a:rPr>
              <a:t>B. Health </a:t>
            </a:r>
            <a:r>
              <a:rPr lang="en-US" sz="3800" dirty="0">
                <a:latin typeface="Calibri" panose="020F0502020204030204" pitchFamily="34" charset="0"/>
                <a:ea typeface="Calibri" panose="020F0502020204030204" pitchFamily="34" charset="0"/>
                <a:cs typeface="Times New Roman" panose="02020603050405020304" pitchFamily="18" charset="0"/>
              </a:rPr>
              <a:t>in the Bible</a:t>
            </a: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Life </a:t>
            </a:r>
            <a:r>
              <a:rPr lang="en-US" dirty="0">
                <a:latin typeface="Calibri" panose="020F0502020204030204" pitchFamily="34" charset="0"/>
                <a:ea typeface="Calibri" panose="020F0502020204030204" pitchFamily="34" charset="0"/>
                <a:cs typeface="Times New Roman" panose="02020603050405020304" pitchFamily="18" charset="0"/>
              </a:rPr>
              <a:t>in the blood. (bloodletting – Egyptian practice) Moses didn’t do it. </a:t>
            </a:r>
            <a:r>
              <a:rPr lang="en-US" dirty="0" smtClean="0">
                <a:latin typeface="Calibri" panose="020F0502020204030204" pitchFamily="34" charset="0"/>
                <a:ea typeface="Calibri" panose="020F0502020204030204" pitchFamily="34" charset="0"/>
                <a:cs typeface="Times New Roman" panose="02020603050405020304" pitchFamily="18" charset="0"/>
              </a:rPr>
              <a:t>(Leviticus </a:t>
            </a:r>
            <a:r>
              <a:rPr lang="en-US" dirty="0">
                <a:latin typeface="Calibri" panose="020F0502020204030204" pitchFamily="34" charset="0"/>
                <a:ea typeface="Calibri" panose="020F0502020204030204" pitchFamily="34" charset="0"/>
                <a:cs typeface="Times New Roman" panose="02020603050405020304" pitchFamily="18" charset="0"/>
              </a:rPr>
              <a:t>17:11, </a:t>
            </a:r>
            <a:r>
              <a:rPr lang="en-US" dirty="0" smtClean="0">
                <a:latin typeface="Calibri" panose="020F0502020204030204" pitchFamily="34" charset="0"/>
                <a:ea typeface="Calibri" panose="020F0502020204030204" pitchFamily="34" charset="0"/>
                <a:cs typeface="Times New Roman" panose="02020603050405020304" pitchFamily="18" charset="0"/>
              </a:rPr>
              <a:t>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pPr>
            <a:r>
              <a:rPr lang="en-US" dirty="0" smtClean="0">
                <a:latin typeface="Calibri" panose="020F0502020204030204" pitchFamily="34" charset="0"/>
                <a:ea typeface="Calibri" panose="020F0502020204030204" pitchFamily="34" charset="0"/>
                <a:cs typeface="Times New Roman" panose="02020603050405020304" pitchFamily="18" charset="0"/>
              </a:rPr>
              <a:t>• Leprosy </a:t>
            </a:r>
            <a:r>
              <a:rPr lang="en-US" dirty="0">
                <a:latin typeface="Calibri" panose="020F0502020204030204" pitchFamily="34" charset="0"/>
                <a:ea typeface="Calibri" panose="020F0502020204030204" pitchFamily="34" charset="0"/>
                <a:cs typeface="Times New Roman" panose="02020603050405020304" pitchFamily="18" charset="0"/>
              </a:rPr>
              <a:t>(It is not clear how the leprosy germ is spread, but household and prolonged close contact is important. The germs probably enter the body through the nose and possibly through broken skin. The germs get in the air through nasal discharge of untreated </a:t>
            </a:r>
            <a:r>
              <a:rPr lang="en-US" dirty="0" err="1">
                <a:latin typeface="Calibri" panose="020F0502020204030204" pitchFamily="34" charset="0"/>
                <a:ea typeface="Calibri" panose="020F0502020204030204" pitchFamily="34" charset="0"/>
                <a:cs typeface="Times New Roman" panose="02020603050405020304" pitchFamily="18" charset="0"/>
              </a:rPr>
              <a:t>lepromatous</a:t>
            </a:r>
            <a:r>
              <a:rPr lang="en-US" dirty="0">
                <a:latin typeface="Calibri" panose="020F0502020204030204" pitchFamily="34" charset="0"/>
                <a:ea typeface="Calibri" panose="020F0502020204030204" pitchFamily="34" charset="0"/>
                <a:cs typeface="Times New Roman" panose="02020603050405020304" pitchFamily="18" charset="0"/>
              </a:rPr>
              <a:t> patients.) </a:t>
            </a:r>
            <a:r>
              <a:rPr lang="en-US" dirty="0" smtClean="0">
                <a:latin typeface="Calibri" panose="020F0502020204030204" pitchFamily="34" charset="0"/>
                <a:ea typeface="Calibri" panose="020F0502020204030204" pitchFamily="34" charset="0"/>
                <a:cs typeface="Times New Roman" panose="02020603050405020304" pitchFamily="18" charset="0"/>
              </a:rPr>
              <a:t>(Leviticus 13:45)</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Bef>
                <a:spcPts val="0"/>
              </a:spcBef>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95394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Leviticus 13:45</a:t>
            </a:r>
            <a:endParaRPr lang="en-US" sz="6000" b="1" dirty="0"/>
          </a:p>
        </p:txBody>
      </p:sp>
      <p:sp>
        <p:nvSpPr>
          <p:cNvPr id="3" name="Content Placeholder 2"/>
          <p:cNvSpPr>
            <a:spLocks noGrp="1"/>
          </p:cNvSpPr>
          <p:nvPr>
            <p:ph idx="1"/>
          </p:nvPr>
        </p:nvSpPr>
        <p:spPr/>
        <p:txBody>
          <a:bodyPr>
            <a:normAutofit/>
          </a:bodyPr>
          <a:lstStyle/>
          <a:p>
            <a:pPr marL="0" indent="0">
              <a:buNone/>
            </a:pPr>
            <a:r>
              <a:rPr lang="en-US" sz="4000" dirty="0" smtClean="0"/>
              <a:t>Now </a:t>
            </a:r>
            <a:r>
              <a:rPr lang="en-US" sz="4000" dirty="0"/>
              <a:t>the leper on whom the sore is, his clothes shall be torn and his head bare; and he shall cover his mustache, and cry, 'Unclean! Unclean!'</a:t>
            </a:r>
          </a:p>
        </p:txBody>
      </p:sp>
    </p:spTree>
    <p:extLst>
      <p:ext uri="{BB962C8B-B14F-4D97-AF65-F5344CB8AC3E}">
        <p14:creationId xmlns:p14="http://schemas.microsoft.com/office/powerpoint/2010/main" val="3692519736"/>
      </p:ext>
    </p:extLst>
  </p:cSld>
  <p:clrMapOvr>
    <a:masterClrMapping/>
  </p:clrMapOvr>
  <p:transition spd="med">
    <p:split orient="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6383" y="180305"/>
            <a:ext cx="9048481" cy="6542468"/>
          </a:xfrm>
        </p:spPr>
        <p:txBody>
          <a:bodyPr>
            <a:normAutofit/>
          </a:bodyPr>
          <a:lstStyle/>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Last eve I passed beside a blacksmith’s door</a:t>
            </a:r>
          </a:p>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And heard the anvil ring the vesper chime;</a:t>
            </a:r>
          </a:p>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When looking in I saw upon the floor</a:t>
            </a:r>
          </a:p>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Old hammers worn with beating years of time.</a:t>
            </a:r>
          </a:p>
          <a:p>
            <a:pPr marL="457200" lvl="1" indent="0" algn="ctr">
              <a:lnSpc>
                <a:spcPct val="107000"/>
              </a:lnSpc>
              <a:spcBef>
                <a:spcPts val="0"/>
              </a:spcBef>
              <a:buNone/>
            </a:pP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457200" lvl="1" indent="0" algn="ctr">
              <a:lnSpc>
                <a:spcPct val="107000"/>
              </a:lnSpc>
              <a:spcBef>
                <a:spcPts val="0"/>
              </a:spcBef>
              <a:buNone/>
            </a:pPr>
            <a:r>
              <a:rPr lang="en-US" sz="2800" dirty="0" smtClean="0">
                <a:latin typeface="Calibri" panose="020F0502020204030204" pitchFamily="34" charset="0"/>
                <a:ea typeface="Calibri" panose="020F0502020204030204" pitchFamily="34" charset="0"/>
                <a:cs typeface="Times New Roman" panose="02020603050405020304" pitchFamily="18" charset="0"/>
              </a:rPr>
              <a:t>“</a:t>
            </a:r>
            <a:r>
              <a:rPr lang="en-US" sz="2800" dirty="0">
                <a:latin typeface="Calibri" panose="020F0502020204030204" pitchFamily="34" charset="0"/>
                <a:ea typeface="Calibri" panose="020F0502020204030204" pitchFamily="34" charset="0"/>
                <a:cs typeface="Times New Roman" panose="02020603050405020304" pitchFamily="18" charset="0"/>
              </a:rPr>
              <a:t>How many anvils have you had,” said I,</a:t>
            </a:r>
          </a:p>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“To wear and batter all these hammers so?”</a:t>
            </a:r>
          </a:p>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“Just one,” said he: then said with twinkling eye,</a:t>
            </a:r>
          </a:p>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“The anvil wears the hammers out, you know.”</a:t>
            </a:r>
          </a:p>
          <a:p>
            <a:pPr marL="457200" lvl="1" indent="0" algn="ctr">
              <a:lnSpc>
                <a:spcPct val="107000"/>
              </a:lnSpc>
              <a:spcBef>
                <a:spcPts val="0"/>
              </a:spcBef>
              <a:buNone/>
            </a:pPr>
            <a:endParaRPr lang="en-US" sz="2800" dirty="0" smtClean="0">
              <a:latin typeface="Calibri" panose="020F0502020204030204" pitchFamily="34" charset="0"/>
              <a:ea typeface="Calibri" panose="020F0502020204030204" pitchFamily="34" charset="0"/>
              <a:cs typeface="Times New Roman" panose="02020603050405020304" pitchFamily="18" charset="0"/>
            </a:endParaRPr>
          </a:p>
          <a:p>
            <a:pPr marL="457200" lvl="1" indent="0" algn="ctr">
              <a:lnSpc>
                <a:spcPct val="107000"/>
              </a:lnSpc>
              <a:spcBef>
                <a:spcPts val="0"/>
              </a:spcBef>
              <a:buNone/>
            </a:pPr>
            <a:r>
              <a:rPr lang="en-US" sz="2800" dirty="0" smtClean="0">
                <a:latin typeface="Calibri" panose="020F0502020204030204" pitchFamily="34" charset="0"/>
                <a:ea typeface="Calibri" panose="020F0502020204030204" pitchFamily="34" charset="0"/>
                <a:cs typeface="Times New Roman" panose="02020603050405020304" pitchFamily="18" charset="0"/>
              </a:rPr>
              <a:t>And </a:t>
            </a:r>
            <a:r>
              <a:rPr lang="en-US" sz="2800" dirty="0">
                <a:latin typeface="Calibri" panose="020F0502020204030204" pitchFamily="34" charset="0"/>
                <a:ea typeface="Calibri" panose="020F0502020204030204" pitchFamily="34" charset="0"/>
                <a:cs typeface="Times New Roman" panose="02020603050405020304" pitchFamily="18" charset="0"/>
              </a:rPr>
              <a:t>so I thought the anvil of God’s word</a:t>
            </a:r>
          </a:p>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For ages skeptics blows have beat upon;</a:t>
            </a:r>
          </a:p>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Yet, though the noise of falling blows was heard,</a:t>
            </a:r>
          </a:p>
          <a:p>
            <a:pPr marL="457200" lvl="1" indent="0" algn="ctr">
              <a:lnSpc>
                <a:spcPct val="107000"/>
              </a:lnSpc>
              <a:spcBef>
                <a:spcPts val="0"/>
              </a:spcBef>
              <a:buNone/>
            </a:pPr>
            <a:r>
              <a:rPr lang="en-US" sz="2800" dirty="0">
                <a:latin typeface="Calibri" panose="020F0502020204030204" pitchFamily="34" charset="0"/>
                <a:ea typeface="Calibri" panose="020F0502020204030204" pitchFamily="34" charset="0"/>
                <a:cs typeface="Times New Roman" panose="02020603050405020304" pitchFamily="18" charset="0"/>
              </a:rPr>
              <a:t>The anvil is unharmed – the hammers gone!</a:t>
            </a:r>
          </a:p>
          <a:p>
            <a:pPr marL="457200" lvl="1" indent="0">
              <a:lnSpc>
                <a:spcPct val="107000"/>
              </a:lnSpc>
              <a:spcBef>
                <a:spcPts val="0"/>
              </a:spcBef>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78600" y="4489245"/>
            <a:ext cx="2715565" cy="2072405"/>
          </a:xfrm>
          <a:prstGeom prst="rect">
            <a:avLst/>
          </a:prstGeom>
        </p:spPr>
      </p:pic>
    </p:spTree>
    <p:extLst>
      <p:ext uri="{BB962C8B-B14F-4D97-AF65-F5344CB8AC3E}">
        <p14:creationId xmlns:p14="http://schemas.microsoft.com/office/powerpoint/2010/main" val="1236674739"/>
      </p:ext>
    </p:extLst>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2 Samuel 23:2</a:t>
            </a:r>
          </a:p>
        </p:txBody>
      </p:sp>
      <p:sp>
        <p:nvSpPr>
          <p:cNvPr id="3" name="Content Placeholder 2"/>
          <p:cNvSpPr>
            <a:spLocks noGrp="1"/>
          </p:cNvSpPr>
          <p:nvPr>
            <p:ph idx="1"/>
          </p:nvPr>
        </p:nvSpPr>
        <p:spPr/>
        <p:txBody>
          <a:bodyPr>
            <a:normAutofit/>
          </a:bodyPr>
          <a:lstStyle/>
          <a:p>
            <a:pPr marL="0" indent="0">
              <a:buNone/>
            </a:pPr>
            <a:r>
              <a:rPr lang="en-US" sz="4000" dirty="0" smtClean="0"/>
              <a:t>The </a:t>
            </a:r>
            <a:r>
              <a:rPr lang="en-US" sz="4000" dirty="0"/>
              <a:t>Spirit of the </a:t>
            </a:r>
            <a:r>
              <a:rPr lang="en-US" sz="4000" u="sng" dirty="0"/>
              <a:t>LORD spoke</a:t>
            </a:r>
            <a:r>
              <a:rPr lang="en-US" sz="4000" dirty="0"/>
              <a:t> by me, And </a:t>
            </a:r>
            <a:r>
              <a:rPr lang="en-US" sz="4000" u="sng" dirty="0"/>
              <a:t>His word </a:t>
            </a:r>
            <a:r>
              <a:rPr lang="en-US" sz="4000" dirty="0"/>
              <a:t>was on my tongue.</a:t>
            </a:r>
          </a:p>
        </p:txBody>
      </p:sp>
    </p:spTree>
    <p:extLst>
      <p:ext uri="{BB962C8B-B14F-4D97-AF65-F5344CB8AC3E}">
        <p14:creationId xmlns:p14="http://schemas.microsoft.com/office/powerpoint/2010/main" val="1327395714"/>
      </p:ext>
    </p:extLst>
  </p:cSld>
  <p:clrMapOvr>
    <a:masterClrMapping/>
  </p:clrMapOvr>
  <p:transition spd="med">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5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Jeremiah 1:7-9</a:t>
            </a:r>
          </a:p>
        </p:txBody>
      </p:sp>
      <p:sp>
        <p:nvSpPr>
          <p:cNvPr id="3" name="Content Placeholder 2"/>
          <p:cNvSpPr>
            <a:spLocks noGrp="1"/>
          </p:cNvSpPr>
          <p:nvPr>
            <p:ph idx="1"/>
          </p:nvPr>
        </p:nvSpPr>
        <p:spPr/>
        <p:txBody>
          <a:bodyPr>
            <a:normAutofit lnSpcReduction="10000"/>
          </a:bodyPr>
          <a:lstStyle/>
          <a:p>
            <a:pPr marL="0" indent="0">
              <a:buNone/>
            </a:pPr>
            <a:r>
              <a:rPr lang="en-US" sz="4000" dirty="0" smtClean="0"/>
              <a:t>But </a:t>
            </a:r>
            <a:r>
              <a:rPr lang="en-US" sz="4000" dirty="0"/>
              <a:t>the LORD said to me: "Do not say, 'I am a youth,' For you shall go to all to whom I send you, And </a:t>
            </a:r>
            <a:r>
              <a:rPr lang="en-US" sz="4000" u="sng" dirty="0"/>
              <a:t>whatever I command you</a:t>
            </a:r>
            <a:r>
              <a:rPr lang="en-US" sz="4000" dirty="0"/>
              <a:t>, you shall </a:t>
            </a:r>
            <a:r>
              <a:rPr lang="en-US" sz="4000" dirty="0" smtClean="0"/>
              <a:t>speak. </a:t>
            </a:r>
            <a:r>
              <a:rPr lang="en-US" sz="4000" baseline="30000" dirty="0" smtClean="0"/>
              <a:t>8</a:t>
            </a:r>
            <a:r>
              <a:rPr lang="en-US" sz="4000" dirty="0" smtClean="0"/>
              <a:t> Do </a:t>
            </a:r>
            <a:r>
              <a:rPr lang="en-US" sz="4000" dirty="0"/>
              <a:t>not be afraid of their faces, For I am with you to deliver you," says the </a:t>
            </a:r>
            <a:r>
              <a:rPr lang="en-US" sz="4000" dirty="0" smtClean="0"/>
              <a:t>LORD. </a:t>
            </a:r>
            <a:r>
              <a:rPr lang="en-US" sz="4000" baseline="30000" dirty="0" smtClean="0"/>
              <a:t>9</a:t>
            </a:r>
            <a:r>
              <a:rPr lang="en-US" sz="4000" dirty="0" smtClean="0"/>
              <a:t> Then </a:t>
            </a:r>
            <a:r>
              <a:rPr lang="en-US" sz="4000" dirty="0"/>
              <a:t>the LORD put forth His hand and touched my mouth, and the LORD said to me: "Behold, I have put </a:t>
            </a:r>
            <a:r>
              <a:rPr lang="en-US" sz="4000" u="sng" dirty="0"/>
              <a:t>My words</a:t>
            </a:r>
            <a:r>
              <a:rPr lang="en-US" sz="4000" dirty="0"/>
              <a:t> in your mouth</a:t>
            </a:r>
            <a:r>
              <a:rPr lang="en-US" sz="4000" dirty="0" smtClean="0"/>
              <a:t>.”</a:t>
            </a:r>
            <a:endParaRPr lang="en-US" sz="4000" dirty="0"/>
          </a:p>
        </p:txBody>
      </p:sp>
    </p:spTree>
    <p:extLst>
      <p:ext uri="{BB962C8B-B14F-4D97-AF65-F5344CB8AC3E}">
        <p14:creationId xmlns:p14="http://schemas.microsoft.com/office/powerpoint/2010/main" val="3804850967"/>
      </p:ext>
    </p:extLst>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68193" y="365125"/>
            <a:ext cx="10515600" cy="1325563"/>
          </a:xfrm>
        </p:spPr>
        <p:txBody>
          <a:bodyPr>
            <a:normAutofit/>
          </a:bodyPr>
          <a:lstStyle/>
          <a:p>
            <a:pPr algn="ctr"/>
            <a:r>
              <a:rPr lang="en-US" sz="6000" b="1" dirty="0" smtClean="0"/>
              <a:t>It Claims Inspiration!</a:t>
            </a:r>
            <a:endParaRPr lang="en-US" sz="6000" b="1" dirty="0"/>
          </a:p>
        </p:txBody>
      </p:sp>
      <p:sp>
        <p:nvSpPr>
          <p:cNvPr id="3" name="Content Placeholder 2"/>
          <p:cNvSpPr>
            <a:spLocks noGrp="1"/>
          </p:cNvSpPr>
          <p:nvPr>
            <p:ph idx="1"/>
          </p:nvPr>
        </p:nvSpPr>
        <p:spPr>
          <a:xfrm>
            <a:off x="2602522" y="1825625"/>
            <a:ext cx="8751277" cy="43513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sz="3600" dirty="0">
                <a:latin typeface="Calibri" panose="020F0502020204030204" pitchFamily="34" charset="0"/>
                <a:ea typeface="Calibri" panose="020F0502020204030204" pitchFamily="34" charset="0"/>
                <a:cs typeface="Times New Roman" panose="02020603050405020304" pitchFamily="18" charset="0"/>
              </a:rPr>
              <a:t>2 Timothy </a:t>
            </a:r>
            <a:r>
              <a:rPr lang="en-US" sz="3600" dirty="0" smtClean="0">
                <a:latin typeface="Calibri" panose="020F0502020204030204" pitchFamily="34" charset="0"/>
                <a:ea typeface="Calibri" panose="020F0502020204030204" pitchFamily="34" charset="0"/>
                <a:cs typeface="Times New Roman" panose="02020603050405020304" pitchFamily="18" charset="0"/>
              </a:rPr>
              <a:t>3:16</a:t>
            </a: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3200" dirty="0">
                <a:latin typeface="Calibri" panose="020F0502020204030204" pitchFamily="34" charset="0"/>
                <a:ea typeface="Calibri" panose="020F0502020204030204" pitchFamily="34" charset="0"/>
                <a:cs typeface="Times New Roman" panose="02020603050405020304" pitchFamily="18" charset="0"/>
              </a:rPr>
              <a:t>Old </a:t>
            </a:r>
            <a:r>
              <a:rPr lang="en-US" sz="3200" dirty="0" smtClean="0">
                <a:latin typeface="Calibri" panose="020F0502020204030204" pitchFamily="34" charset="0"/>
                <a:ea typeface="Calibri" panose="020F0502020204030204" pitchFamily="34" charset="0"/>
                <a:cs typeface="Times New Roman" panose="02020603050405020304" pitchFamily="18" charset="0"/>
              </a:rPr>
              <a:t>Testament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Exodus 11:1; 12:1; </a:t>
            </a:r>
            <a:r>
              <a:rPr lang="en-US" sz="2800" dirty="0" smtClean="0">
                <a:latin typeface="Calibri" panose="020F0502020204030204" pitchFamily="34" charset="0"/>
                <a:ea typeface="Calibri" panose="020F0502020204030204" pitchFamily="34" charset="0"/>
                <a:cs typeface="Times New Roman" panose="02020603050405020304" pitchFamily="18" charset="0"/>
              </a:rPr>
              <a:t>13:1</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spcBef>
                <a:spcPts val="0"/>
              </a:spcBef>
              <a:buFont typeface="Wingdings" panose="05000000000000000000" pitchFamily="2" charset="2"/>
              <a:buChar char=""/>
            </a:pPr>
            <a:r>
              <a:rPr lang="en-US" sz="2800" dirty="0">
                <a:latin typeface="Calibri" panose="020F0502020204030204" pitchFamily="34" charset="0"/>
                <a:ea typeface="Calibri" panose="020F0502020204030204" pitchFamily="34" charset="0"/>
                <a:cs typeface="Times New Roman" panose="02020603050405020304" pitchFamily="18" charset="0"/>
              </a:rPr>
              <a:t>2 </a:t>
            </a:r>
            <a:r>
              <a:rPr lang="en-US" sz="2800" dirty="0" smtClean="0">
                <a:latin typeface="Calibri" panose="020F0502020204030204" pitchFamily="34" charset="0"/>
                <a:ea typeface="Calibri" panose="020F0502020204030204" pitchFamily="34" charset="0"/>
                <a:cs typeface="Times New Roman" panose="02020603050405020304" pitchFamily="18" charset="0"/>
              </a:rPr>
              <a:t>Samuel 23:2; Jeremiah 1:7-9</a:t>
            </a:r>
          </a:p>
          <a:p>
            <a:pPr marL="742950" marR="0" lvl="1" indent="-285750">
              <a:lnSpc>
                <a:spcPct val="107000"/>
              </a:lnSpc>
              <a:spcBef>
                <a:spcPts val="0"/>
              </a:spcBef>
              <a:spcAft>
                <a:spcPts val="0"/>
              </a:spcAft>
              <a:buFont typeface="Courier New" panose="02070309020205020404" pitchFamily="49" charset="0"/>
              <a:buChar char="o"/>
            </a:pPr>
            <a:r>
              <a:rPr lang="en-US" sz="3200" dirty="0" smtClean="0">
                <a:latin typeface="Calibri" panose="020F0502020204030204" pitchFamily="34" charset="0"/>
                <a:ea typeface="Calibri" panose="020F0502020204030204" pitchFamily="34" charset="0"/>
                <a:cs typeface="Times New Roman" panose="02020603050405020304" pitchFamily="18" charset="0"/>
              </a:rPr>
              <a:t>New Testament – 2 Timothy 3:16</a:t>
            </a:r>
          </a:p>
          <a:p>
            <a:pPr lvl="2">
              <a:lnSpc>
                <a:spcPct val="107000"/>
              </a:lnSpc>
              <a:spcBef>
                <a:spcPts val="0"/>
              </a:spcBef>
              <a:buFont typeface="Wingdings" panose="05000000000000000000" pitchFamily="2" charset="2"/>
              <a:buChar char=""/>
            </a:pPr>
            <a:r>
              <a:rPr lang="en-US" sz="2800" dirty="0" smtClean="0">
                <a:latin typeface="Calibri" panose="020F0502020204030204" pitchFamily="34" charset="0"/>
                <a:ea typeface="Calibri" panose="020F0502020204030204" pitchFamily="34" charset="0"/>
                <a:cs typeface="Times New Roman" panose="02020603050405020304" pitchFamily="18" charset="0"/>
              </a:rPr>
              <a:t>1 </a:t>
            </a:r>
            <a:r>
              <a:rPr lang="en-US" sz="2800" dirty="0">
                <a:latin typeface="Calibri" panose="020F0502020204030204" pitchFamily="34" charset="0"/>
                <a:ea typeface="Calibri" panose="020F0502020204030204" pitchFamily="34" charset="0"/>
                <a:cs typeface="Times New Roman" panose="02020603050405020304" pitchFamily="18" charset="0"/>
              </a:rPr>
              <a:t>Corinthians 2:6-16; </a:t>
            </a:r>
            <a:r>
              <a:rPr lang="en-US" sz="2800" dirty="0" smtClean="0">
                <a:latin typeface="Calibri" panose="020F0502020204030204" pitchFamily="34" charset="0"/>
                <a:ea typeface="Calibri" panose="020F0502020204030204" pitchFamily="34" charset="0"/>
                <a:cs typeface="Times New Roman" panose="02020603050405020304" pitchFamily="18" charset="0"/>
              </a:rPr>
              <a:t>14:37</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2885366"/>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4843</Words>
  <Application>Microsoft Office PowerPoint</Application>
  <PresentationFormat>Widescreen</PresentationFormat>
  <Paragraphs>461</Paragraphs>
  <Slides>62</Slides>
  <Notes>62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62</vt:i4>
      </vt:variant>
    </vt:vector>
  </HeadingPairs>
  <TitlesOfParts>
    <vt:vector size="72" baseType="lpstr">
      <vt:lpstr>Arial</vt:lpstr>
      <vt:lpstr>Calibri</vt:lpstr>
      <vt:lpstr>Calibri Light</vt:lpstr>
      <vt:lpstr>Courier New</vt:lpstr>
      <vt:lpstr>Symbol</vt:lpstr>
      <vt:lpstr>Times New Roman</vt:lpstr>
      <vt:lpstr>Wingdings</vt:lpstr>
      <vt:lpstr>1_Office Theme</vt:lpstr>
      <vt:lpstr>Office Theme</vt:lpstr>
      <vt:lpstr>2_Office Theme</vt:lpstr>
      <vt:lpstr>Christian Evidences</vt:lpstr>
      <vt:lpstr>It Claims Inspiration!</vt:lpstr>
      <vt:lpstr>2 Timothy 3:16</vt:lpstr>
      <vt:lpstr>It Claims Inspiration!</vt:lpstr>
      <vt:lpstr>Exodus</vt:lpstr>
      <vt:lpstr>It Claims Inspiration!</vt:lpstr>
      <vt:lpstr>2 Samuel 23:2</vt:lpstr>
      <vt:lpstr>Jeremiah 1:7-9</vt:lpstr>
      <vt:lpstr>It Claims Inspiration!</vt:lpstr>
      <vt:lpstr>1 Corinthians 14:37</vt:lpstr>
      <vt:lpstr>It Claims Inspiration!</vt:lpstr>
      <vt:lpstr>1 Thessalonians 2:13</vt:lpstr>
      <vt:lpstr>Prophecy Fulfilled</vt:lpstr>
      <vt:lpstr>Luke 1:68-70</vt:lpstr>
      <vt:lpstr>Acts 3:18</vt:lpstr>
      <vt:lpstr>Jeremiah 28:9</vt:lpstr>
      <vt:lpstr>Deuteronomy 18:21-22</vt:lpstr>
      <vt:lpstr>Prophecy Fulfilled</vt:lpstr>
      <vt:lpstr>Isaiah 45:1 </vt:lpstr>
      <vt:lpstr>Prophecy Fulfilled</vt:lpstr>
      <vt:lpstr>Prophecy Fulfilled</vt:lpstr>
      <vt:lpstr>Jeremiah 50:24</vt:lpstr>
      <vt:lpstr>Prophecy Fulfilled</vt:lpstr>
      <vt:lpstr>Isaiah 13:20-22</vt:lpstr>
      <vt:lpstr>Prophecy Fulfilled</vt:lpstr>
      <vt:lpstr>Micah 5:2 </vt:lpstr>
      <vt:lpstr>Prophecy Fulfilled</vt:lpstr>
      <vt:lpstr>Isaiah 53:3 </vt:lpstr>
      <vt:lpstr>John</vt:lpstr>
      <vt:lpstr>Prophecy Fulfilled</vt:lpstr>
      <vt:lpstr>Zechariah 9:9 </vt:lpstr>
      <vt:lpstr>Prophecy Fulfilled</vt:lpstr>
      <vt:lpstr>Prophecy Fulfilled</vt:lpstr>
      <vt:lpstr>Psalm 22:1 </vt:lpstr>
      <vt:lpstr>Matthew 27:46</vt:lpstr>
      <vt:lpstr>Prophecy Fulfilled</vt:lpstr>
      <vt:lpstr>Psalm 34:20</vt:lpstr>
      <vt:lpstr>John 19:33, 36</vt:lpstr>
      <vt:lpstr>Prophecy Fulfilled</vt:lpstr>
      <vt:lpstr>Psalm 16:10 </vt:lpstr>
      <vt:lpstr>Prophecy Fulfilled</vt:lpstr>
      <vt:lpstr>Scientifically Accurate</vt:lpstr>
      <vt:lpstr>Isaiah 40:22</vt:lpstr>
      <vt:lpstr>Scientifically Accurate</vt:lpstr>
      <vt:lpstr>Job 26:7</vt:lpstr>
      <vt:lpstr>Scientifically Accurate</vt:lpstr>
      <vt:lpstr>Job 36:27-29</vt:lpstr>
      <vt:lpstr>Amos 9:6</vt:lpstr>
      <vt:lpstr>Scientifically Accurate</vt:lpstr>
      <vt:lpstr>Job 9:8</vt:lpstr>
      <vt:lpstr>Psalm 104:2</vt:lpstr>
      <vt:lpstr>Scientifically Accurate</vt:lpstr>
      <vt:lpstr>Genesis 3:19</vt:lpstr>
      <vt:lpstr>Scientifically Accurate</vt:lpstr>
      <vt:lpstr>Acts 17:25-26</vt:lpstr>
      <vt:lpstr>Scientifically Accurate</vt:lpstr>
      <vt:lpstr>Genesis 17:12</vt:lpstr>
      <vt:lpstr>Scientifically Accurate</vt:lpstr>
      <vt:lpstr>Leviticus 17:11, 14</vt:lpstr>
      <vt:lpstr>Scientifically Accurate</vt:lpstr>
      <vt:lpstr>Leviticus 13:45</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Evidences</dc:title>
  <dc:creator>Jeremiah Cox</dc:creator>
  <cp:lastModifiedBy>Jeremiah Cox</cp:lastModifiedBy>
  <cp:revision>25</cp:revision>
  <dcterms:created xsi:type="dcterms:W3CDTF">2014-02-07T18:34:19Z</dcterms:created>
  <dcterms:modified xsi:type="dcterms:W3CDTF">2014-02-07T21:30:18Z</dcterms:modified>
</cp:coreProperties>
</file>