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59" r:id="rId4"/>
    <p:sldId id="262" r:id="rId5"/>
    <p:sldId id="260" r:id="rId6"/>
    <p:sldId id="263" r:id="rId7"/>
    <p:sldId id="261" r:id="rId8"/>
    <p:sldId id="258" r:id="rId9"/>
    <p:sldId id="264" r:id="rId10"/>
    <p:sldId id="266" r:id="rId11"/>
    <p:sldId id="265" r:id="rId12"/>
    <p:sldId id="267" r:id="rId13"/>
    <p:sldId id="268" r:id="rId14"/>
    <p:sldId id="271" r:id="rId15"/>
    <p:sldId id="272" r:id="rId16"/>
    <p:sldId id="273" r:id="rId17"/>
    <p:sldId id="274" r:id="rId18"/>
    <p:sldId id="275" r:id="rId19"/>
    <p:sldId id="276" r:id="rId20"/>
    <p:sldId id="277" r:id="rId21"/>
    <p:sldId id="278" r:id="rId22"/>
    <p:sldId id="279" r:id="rId23"/>
    <p:sldId id="269" r:id="rId24"/>
    <p:sldId id="281" r:id="rId25"/>
    <p:sldId id="284" r:id="rId26"/>
    <p:sldId id="282" r:id="rId27"/>
    <p:sldId id="285" r:id="rId28"/>
    <p:sldId id="283" r:id="rId29"/>
    <p:sldId id="286" r:id="rId30"/>
    <p:sldId id="287" r:id="rId31"/>
    <p:sldId id="288" r:id="rId32"/>
    <p:sldId id="289" r:id="rId33"/>
    <p:sldId id="290" r:id="rId34"/>
    <p:sldId id="270" r:id="rId35"/>
    <p:sldId id="296" r:id="rId36"/>
    <p:sldId id="297" r:id="rId37"/>
    <p:sldId id="295" r:id="rId38"/>
    <p:sldId id="298" r:id="rId39"/>
    <p:sldId id="294" r:id="rId40"/>
    <p:sldId id="299" r:id="rId41"/>
    <p:sldId id="293" r:id="rId42"/>
    <p:sldId id="300" r:id="rId43"/>
    <p:sldId id="292" r:id="rId44"/>
    <p:sldId id="301" r:id="rId45"/>
    <p:sldId id="291" r:id="rId46"/>
    <p:sldId id="280"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31E995-C4B1-42A6-B878-3600D4FDA3FC}" type="datetimeFigureOut">
              <a:rPr lang="en-US" smtClean="0"/>
              <a:t>2/21/2014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97AAB1-91EF-4A38-A85D-53E25CC9BD63}" type="slidenum">
              <a:rPr lang="en-US" smtClean="0"/>
              <a:t>‹#›</a:t>
            </a:fld>
            <a:endParaRPr lang="en-US"/>
          </a:p>
        </p:txBody>
      </p:sp>
    </p:spTree>
    <p:extLst>
      <p:ext uri="{BB962C8B-B14F-4D97-AF65-F5344CB8AC3E}">
        <p14:creationId xmlns:p14="http://schemas.microsoft.com/office/powerpoint/2010/main" val="35749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1</a:t>
            </a:fld>
            <a:endParaRPr lang="en-US"/>
          </a:p>
        </p:txBody>
      </p:sp>
    </p:spTree>
    <p:extLst>
      <p:ext uri="{BB962C8B-B14F-4D97-AF65-F5344CB8AC3E}">
        <p14:creationId xmlns:p14="http://schemas.microsoft.com/office/powerpoint/2010/main" val="3169788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social club.</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John 4:23-24 (seeking such to </a:t>
            </a:r>
            <a:r>
              <a:rPr lang="en-US" b="1" i="1" dirty="0" smtClean="0">
                <a:effectLst/>
                <a:latin typeface="Calibri" panose="020F0502020204030204" pitchFamily="34" charset="0"/>
                <a:ea typeface="Calibri" panose="020F0502020204030204" pitchFamily="34" charset="0"/>
                <a:cs typeface="Times New Roman" panose="02020603050405020304" pitchFamily="18" charset="0"/>
              </a:rPr>
              <a:t>worship</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Him)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11:22 (making LS common meal; also not waiting on each other)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man’s idea.</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1:3-6; 3:8-12 – Eternal Purpose.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10</a:t>
            </a:fld>
            <a:endParaRPr lang="en-US"/>
          </a:p>
        </p:txBody>
      </p:sp>
    </p:spTree>
    <p:extLst>
      <p:ext uri="{BB962C8B-B14F-4D97-AF65-F5344CB8AC3E}">
        <p14:creationId xmlns:p14="http://schemas.microsoft.com/office/powerpoint/2010/main" val="1244430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11</a:t>
            </a:fld>
            <a:endParaRPr lang="en-US"/>
          </a:p>
        </p:txBody>
      </p:sp>
    </p:spTree>
    <p:extLst>
      <p:ext uri="{BB962C8B-B14F-4D97-AF65-F5344CB8AC3E}">
        <p14:creationId xmlns:p14="http://schemas.microsoft.com/office/powerpoint/2010/main" val="2621563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social club.</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John 4:23-24 (seeking such to </a:t>
            </a:r>
            <a:r>
              <a:rPr lang="en-US" b="1" i="1" dirty="0" smtClean="0">
                <a:effectLst/>
                <a:latin typeface="Calibri" panose="020F0502020204030204" pitchFamily="34" charset="0"/>
                <a:ea typeface="Calibri" panose="020F0502020204030204" pitchFamily="34" charset="0"/>
                <a:cs typeface="Times New Roman" panose="02020603050405020304" pitchFamily="18" charset="0"/>
              </a:rPr>
              <a:t>worship</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Him)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11:22 (making LS common meal; also not waiting on each other)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man’s idea.</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1:3-6; 3:8-12 – Eternal Purpose.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12</a:t>
            </a:fld>
            <a:endParaRPr lang="en-US"/>
          </a:p>
        </p:txBody>
      </p:sp>
    </p:spTree>
    <p:extLst>
      <p:ext uri="{BB962C8B-B14F-4D97-AF65-F5344CB8AC3E}">
        <p14:creationId xmlns:p14="http://schemas.microsoft.com/office/powerpoint/2010/main" val="895398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His body.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Colossians 1:18,24; Ephesians 1:22-23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 is united – 1 Corinthians 12:27 (made up of people)(READ)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(Romans 12:16; 2 Corinthians 13:11)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Only one body.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4:4-6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5:22-33 (READ) – Christ bridegroom, church bride.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Genesis 2:24 – One man one woman.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13</a:t>
            </a:fld>
            <a:endParaRPr lang="en-US"/>
          </a:p>
        </p:txBody>
      </p:sp>
    </p:spTree>
    <p:extLst>
      <p:ext uri="{BB962C8B-B14F-4D97-AF65-F5344CB8AC3E}">
        <p14:creationId xmlns:p14="http://schemas.microsoft.com/office/powerpoint/2010/main" val="2002693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14</a:t>
            </a:fld>
            <a:endParaRPr lang="en-US"/>
          </a:p>
        </p:txBody>
      </p:sp>
    </p:spTree>
    <p:extLst>
      <p:ext uri="{BB962C8B-B14F-4D97-AF65-F5344CB8AC3E}">
        <p14:creationId xmlns:p14="http://schemas.microsoft.com/office/powerpoint/2010/main" val="1083498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15</a:t>
            </a:fld>
            <a:endParaRPr lang="en-US"/>
          </a:p>
        </p:txBody>
      </p:sp>
    </p:spTree>
    <p:extLst>
      <p:ext uri="{BB962C8B-B14F-4D97-AF65-F5344CB8AC3E}">
        <p14:creationId xmlns:p14="http://schemas.microsoft.com/office/powerpoint/2010/main" val="3471897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His body.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Colossians 1:18,24; Ephesians 1:22-23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 is united – 1 Corinthians 12:27 (made up of people)(READ)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(Romans 12:16; 2 Corinthians 13:11)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Only one body.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4:4-6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5:22-33 (READ) – Christ bridegroom, church bride.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Genesis 2:24 – One man one woman.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16</a:t>
            </a:fld>
            <a:endParaRPr lang="en-US"/>
          </a:p>
        </p:txBody>
      </p:sp>
    </p:spTree>
    <p:extLst>
      <p:ext uri="{BB962C8B-B14F-4D97-AF65-F5344CB8AC3E}">
        <p14:creationId xmlns:p14="http://schemas.microsoft.com/office/powerpoint/2010/main" val="2512543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17</a:t>
            </a:fld>
            <a:endParaRPr lang="en-US"/>
          </a:p>
        </p:txBody>
      </p:sp>
    </p:spTree>
    <p:extLst>
      <p:ext uri="{BB962C8B-B14F-4D97-AF65-F5344CB8AC3E}">
        <p14:creationId xmlns:p14="http://schemas.microsoft.com/office/powerpoint/2010/main" val="3909160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His body.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Colossians 1:18,24; Ephesians 1:22-23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 is united – 1 Corinthians 12:27 (made up of people)(READ)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(Romans 12:16; 2 Corinthians 13:11)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Only one body.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4:4-6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5:22-33 (READ) – Christ bridegroom, church bride.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Genesis 2:24 – One man one woman.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18</a:t>
            </a:fld>
            <a:endParaRPr lang="en-US"/>
          </a:p>
        </p:txBody>
      </p:sp>
    </p:spTree>
    <p:extLst>
      <p:ext uri="{BB962C8B-B14F-4D97-AF65-F5344CB8AC3E}">
        <p14:creationId xmlns:p14="http://schemas.microsoft.com/office/powerpoint/2010/main" val="2938209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19</a:t>
            </a:fld>
            <a:endParaRPr lang="en-US"/>
          </a:p>
        </p:txBody>
      </p:sp>
    </p:spTree>
    <p:extLst>
      <p:ext uri="{BB962C8B-B14F-4D97-AF65-F5344CB8AC3E}">
        <p14:creationId xmlns:p14="http://schemas.microsoft.com/office/powerpoint/2010/main" val="3672193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building.</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(Stephen) Acts 6:13-14; 7:44-50 (Had made mention of idolatry to calf)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 A denomination.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Denomination – to call by or name something after another.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1:10-13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In order have a church named after you…</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Serve as a sinless sacrifice. (Hebrews 10:11-12; Romans 3:23)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smtClean="0">
                <a:effectLst/>
                <a:latin typeface="Calibri" panose="020F0502020204030204" pitchFamily="34" charset="0"/>
                <a:ea typeface="Calibri" panose="020F0502020204030204" pitchFamily="34" charset="0"/>
                <a:cs typeface="Times New Roman" panose="02020603050405020304" pitchFamily="18" charset="0"/>
              </a:rPr>
              <a:t>Must have God given authority. (Matthew 28:18)</a:t>
            </a:r>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2</a:t>
            </a:fld>
            <a:endParaRPr lang="en-US"/>
          </a:p>
        </p:txBody>
      </p:sp>
    </p:spTree>
    <p:extLst>
      <p:ext uri="{BB962C8B-B14F-4D97-AF65-F5344CB8AC3E}">
        <p14:creationId xmlns:p14="http://schemas.microsoft.com/office/powerpoint/2010/main" val="217000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20</a:t>
            </a:fld>
            <a:endParaRPr lang="en-US"/>
          </a:p>
        </p:txBody>
      </p:sp>
    </p:spTree>
    <p:extLst>
      <p:ext uri="{BB962C8B-B14F-4D97-AF65-F5344CB8AC3E}">
        <p14:creationId xmlns:p14="http://schemas.microsoft.com/office/powerpoint/2010/main" val="28179921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His body.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Colossians 1:18,24; Ephesians 1:22-23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It is united – 1 Corinthians 12:27 (made up of people)(READ)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(Romans 12:16; 2 Corinthians 13:11)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Only one body.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4:4-6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5:22-33 (READ) – Christ bridegroom, church bride.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Genesis 2:24 – One man one woman.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21</a:t>
            </a:fld>
            <a:endParaRPr lang="en-US"/>
          </a:p>
        </p:txBody>
      </p:sp>
    </p:spTree>
    <p:extLst>
      <p:ext uri="{BB962C8B-B14F-4D97-AF65-F5344CB8AC3E}">
        <p14:creationId xmlns:p14="http://schemas.microsoft.com/office/powerpoint/2010/main" val="4323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22</a:t>
            </a:fld>
            <a:endParaRPr lang="en-US"/>
          </a:p>
        </p:txBody>
      </p:sp>
    </p:spTree>
    <p:extLst>
      <p:ext uri="{BB962C8B-B14F-4D97-AF65-F5344CB8AC3E}">
        <p14:creationId xmlns:p14="http://schemas.microsoft.com/office/powerpoint/2010/main" val="3800124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Evangelism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28:18-20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Acts 2:46-47</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2 Timothy 4:2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Edification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14:1-5, 12, 18-19, 40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4:16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Benevolence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16:1-2; Romans 15:25-27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23</a:t>
            </a:fld>
            <a:endParaRPr lang="en-US"/>
          </a:p>
        </p:txBody>
      </p:sp>
    </p:spTree>
    <p:extLst>
      <p:ext uri="{BB962C8B-B14F-4D97-AF65-F5344CB8AC3E}">
        <p14:creationId xmlns:p14="http://schemas.microsoft.com/office/powerpoint/2010/main" val="3589623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24</a:t>
            </a:fld>
            <a:endParaRPr lang="en-US"/>
          </a:p>
        </p:txBody>
      </p:sp>
    </p:spTree>
    <p:extLst>
      <p:ext uri="{BB962C8B-B14F-4D97-AF65-F5344CB8AC3E}">
        <p14:creationId xmlns:p14="http://schemas.microsoft.com/office/powerpoint/2010/main" val="2208914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Evangelism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28:18-20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Acts 2:46-47</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2 Timothy 4:2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Edification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14:1-5, 12, 18-19, 40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4:16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Benevolence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16:1-2; Romans 15:25-27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25</a:t>
            </a:fld>
            <a:endParaRPr lang="en-US"/>
          </a:p>
        </p:txBody>
      </p:sp>
    </p:spTree>
    <p:extLst>
      <p:ext uri="{BB962C8B-B14F-4D97-AF65-F5344CB8AC3E}">
        <p14:creationId xmlns:p14="http://schemas.microsoft.com/office/powerpoint/2010/main" val="2755411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26</a:t>
            </a:fld>
            <a:endParaRPr lang="en-US"/>
          </a:p>
        </p:txBody>
      </p:sp>
    </p:spTree>
    <p:extLst>
      <p:ext uri="{BB962C8B-B14F-4D97-AF65-F5344CB8AC3E}">
        <p14:creationId xmlns:p14="http://schemas.microsoft.com/office/powerpoint/2010/main" val="746310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Evangelism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28:18-20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Acts 2:46-47</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2 Timothy 4:2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Edification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14:1-5, 12, 18-19, 40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4:16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Benevolence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16:1-2; Romans 15:25-27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27</a:t>
            </a:fld>
            <a:endParaRPr lang="en-US"/>
          </a:p>
        </p:txBody>
      </p:sp>
    </p:spTree>
    <p:extLst>
      <p:ext uri="{BB962C8B-B14F-4D97-AF65-F5344CB8AC3E}">
        <p14:creationId xmlns:p14="http://schemas.microsoft.com/office/powerpoint/2010/main" val="3137795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28</a:t>
            </a:fld>
            <a:endParaRPr lang="en-US"/>
          </a:p>
        </p:txBody>
      </p:sp>
    </p:spTree>
    <p:extLst>
      <p:ext uri="{BB962C8B-B14F-4D97-AF65-F5344CB8AC3E}">
        <p14:creationId xmlns:p14="http://schemas.microsoft.com/office/powerpoint/2010/main" val="2634555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Evangelism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28:18-20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Acts 2:46-47</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2 Timothy 4:2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Edification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14:1-5, 12, 18-19, 40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4:16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Benevolence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16:1-2; Romans 15:25-27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29</a:t>
            </a:fld>
            <a:endParaRPr lang="en-US"/>
          </a:p>
        </p:txBody>
      </p:sp>
    </p:spTree>
    <p:extLst>
      <p:ext uri="{BB962C8B-B14F-4D97-AF65-F5344CB8AC3E}">
        <p14:creationId xmlns:p14="http://schemas.microsoft.com/office/powerpoint/2010/main" val="140885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3</a:t>
            </a:fld>
            <a:endParaRPr lang="en-US"/>
          </a:p>
        </p:txBody>
      </p:sp>
    </p:spTree>
    <p:extLst>
      <p:ext uri="{BB962C8B-B14F-4D97-AF65-F5344CB8AC3E}">
        <p14:creationId xmlns:p14="http://schemas.microsoft.com/office/powerpoint/2010/main" val="39207692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30</a:t>
            </a:fld>
            <a:endParaRPr lang="en-US"/>
          </a:p>
        </p:txBody>
      </p:sp>
    </p:spTree>
    <p:extLst>
      <p:ext uri="{BB962C8B-B14F-4D97-AF65-F5344CB8AC3E}">
        <p14:creationId xmlns:p14="http://schemas.microsoft.com/office/powerpoint/2010/main" val="18089638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Evangelism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28:18-20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Acts 2:46-47</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2 Timothy 4:2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Edification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14:1-5, 12, 18-19, 40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4:16</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Benevolence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16:1-2; Romans 15:25-27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31</a:t>
            </a:fld>
            <a:endParaRPr lang="en-US"/>
          </a:p>
        </p:txBody>
      </p:sp>
    </p:spTree>
    <p:extLst>
      <p:ext uri="{BB962C8B-B14F-4D97-AF65-F5344CB8AC3E}">
        <p14:creationId xmlns:p14="http://schemas.microsoft.com/office/powerpoint/2010/main" val="24721476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32</a:t>
            </a:fld>
            <a:endParaRPr lang="en-US"/>
          </a:p>
        </p:txBody>
      </p:sp>
    </p:spTree>
    <p:extLst>
      <p:ext uri="{BB962C8B-B14F-4D97-AF65-F5344CB8AC3E}">
        <p14:creationId xmlns:p14="http://schemas.microsoft.com/office/powerpoint/2010/main" val="15463361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33</a:t>
            </a:fld>
            <a:endParaRPr lang="en-US"/>
          </a:p>
        </p:txBody>
      </p:sp>
    </p:spTree>
    <p:extLst>
      <p:ext uri="{BB962C8B-B14F-4D97-AF65-F5344CB8AC3E}">
        <p14:creationId xmlns:p14="http://schemas.microsoft.com/office/powerpoint/2010/main" val="26884458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fulfillment of God’s plan.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16:18</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called out – 1 Peter 5:10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saints – 1 Corinthians 1:2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children of God – 1 John 3:1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salvation through Christ – 1 Thessalonians 5:9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inherit a blessing – 1 Peter 3:8-9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34</a:t>
            </a:fld>
            <a:endParaRPr lang="en-US"/>
          </a:p>
        </p:txBody>
      </p:sp>
    </p:spTree>
    <p:extLst>
      <p:ext uri="{BB962C8B-B14F-4D97-AF65-F5344CB8AC3E}">
        <p14:creationId xmlns:p14="http://schemas.microsoft.com/office/powerpoint/2010/main" val="26770192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35</a:t>
            </a:fld>
            <a:endParaRPr lang="en-US"/>
          </a:p>
        </p:txBody>
      </p:sp>
    </p:spTree>
    <p:extLst>
      <p:ext uri="{BB962C8B-B14F-4D97-AF65-F5344CB8AC3E}">
        <p14:creationId xmlns:p14="http://schemas.microsoft.com/office/powerpoint/2010/main" val="1056969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fulfillment of God’s plan.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16:18</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called out – 1 Peter 5:10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saints – 1 Corinthians 1:2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children of God – 1 John 3:1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salvation through Christ – 1 Thessalonians 5:9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inherit a blessing – 1 Peter 3:8-9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36</a:t>
            </a:fld>
            <a:endParaRPr lang="en-US"/>
          </a:p>
        </p:txBody>
      </p:sp>
    </p:spTree>
    <p:extLst>
      <p:ext uri="{BB962C8B-B14F-4D97-AF65-F5344CB8AC3E}">
        <p14:creationId xmlns:p14="http://schemas.microsoft.com/office/powerpoint/2010/main" val="26946762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37</a:t>
            </a:fld>
            <a:endParaRPr lang="en-US"/>
          </a:p>
        </p:txBody>
      </p:sp>
    </p:spTree>
    <p:extLst>
      <p:ext uri="{BB962C8B-B14F-4D97-AF65-F5344CB8AC3E}">
        <p14:creationId xmlns:p14="http://schemas.microsoft.com/office/powerpoint/2010/main" val="20433248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fulfillment of God’s plan.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16:18</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called out – 1 Peter 5:10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saints – 1 Corinthians 1:2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children of God – 1 John 3:1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salvation through Christ – 1 Thessalonians 5:9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inherit a blessing – 1 Peter 3:8-9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38</a:t>
            </a:fld>
            <a:endParaRPr lang="en-US"/>
          </a:p>
        </p:txBody>
      </p:sp>
    </p:spTree>
    <p:extLst>
      <p:ext uri="{BB962C8B-B14F-4D97-AF65-F5344CB8AC3E}">
        <p14:creationId xmlns:p14="http://schemas.microsoft.com/office/powerpoint/2010/main" val="4537644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39</a:t>
            </a:fld>
            <a:endParaRPr lang="en-US"/>
          </a:p>
        </p:txBody>
      </p:sp>
    </p:spTree>
    <p:extLst>
      <p:ext uri="{BB962C8B-B14F-4D97-AF65-F5344CB8AC3E}">
        <p14:creationId xmlns:p14="http://schemas.microsoft.com/office/powerpoint/2010/main" val="1095917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building.</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(Stephen) Acts 6:13-14; 7:44-50 (Had made mention of idolatry to calf)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 A denomination.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Denomination – to call by or name something after another.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1:10-13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In order have a church named after you…</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Serve as a sinless sacrifice. (Hebrews 10:11-12; Romans 3:23)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smtClean="0">
                <a:effectLst/>
                <a:latin typeface="Calibri" panose="020F0502020204030204" pitchFamily="34" charset="0"/>
                <a:ea typeface="Calibri" panose="020F0502020204030204" pitchFamily="34" charset="0"/>
                <a:cs typeface="Times New Roman" panose="02020603050405020304" pitchFamily="18" charset="0"/>
              </a:rPr>
              <a:t>Must have God given authority. (Matthew 28:18)</a:t>
            </a:r>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4</a:t>
            </a:fld>
            <a:endParaRPr lang="en-US"/>
          </a:p>
        </p:txBody>
      </p:sp>
    </p:spTree>
    <p:extLst>
      <p:ext uri="{BB962C8B-B14F-4D97-AF65-F5344CB8AC3E}">
        <p14:creationId xmlns:p14="http://schemas.microsoft.com/office/powerpoint/2010/main" val="10223192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fulfillment of God’s plan.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16:18</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called out – 1 Peter 5:10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saints – 1 Corinthians 1:2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children of God – 1 John 3:1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salvation through Christ – 1 Thessalonians 5:9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inherit a blessing – 1 Peter 3:8-9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40</a:t>
            </a:fld>
            <a:endParaRPr lang="en-US"/>
          </a:p>
        </p:txBody>
      </p:sp>
    </p:spTree>
    <p:extLst>
      <p:ext uri="{BB962C8B-B14F-4D97-AF65-F5344CB8AC3E}">
        <p14:creationId xmlns:p14="http://schemas.microsoft.com/office/powerpoint/2010/main" val="920926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41</a:t>
            </a:fld>
            <a:endParaRPr lang="en-US"/>
          </a:p>
        </p:txBody>
      </p:sp>
    </p:spTree>
    <p:extLst>
      <p:ext uri="{BB962C8B-B14F-4D97-AF65-F5344CB8AC3E}">
        <p14:creationId xmlns:p14="http://schemas.microsoft.com/office/powerpoint/2010/main" val="19665740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fulfillment of God’s plan.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16:18</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called out – 1 Peter 5:10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saints – 1 Corinthians 1:2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children of God – 1 John 3:1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salvation through Christ – 1 Thessalonians 5:9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inherit a blessing – 1 Peter 3:8-9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42</a:t>
            </a:fld>
            <a:endParaRPr lang="en-US"/>
          </a:p>
        </p:txBody>
      </p:sp>
    </p:spTree>
    <p:extLst>
      <p:ext uri="{BB962C8B-B14F-4D97-AF65-F5344CB8AC3E}">
        <p14:creationId xmlns:p14="http://schemas.microsoft.com/office/powerpoint/2010/main" val="37112372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43</a:t>
            </a:fld>
            <a:endParaRPr lang="en-US"/>
          </a:p>
        </p:txBody>
      </p:sp>
    </p:spTree>
    <p:extLst>
      <p:ext uri="{BB962C8B-B14F-4D97-AF65-F5344CB8AC3E}">
        <p14:creationId xmlns:p14="http://schemas.microsoft.com/office/powerpoint/2010/main" val="19024426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fulfillment of God’s plan.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Matthew 16:18</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The called out – 1 Peter 5:10</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saints – 1 Corinthians 1:2</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be children of God – 1 John 3:1</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salvation through Christ – 1 Thessalonians 5:9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To inherit a blessing – 1 Peter 3:8-9</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44</a:t>
            </a:fld>
            <a:endParaRPr lang="en-US"/>
          </a:p>
        </p:txBody>
      </p:sp>
    </p:spTree>
    <p:extLst>
      <p:ext uri="{BB962C8B-B14F-4D97-AF65-F5344CB8AC3E}">
        <p14:creationId xmlns:p14="http://schemas.microsoft.com/office/powerpoint/2010/main" val="30789443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45</a:t>
            </a:fld>
            <a:endParaRPr lang="en-US"/>
          </a:p>
        </p:txBody>
      </p:sp>
    </p:spTree>
    <p:extLst>
      <p:ext uri="{BB962C8B-B14F-4D97-AF65-F5344CB8AC3E}">
        <p14:creationId xmlns:p14="http://schemas.microsoft.com/office/powerpoint/2010/main" val="346485174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46</a:t>
            </a:fld>
            <a:endParaRPr lang="en-US"/>
          </a:p>
        </p:txBody>
      </p:sp>
    </p:spTree>
    <p:extLst>
      <p:ext uri="{BB962C8B-B14F-4D97-AF65-F5344CB8AC3E}">
        <p14:creationId xmlns:p14="http://schemas.microsoft.com/office/powerpoint/2010/main" val="388182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5</a:t>
            </a:fld>
            <a:endParaRPr lang="en-US"/>
          </a:p>
        </p:txBody>
      </p:sp>
    </p:spTree>
    <p:extLst>
      <p:ext uri="{BB962C8B-B14F-4D97-AF65-F5344CB8AC3E}">
        <p14:creationId xmlns:p14="http://schemas.microsoft.com/office/powerpoint/2010/main" val="1791556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building.</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(Stephen) Acts 6:13-14; 7:44-50 (Had made mention of idolatry to calf)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 A denomination.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Denomination – to call by or name something after another.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1:10-13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In order have a church named after you…</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dirty="0" smtClean="0">
                <a:effectLst/>
                <a:latin typeface="Calibri" panose="020F0502020204030204" pitchFamily="34" charset="0"/>
                <a:ea typeface="Calibri" panose="020F0502020204030204" pitchFamily="34" charset="0"/>
                <a:cs typeface="Times New Roman" panose="02020603050405020304" pitchFamily="18" charset="0"/>
              </a:rPr>
              <a:t>Serve as a sinless sacrifice. (Hebrews 10:11-12; Romans 3:23)</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smtClean="0">
                <a:effectLst/>
                <a:latin typeface="Calibri" panose="020F0502020204030204" pitchFamily="34" charset="0"/>
                <a:ea typeface="Calibri" panose="020F0502020204030204" pitchFamily="34" charset="0"/>
                <a:cs typeface="Times New Roman" panose="02020603050405020304" pitchFamily="18" charset="0"/>
              </a:rPr>
              <a:t>Must have God given authority. (Matthew 28:18)</a:t>
            </a:r>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6</a:t>
            </a:fld>
            <a:endParaRPr lang="en-US"/>
          </a:p>
        </p:txBody>
      </p:sp>
    </p:spTree>
    <p:extLst>
      <p:ext uri="{BB962C8B-B14F-4D97-AF65-F5344CB8AC3E}">
        <p14:creationId xmlns:p14="http://schemas.microsoft.com/office/powerpoint/2010/main" val="3631374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7</a:t>
            </a:fld>
            <a:endParaRPr lang="en-US"/>
          </a:p>
        </p:txBody>
      </p:sp>
    </p:spTree>
    <p:extLst>
      <p:ext uri="{BB962C8B-B14F-4D97-AF65-F5344CB8AC3E}">
        <p14:creationId xmlns:p14="http://schemas.microsoft.com/office/powerpoint/2010/main" val="1598665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social club.</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John 4:23-24 (seeking such to </a:t>
            </a:r>
            <a:r>
              <a:rPr lang="en-US" b="1" i="1" dirty="0" smtClean="0">
                <a:effectLst/>
                <a:latin typeface="Calibri" panose="020F0502020204030204" pitchFamily="34" charset="0"/>
                <a:ea typeface="Calibri" panose="020F0502020204030204" pitchFamily="34" charset="0"/>
                <a:cs typeface="Times New Roman" panose="02020603050405020304" pitchFamily="18" charset="0"/>
              </a:rPr>
              <a:t>worship</a:t>
            </a:r>
            <a:r>
              <a:rPr lang="en-US" dirty="0" smtClean="0">
                <a:effectLst/>
                <a:latin typeface="Calibri" panose="020F0502020204030204" pitchFamily="34" charset="0"/>
                <a:ea typeface="Calibri" panose="020F0502020204030204" pitchFamily="34" charset="0"/>
                <a:cs typeface="Times New Roman" panose="02020603050405020304" pitchFamily="18" charset="0"/>
              </a:rPr>
              <a:t> Him)</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1 Corinthians 11:22 (making LS common meal; also not waiting on each other)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smtClean="0">
                <a:effectLst/>
                <a:latin typeface="Calibri" panose="020F0502020204030204" pitchFamily="34" charset="0"/>
                <a:ea typeface="Calibri" panose="020F0502020204030204" pitchFamily="34" charset="0"/>
                <a:cs typeface="Times New Roman" panose="02020603050405020304" pitchFamily="18" charset="0"/>
              </a:rPr>
              <a:t>A man’s idea.</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Times New Roman" panose="02020603050405020304" pitchFamily="18" charset="0"/>
              </a:rPr>
              <a:t>Ephesians 1:3-6; 3:8-12 – Eternal Purpose. (READ)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097AAB1-91EF-4A38-A85D-53E25CC9BD63}" type="slidenum">
              <a:rPr lang="en-US" smtClean="0"/>
              <a:t>8</a:t>
            </a:fld>
            <a:endParaRPr lang="en-US"/>
          </a:p>
        </p:txBody>
      </p:sp>
    </p:spTree>
    <p:extLst>
      <p:ext uri="{BB962C8B-B14F-4D97-AF65-F5344CB8AC3E}">
        <p14:creationId xmlns:p14="http://schemas.microsoft.com/office/powerpoint/2010/main" val="44995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97AAB1-91EF-4A38-A85D-53E25CC9BD63}" type="slidenum">
              <a:rPr lang="en-US" smtClean="0"/>
              <a:t>9</a:t>
            </a:fld>
            <a:endParaRPr lang="en-US"/>
          </a:p>
        </p:txBody>
      </p:sp>
    </p:spTree>
    <p:extLst>
      <p:ext uri="{BB962C8B-B14F-4D97-AF65-F5344CB8AC3E}">
        <p14:creationId xmlns:p14="http://schemas.microsoft.com/office/powerpoint/2010/main" val="623222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9504ED-9A82-4CF4-8CE1-A8CBE885CA65}" type="datetimeFigureOut">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507024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504ED-9A82-4CF4-8CE1-A8CBE885CA65}" type="datetimeFigureOut">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6510451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504ED-9A82-4CF4-8CE1-A8CBE885CA65}" type="datetimeFigureOut">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6490944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504ED-9A82-4CF4-8CE1-A8CBE885CA65}" type="datetimeFigureOut">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9563252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9504ED-9A82-4CF4-8CE1-A8CBE885CA65}" type="datetimeFigureOut">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554128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9504ED-9A82-4CF4-8CE1-A8CBE885CA65}" type="datetimeFigureOut">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806627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9504ED-9A82-4CF4-8CE1-A8CBE885CA65}" type="datetimeFigureOut">
              <a:rPr lang="en-US" smtClean="0"/>
              <a:t>2/21/2014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1428594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9504ED-9A82-4CF4-8CE1-A8CBE885CA65}" type="datetimeFigureOut">
              <a:rPr lang="en-US" smtClean="0"/>
              <a:t>2/21/2014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41028358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504ED-9A82-4CF4-8CE1-A8CBE885CA65}" type="datetimeFigureOut">
              <a:rPr lang="en-US" smtClean="0"/>
              <a:t>2/21/2014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24497656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504ED-9A82-4CF4-8CE1-A8CBE885CA65}" type="datetimeFigureOut">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362021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504ED-9A82-4CF4-8CE1-A8CBE885CA65}" type="datetimeFigureOut">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B4B6F-5506-4187-8626-933B121671DC}" type="slidenum">
              <a:rPr lang="en-US" smtClean="0"/>
              <a:t>‹#›</a:t>
            </a:fld>
            <a:endParaRPr lang="en-US"/>
          </a:p>
        </p:txBody>
      </p:sp>
    </p:spTree>
    <p:extLst>
      <p:ext uri="{BB962C8B-B14F-4D97-AF65-F5344CB8AC3E}">
        <p14:creationId xmlns:p14="http://schemas.microsoft.com/office/powerpoint/2010/main" val="1496649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504ED-9A82-4CF4-8CE1-A8CBE885CA65}" type="datetimeFigureOut">
              <a:rPr lang="en-US" smtClean="0"/>
              <a:t>2/21/2014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B4B6F-5506-4187-8626-933B121671DC}" type="slidenum">
              <a:rPr lang="en-US" smtClean="0"/>
              <a:t>‹#›</a:t>
            </a:fld>
            <a:endParaRPr lang="en-US"/>
          </a:p>
        </p:txBody>
      </p:sp>
    </p:spTree>
    <p:extLst>
      <p:ext uri="{BB962C8B-B14F-4D97-AF65-F5344CB8AC3E}">
        <p14:creationId xmlns:p14="http://schemas.microsoft.com/office/powerpoint/2010/main" val="4072950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dirty="0" smtClean="0">
                <a:solidFill>
                  <a:schemeClr val="bg1"/>
                </a:solidFill>
              </a:rPr>
              <a:t>Christ’s Church</a:t>
            </a:r>
            <a:endParaRPr lang="en-US" sz="9600" b="1" dirty="0">
              <a:solidFill>
                <a:schemeClr val="bg1"/>
              </a:solidFill>
            </a:endParaRPr>
          </a:p>
        </p:txBody>
      </p:sp>
      <p:sp>
        <p:nvSpPr>
          <p:cNvPr id="3" name="Subtitle 2"/>
          <p:cNvSpPr>
            <a:spLocks noGrp="1"/>
          </p:cNvSpPr>
          <p:nvPr>
            <p:ph type="subTitle" idx="1"/>
          </p:nvPr>
        </p:nvSpPr>
        <p:spPr/>
        <p:txBody>
          <a:bodyPr>
            <a:normAutofit fontScale="92500" lnSpcReduction="20000"/>
          </a:bodyPr>
          <a:lstStyle/>
          <a:p>
            <a:r>
              <a:rPr lang="en-US" sz="3500" i="1" dirty="0" smtClean="0">
                <a:solidFill>
                  <a:schemeClr val="bg1"/>
                </a:solidFill>
              </a:rPr>
              <a:t>“And I also say to you that you are Peter, and on this rock I will build My church, and the gates of Hades shall not prevail against it.” </a:t>
            </a:r>
          </a:p>
          <a:p>
            <a:r>
              <a:rPr lang="en-US" sz="3500" dirty="0" smtClean="0">
                <a:solidFill>
                  <a:schemeClr val="bg1"/>
                </a:solidFill>
              </a:rPr>
              <a:t>Matthew 16:18 </a:t>
            </a:r>
          </a:p>
          <a:p>
            <a:endParaRPr lang="en-US" dirty="0"/>
          </a:p>
        </p:txBody>
      </p:sp>
    </p:spTree>
    <p:extLst>
      <p:ext uri="{BB962C8B-B14F-4D97-AF65-F5344CB8AC3E}">
        <p14:creationId xmlns:p14="http://schemas.microsoft.com/office/powerpoint/2010/main" val="24279049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 NOT…</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C. A social club.</a:t>
            </a:r>
          </a:p>
          <a:p>
            <a:r>
              <a:rPr lang="en-US" sz="3200" dirty="0">
                <a:solidFill>
                  <a:prstClr val="white"/>
                </a:solidFill>
              </a:rPr>
              <a:t>John 4:23-24</a:t>
            </a:r>
          </a:p>
          <a:p>
            <a:r>
              <a:rPr lang="en-US" sz="3200" dirty="0">
                <a:solidFill>
                  <a:prstClr val="white"/>
                </a:solidFill>
              </a:rPr>
              <a:t>1 Corinthians </a:t>
            </a:r>
            <a:r>
              <a:rPr lang="en-US" sz="3200" dirty="0" smtClean="0">
                <a:solidFill>
                  <a:prstClr val="white"/>
                </a:solidFill>
              </a:rPr>
              <a:t>11:22</a:t>
            </a:r>
            <a:endParaRPr lang="en-US" sz="3200" dirty="0">
              <a:solidFill>
                <a:prstClr val="white"/>
              </a:solidFill>
            </a:endParaRPr>
          </a:p>
        </p:txBody>
      </p:sp>
    </p:spTree>
    <p:extLst>
      <p:ext uri="{BB962C8B-B14F-4D97-AF65-F5344CB8AC3E}">
        <p14:creationId xmlns:p14="http://schemas.microsoft.com/office/powerpoint/2010/main" val="35280381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1 Corinthians 11:22</a:t>
            </a:r>
            <a:endParaRPr lang="en-US" sz="6600" b="1" dirty="0" smtClean="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What! Do you not have houses to eat and drink in? Or do you despise the church of God and shame those who have nothing? What shall I say to you? Shall I praise you in this? I do not praise you.</a:t>
            </a: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1484111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 NOT…</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C. A social club.</a:t>
            </a:r>
          </a:p>
          <a:p>
            <a:r>
              <a:rPr lang="en-US" sz="3200" dirty="0">
                <a:solidFill>
                  <a:prstClr val="white"/>
                </a:solidFill>
              </a:rPr>
              <a:t>John 4:23-24</a:t>
            </a:r>
          </a:p>
          <a:p>
            <a:r>
              <a:rPr lang="en-US" sz="3200" dirty="0">
                <a:solidFill>
                  <a:prstClr val="white"/>
                </a:solidFill>
              </a:rPr>
              <a:t>1 Corinthians 11:22</a:t>
            </a:r>
          </a:p>
          <a:p>
            <a:pPr marL="0" indent="0">
              <a:buFont typeface="Arial" panose="020B0604020202020204" pitchFamily="34" charset="0"/>
              <a:buNone/>
            </a:pPr>
            <a:r>
              <a:rPr lang="en-US" sz="4000" dirty="0">
                <a:solidFill>
                  <a:prstClr val="white"/>
                </a:solidFill>
              </a:rPr>
              <a:t>D. A man’s idea.</a:t>
            </a:r>
          </a:p>
          <a:p>
            <a:r>
              <a:rPr lang="en-US" sz="3200" dirty="0">
                <a:solidFill>
                  <a:prstClr val="white"/>
                </a:solidFill>
              </a:rPr>
              <a:t>Ephesians 1:3-6; 3:8-12</a:t>
            </a:r>
            <a:endParaRPr lang="en-US" sz="4000" dirty="0">
              <a:solidFill>
                <a:prstClr val="white"/>
              </a:solidFill>
            </a:endParaRPr>
          </a:p>
        </p:txBody>
      </p:sp>
    </p:spTree>
    <p:extLst>
      <p:ext uri="{BB962C8B-B14F-4D97-AF65-F5344CB8AC3E}">
        <p14:creationId xmlns:p14="http://schemas.microsoft.com/office/powerpoint/2010/main" val="1419441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500"/>
                                        <p:tgtEl>
                                          <p:spTgt spid="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A. His body.</a:t>
            </a:r>
          </a:p>
          <a:p>
            <a:r>
              <a:rPr lang="en-US" sz="3200" dirty="0" smtClean="0">
                <a:solidFill>
                  <a:prstClr val="white"/>
                </a:solidFill>
              </a:rPr>
              <a:t>Colossians 1:18,24; Ephesians 1:22-23</a:t>
            </a:r>
          </a:p>
        </p:txBody>
      </p:sp>
    </p:spTree>
    <p:extLst>
      <p:ext uri="{BB962C8B-B14F-4D97-AF65-F5344CB8AC3E}">
        <p14:creationId xmlns:p14="http://schemas.microsoft.com/office/powerpoint/2010/main" val="2874658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Colossians 1:18, 24</a:t>
            </a:r>
            <a:endParaRPr lang="en-US" sz="6600" b="1" dirty="0" smtClean="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aseline="30000" dirty="0" smtClean="0">
                <a:solidFill>
                  <a:schemeClr val="bg1"/>
                </a:solidFill>
              </a:rPr>
              <a:t>18</a:t>
            </a:r>
            <a:r>
              <a:rPr lang="en-US" sz="4000" dirty="0" smtClean="0">
                <a:solidFill>
                  <a:schemeClr val="bg1"/>
                </a:solidFill>
              </a:rPr>
              <a:t> And He is the head of the body, the church, who is the beginning, the firstborn from the dead, that in all things He may have the preeminence.</a:t>
            </a:r>
          </a:p>
          <a:p>
            <a:pPr marL="0" indent="0">
              <a:buNone/>
            </a:pPr>
            <a:endParaRPr lang="en-US" sz="4000" baseline="30000" dirty="0" smtClean="0">
              <a:solidFill>
                <a:schemeClr val="bg1"/>
              </a:solidFill>
            </a:endParaRPr>
          </a:p>
          <a:p>
            <a:pPr marL="0" indent="0">
              <a:buNone/>
            </a:pPr>
            <a:r>
              <a:rPr lang="en-US" sz="4000" baseline="30000" dirty="0" smtClean="0">
                <a:solidFill>
                  <a:schemeClr val="bg1"/>
                </a:solidFill>
              </a:rPr>
              <a:t>24</a:t>
            </a:r>
            <a:r>
              <a:rPr lang="en-US" sz="4000" dirty="0" smtClean="0">
                <a:solidFill>
                  <a:schemeClr val="bg1"/>
                </a:solidFill>
              </a:rPr>
              <a:t> I now rejoice in my sufferings for you, and fill up in my flesh what is lacking in the afflictions of Christ, for the sake of His body, which is the church.</a:t>
            </a:r>
          </a:p>
          <a:p>
            <a:pPr marL="0" indent="0">
              <a:buNone/>
            </a:pPr>
            <a:endParaRPr lang="en-US" sz="4000" dirty="0" smtClean="0">
              <a:solidFill>
                <a:schemeClr val="bg1"/>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4271725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Ephesians 1:22-23</a:t>
            </a:r>
            <a:endParaRPr lang="en-US" sz="6600" b="1" dirty="0" smtClean="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And He put all things under His feet, and gave Him to be head over all things to the church, </a:t>
            </a:r>
            <a:r>
              <a:rPr lang="en-US" sz="4000" baseline="30000" dirty="0" smtClean="0">
                <a:solidFill>
                  <a:schemeClr val="bg1"/>
                </a:solidFill>
              </a:rPr>
              <a:t>23</a:t>
            </a:r>
            <a:r>
              <a:rPr lang="en-US" sz="4000" dirty="0" smtClean="0">
                <a:solidFill>
                  <a:schemeClr val="bg1"/>
                </a:solidFill>
              </a:rPr>
              <a:t> which is His body, the fullness of Him who fills all in all.</a:t>
            </a: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22400700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A. His body.</a:t>
            </a:r>
          </a:p>
          <a:p>
            <a:r>
              <a:rPr lang="en-US" sz="3200" dirty="0">
                <a:solidFill>
                  <a:prstClr val="white"/>
                </a:solidFill>
              </a:rPr>
              <a:t>Colossians 1:18,24; Ephesians 1:22-23</a:t>
            </a:r>
          </a:p>
          <a:p>
            <a:r>
              <a:rPr lang="en-US" sz="3200" dirty="0">
                <a:solidFill>
                  <a:prstClr val="white"/>
                </a:solidFill>
              </a:rPr>
              <a:t>It is united – 1 Corinthians </a:t>
            </a:r>
            <a:r>
              <a:rPr lang="en-US" sz="3200" dirty="0" smtClean="0">
                <a:solidFill>
                  <a:prstClr val="white"/>
                </a:solidFill>
              </a:rPr>
              <a:t>12:27</a:t>
            </a:r>
            <a:endParaRPr lang="en-US" sz="3200" dirty="0">
              <a:solidFill>
                <a:prstClr val="white"/>
              </a:solidFill>
            </a:endParaRPr>
          </a:p>
        </p:txBody>
      </p:sp>
    </p:spTree>
    <p:extLst>
      <p:ext uri="{BB962C8B-B14F-4D97-AF65-F5344CB8AC3E}">
        <p14:creationId xmlns:p14="http://schemas.microsoft.com/office/powerpoint/2010/main" val="2713489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1 Corinthians 12:27</a:t>
            </a:r>
            <a:endParaRPr lang="en-US" sz="6600" b="1" dirty="0" smtClean="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Now you are the body of Christ, and members individually.</a:t>
            </a: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8313709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A. His body.</a:t>
            </a:r>
          </a:p>
          <a:p>
            <a:r>
              <a:rPr lang="en-US" sz="3200" dirty="0">
                <a:solidFill>
                  <a:prstClr val="white"/>
                </a:solidFill>
              </a:rPr>
              <a:t>Colossians 1:18,24; Ephesians 1:22-23</a:t>
            </a:r>
          </a:p>
          <a:p>
            <a:r>
              <a:rPr lang="en-US" sz="3200" dirty="0">
                <a:solidFill>
                  <a:prstClr val="white"/>
                </a:solidFill>
              </a:rPr>
              <a:t>It is united – 1 Corinthians 12:27</a:t>
            </a:r>
          </a:p>
          <a:p>
            <a:pPr lvl="1"/>
            <a:r>
              <a:rPr lang="en-US" sz="2800" dirty="0">
                <a:solidFill>
                  <a:prstClr val="white"/>
                </a:solidFill>
              </a:rPr>
              <a:t>(Romans 12:16; 2 Corinthians 13:11</a:t>
            </a:r>
            <a:r>
              <a:rPr lang="en-US" sz="2800" dirty="0" smtClean="0">
                <a:solidFill>
                  <a:prstClr val="white"/>
                </a:solidFill>
              </a:rPr>
              <a:t>)</a:t>
            </a:r>
            <a:endParaRPr lang="en-US" sz="2800" dirty="0">
              <a:solidFill>
                <a:prstClr val="white"/>
              </a:solidFill>
            </a:endParaRPr>
          </a:p>
        </p:txBody>
      </p:sp>
    </p:spTree>
    <p:extLst>
      <p:ext uri="{BB962C8B-B14F-4D97-AF65-F5344CB8AC3E}">
        <p14:creationId xmlns:p14="http://schemas.microsoft.com/office/powerpoint/2010/main" val="3860934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Romans 12:16</a:t>
            </a:r>
            <a:endParaRPr lang="en-US" sz="6600" b="1" dirty="0" smtClean="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Be of the same mind toward one another. Do not set your mind on high things, but associate with the humble. Do not be wise in your own opinion.</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961052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 NOT…</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A. A building.</a:t>
            </a:r>
          </a:p>
          <a:p>
            <a:r>
              <a:rPr lang="en-US" sz="3200" dirty="0" smtClean="0">
                <a:solidFill>
                  <a:schemeClr val="bg1"/>
                </a:solidFill>
              </a:rPr>
              <a:t>Acts 6:13-14; 7:44-50</a:t>
            </a:r>
          </a:p>
          <a:p>
            <a:pPr marL="0" indent="0">
              <a:buNone/>
            </a:pPr>
            <a:r>
              <a:rPr lang="en-US" sz="4000" dirty="0" smtClean="0">
                <a:solidFill>
                  <a:schemeClr val="bg1"/>
                </a:solidFill>
              </a:rPr>
              <a:t>B. A denomination.</a:t>
            </a:r>
          </a:p>
          <a:p>
            <a:r>
              <a:rPr lang="en-US" sz="3200" dirty="0" smtClean="0">
                <a:solidFill>
                  <a:schemeClr val="bg1"/>
                </a:solidFill>
              </a:rPr>
              <a:t>Denomination – to call by or name something after another.</a:t>
            </a:r>
          </a:p>
          <a:p>
            <a:r>
              <a:rPr lang="en-US" sz="3200" dirty="0" smtClean="0">
                <a:solidFill>
                  <a:schemeClr val="bg1"/>
                </a:solidFill>
              </a:rPr>
              <a:t>1 Corinthians 1:10-13</a:t>
            </a: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8621830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2 Corinthians 13:11</a:t>
            </a:r>
            <a:endParaRPr lang="en-US" sz="6600" b="1" dirty="0" smtClean="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Finally, brethren, farewell. Become complete. Be of good comfort, be of one mind, live in peace; and the God of love and peace will be with you.</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8402853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A. His body.</a:t>
            </a:r>
          </a:p>
          <a:p>
            <a:r>
              <a:rPr lang="en-US" sz="3200" dirty="0">
                <a:solidFill>
                  <a:prstClr val="white"/>
                </a:solidFill>
              </a:rPr>
              <a:t>Colossians 1:18,24; Ephesians 1:22-23</a:t>
            </a:r>
          </a:p>
          <a:p>
            <a:r>
              <a:rPr lang="en-US" sz="3200" dirty="0">
                <a:solidFill>
                  <a:prstClr val="white"/>
                </a:solidFill>
              </a:rPr>
              <a:t>It is united – 1 Corinthians 12:27</a:t>
            </a:r>
          </a:p>
          <a:p>
            <a:pPr lvl="1"/>
            <a:r>
              <a:rPr lang="en-US" sz="2800" dirty="0">
                <a:solidFill>
                  <a:prstClr val="white"/>
                </a:solidFill>
              </a:rPr>
              <a:t>(Romans 12:16; 2 Corinthians 13:11)</a:t>
            </a:r>
          </a:p>
          <a:p>
            <a:pPr marL="0" indent="0">
              <a:buFont typeface="Arial" panose="020B0604020202020204" pitchFamily="34" charset="0"/>
              <a:buNone/>
            </a:pPr>
            <a:r>
              <a:rPr lang="en-US" sz="4000" dirty="0">
                <a:solidFill>
                  <a:prstClr val="white"/>
                </a:solidFill>
              </a:rPr>
              <a:t>B. Only one body.</a:t>
            </a:r>
          </a:p>
          <a:p>
            <a:r>
              <a:rPr lang="en-US" sz="3200" dirty="0">
                <a:solidFill>
                  <a:prstClr val="white"/>
                </a:solidFill>
              </a:rPr>
              <a:t>Ephesians 4:4-6</a:t>
            </a:r>
          </a:p>
          <a:p>
            <a:r>
              <a:rPr lang="en-US" sz="3200" dirty="0">
                <a:solidFill>
                  <a:prstClr val="white"/>
                </a:solidFill>
              </a:rPr>
              <a:t>Ephesians 5:22-33</a:t>
            </a:r>
          </a:p>
          <a:p>
            <a:pPr lvl="1"/>
            <a:r>
              <a:rPr lang="en-US" sz="2800" dirty="0">
                <a:solidFill>
                  <a:prstClr val="white"/>
                </a:solidFill>
              </a:rPr>
              <a:t>Genesis 2:24</a:t>
            </a:r>
          </a:p>
        </p:txBody>
      </p:sp>
    </p:spTree>
    <p:extLst>
      <p:ext uri="{BB962C8B-B14F-4D97-AF65-F5344CB8AC3E}">
        <p14:creationId xmlns:p14="http://schemas.microsoft.com/office/powerpoint/2010/main" val="2822941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fade">
                                      <p:cBhvr>
                                        <p:cTn id="7" dur="500"/>
                                        <p:tgtEl>
                                          <p:spTgt spid="8">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5" end="5"/>
                                            </p:txEl>
                                          </p:spTgt>
                                        </p:tgtEl>
                                        <p:attrNameLst>
                                          <p:attrName>style.visibility</p:attrName>
                                        </p:attrNameLst>
                                      </p:cBhvr>
                                      <p:to>
                                        <p:strVal val="visible"/>
                                      </p:to>
                                    </p:set>
                                    <p:animEffect transition="in" filter="fade">
                                      <p:cBhvr>
                                        <p:cTn id="12" dur="500"/>
                                        <p:tgtEl>
                                          <p:spTgt spid="8">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animEffect transition="in" filter="fade">
                                      <p:cBhvr>
                                        <p:cTn id="17" dur="500"/>
                                        <p:tgtEl>
                                          <p:spTgt spid="8">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fade">
                                      <p:cBhvr>
                                        <p:cTn id="2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Genesis 2:24</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Therefore a man shall leave his father and mother and be joined to his wife, and they shall become one flesh.</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59621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C. For…</a:t>
            </a:r>
          </a:p>
          <a:p>
            <a:pPr marL="0" indent="0">
              <a:buNone/>
            </a:pPr>
            <a:r>
              <a:rPr lang="en-US" sz="3200" dirty="0" smtClean="0">
                <a:solidFill>
                  <a:prstClr val="white"/>
                </a:solidFill>
              </a:rPr>
              <a:t>1. Evangelism</a:t>
            </a:r>
          </a:p>
          <a:p>
            <a:pPr lvl="1"/>
            <a:r>
              <a:rPr lang="en-US" sz="2800" dirty="0" smtClean="0">
                <a:solidFill>
                  <a:prstClr val="white"/>
                </a:solidFill>
              </a:rPr>
              <a:t>Matthew 28:18-20</a:t>
            </a:r>
          </a:p>
        </p:txBody>
      </p:sp>
    </p:spTree>
    <p:extLst>
      <p:ext uri="{BB962C8B-B14F-4D97-AF65-F5344CB8AC3E}">
        <p14:creationId xmlns:p14="http://schemas.microsoft.com/office/powerpoint/2010/main" val="687893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Matthew 28:18-20</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And Jesus came and spoke to them, saying, "All authority has been given to Me in heaven and on earth. </a:t>
            </a:r>
            <a:r>
              <a:rPr lang="en-US" sz="4000" baseline="30000" dirty="0" smtClean="0">
                <a:solidFill>
                  <a:prstClr val="white"/>
                </a:solidFill>
              </a:rPr>
              <a:t>19</a:t>
            </a:r>
            <a:r>
              <a:rPr lang="en-US" sz="4000" dirty="0" smtClean="0">
                <a:solidFill>
                  <a:prstClr val="white"/>
                </a:solidFill>
              </a:rPr>
              <a:t> Go therefore and make disciples of all the nations, baptizing them in the name of the Father and of the Son and of the Holy Spirit, </a:t>
            </a:r>
            <a:r>
              <a:rPr lang="en-US" sz="4000" baseline="30000" dirty="0" smtClean="0">
                <a:solidFill>
                  <a:prstClr val="white"/>
                </a:solidFill>
              </a:rPr>
              <a:t>20</a:t>
            </a:r>
            <a:r>
              <a:rPr lang="en-US" sz="4000" dirty="0" smtClean="0">
                <a:solidFill>
                  <a:prstClr val="white"/>
                </a:solidFill>
              </a:rPr>
              <a:t> teaching them to observe all things that I have commanded you; and lo, I am with you always, even to the end of the age." Amen.</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709242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C. For…</a:t>
            </a:r>
          </a:p>
          <a:p>
            <a:pPr marL="0" indent="0">
              <a:buFont typeface="Arial" panose="020B0604020202020204" pitchFamily="34" charset="0"/>
              <a:buNone/>
            </a:pPr>
            <a:r>
              <a:rPr lang="en-US" sz="3200" dirty="0">
                <a:solidFill>
                  <a:prstClr val="white"/>
                </a:solidFill>
              </a:rPr>
              <a:t>1. Evangelism</a:t>
            </a:r>
          </a:p>
          <a:p>
            <a:pPr lvl="1"/>
            <a:r>
              <a:rPr lang="en-US" sz="2800" dirty="0">
                <a:solidFill>
                  <a:prstClr val="white"/>
                </a:solidFill>
              </a:rPr>
              <a:t>Matthew 28:18-20</a:t>
            </a:r>
          </a:p>
          <a:p>
            <a:pPr lvl="1"/>
            <a:r>
              <a:rPr lang="en-US" sz="2800" dirty="0">
                <a:solidFill>
                  <a:prstClr val="white"/>
                </a:solidFill>
              </a:rPr>
              <a:t>Acts </a:t>
            </a:r>
            <a:r>
              <a:rPr lang="en-US" sz="2800" dirty="0" smtClean="0">
                <a:solidFill>
                  <a:prstClr val="white"/>
                </a:solidFill>
              </a:rPr>
              <a:t>2:46-47</a:t>
            </a:r>
            <a:endParaRPr lang="en-US" sz="2800" dirty="0">
              <a:solidFill>
                <a:prstClr val="white"/>
              </a:solidFill>
            </a:endParaRPr>
          </a:p>
        </p:txBody>
      </p:sp>
    </p:spTree>
    <p:extLst>
      <p:ext uri="{BB962C8B-B14F-4D97-AF65-F5344CB8AC3E}">
        <p14:creationId xmlns:p14="http://schemas.microsoft.com/office/powerpoint/2010/main" val="21866581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Acts 2:46-47</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So continuing daily with one accord in the temple, and breaking bread from house to house, they ate their food with gladness and simplicity of heart, </a:t>
            </a:r>
            <a:r>
              <a:rPr lang="en-US" sz="4000" baseline="30000" dirty="0" smtClean="0">
                <a:solidFill>
                  <a:prstClr val="white"/>
                </a:solidFill>
              </a:rPr>
              <a:t>47</a:t>
            </a:r>
            <a:r>
              <a:rPr lang="en-US" sz="4000" dirty="0" smtClean="0">
                <a:solidFill>
                  <a:prstClr val="white"/>
                </a:solidFill>
              </a:rPr>
              <a:t> praising God and having favor with all the people. And the Lord added to the church daily those who were being saved.</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90118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C. For…</a:t>
            </a:r>
          </a:p>
          <a:p>
            <a:pPr marL="0" indent="0">
              <a:buFont typeface="Arial" panose="020B0604020202020204" pitchFamily="34" charset="0"/>
              <a:buNone/>
            </a:pPr>
            <a:r>
              <a:rPr lang="en-US" sz="3200" dirty="0">
                <a:solidFill>
                  <a:prstClr val="white"/>
                </a:solidFill>
              </a:rPr>
              <a:t>1. Evangelism</a:t>
            </a:r>
          </a:p>
          <a:p>
            <a:pPr lvl="1"/>
            <a:r>
              <a:rPr lang="en-US" sz="2800" dirty="0">
                <a:solidFill>
                  <a:prstClr val="white"/>
                </a:solidFill>
              </a:rPr>
              <a:t>Matthew 28:18-20</a:t>
            </a:r>
          </a:p>
          <a:p>
            <a:pPr lvl="1"/>
            <a:r>
              <a:rPr lang="en-US" sz="2800" dirty="0">
                <a:solidFill>
                  <a:prstClr val="white"/>
                </a:solidFill>
              </a:rPr>
              <a:t>Acts 2:46-47</a:t>
            </a:r>
          </a:p>
          <a:p>
            <a:pPr lvl="1"/>
            <a:r>
              <a:rPr lang="en-US" sz="2800" dirty="0">
                <a:solidFill>
                  <a:prstClr val="white"/>
                </a:solidFill>
              </a:rPr>
              <a:t>2 Timothy </a:t>
            </a:r>
            <a:r>
              <a:rPr lang="en-US" sz="2800" dirty="0" smtClean="0">
                <a:solidFill>
                  <a:prstClr val="white"/>
                </a:solidFill>
              </a:rPr>
              <a:t>4:2</a:t>
            </a:r>
            <a:endParaRPr lang="en-US" sz="2800" dirty="0">
              <a:solidFill>
                <a:prstClr val="white"/>
              </a:solidFill>
            </a:endParaRPr>
          </a:p>
        </p:txBody>
      </p:sp>
    </p:spTree>
    <p:extLst>
      <p:ext uri="{BB962C8B-B14F-4D97-AF65-F5344CB8AC3E}">
        <p14:creationId xmlns:p14="http://schemas.microsoft.com/office/powerpoint/2010/main" val="503335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fade">
                                      <p:cBhvr>
                                        <p:cTn id="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2 Timothy 4:2</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Preach the word! Be ready in season and out of season. Convince, rebuke, exhort, with all longsuffering and teaching.</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525651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C. For…</a:t>
            </a:r>
          </a:p>
          <a:p>
            <a:pPr marL="0" indent="0">
              <a:buFont typeface="Arial" panose="020B0604020202020204" pitchFamily="34" charset="0"/>
              <a:buNone/>
            </a:pPr>
            <a:r>
              <a:rPr lang="en-US" sz="3200" dirty="0">
                <a:solidFill>
                  <a:prstClr val="white"/>
                </a:solidFill>
              </a:rPr>
              <a:t>1. Evangelism</a:t>
            </a:r>
          </a:p>
          <a:p>
            <a:pPr lvl="1"/>
            <a:r>
              <a:rPr lang="en-US" sz="2800" dirty="0">
                <a:solidFill>
                  <a:prstClr val="white"/>
                </a:solidFill>
              </a:rPr>
              <a:t>Matthew 28:18-20</a:t>
            </a:r>
          </a:p>
          <a:p>
            <a:pPr lvl="1"/>
            <a:r>
              <a:rPr lang="en-US" sz="2800" dirty="0">
                <a:solidFill>
                  <a:prstClr val="white"/>
                </a:solidFill>
              </a:rPr>
              <a:t>Acts 2:46-47</a:t>
            </a:r>
          </a:p>
          <a:p>
            <a:pPr lvl="1"/>
            <a:r>
              <a:rPr lang="en-US" sz="2800" dirty="0">
                <a:solidFill>
                  <a:prstClr val="white"/>
                </a:solidFill>
              </a:rPr>
              <a:t>2 Timothy 4:2</a:t>
            </a:r>
          </a:p>
          <a:p>
            <a:pPr marL="0" indent="0">
              <a:buFont typeface="Arial" panose="020B0604020202020204" pitchFamily="34" charset="0"/>
              <a:buNone/>
            </a:pPr>
            <a:r>
              <a:rPr lang="en-US" sz="3200" dirty="0">
                <a:solidFill>
                  <a:prstClr val="white"/>
                </a:solidFill>
              </a:rPr>
              <a:t>2. Edification</a:t>
            </a:r>
          </a:p>
          <a:p>
            <a:pPr lvl="1"/>
            <a:r>
              <a:rPr lang="en-US" sz="2800" dirty="0">
                <a:solidFill>
                  <a:prstClr val="white"/>
                </a:solidFill>
              </a:rPr>
              <a:t>1 Corinthians 14:1-5, 12, 18-19, 40</a:t>
            </a:r>
          </a:p>
          <a:p>
            <a:pPr lvl="1"/>
            <a:r>
              <a:rPr lang="en-US" sz="2800" dirty="0">
                <a:solidFill>
                  <a:prstClr val="white"/>
                </a:solidFill>
              </a:rPr>
              <a:t>Ephesians </a:t>
            </a:r>
            <a:r>
              <a:rPr lang="en-US" sz="2800" dirty="0" smtClean="0">
                <a:solidFill>
                  <a:prstClr val="white"/>
                </a:solidFill>
              </a:rPr>
              <a:t>4:16</a:t>
            </a:r>
            <a:endParaRPr lang="en-US" sz="2800" dirty="0">
              <a:solidFill>
                <a:prstClr val="white"/>
              </a:solidFill>
            </a:endParaRPr>
          </a:p>
        </p:txBody>
      </p:sp>
    </p:spTree>
    <p:extLst>
      <p:ext uri="{BB962C8B-B14F-4D97-AF65-F5344CB8AC3E}">
        <p14:creationId xmlns:p14="http://schemas.microsoft.com/office/powerpoint/2010/main" val="952765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fade">
                                      <p:cBhvr>
                                        <p:cTn id="7" dur="500"/>
                                        <p:tgtEl>
                                          <p:spTgt spid="8">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6" end="6"/>
                                            </p:txEl>
                                          </p:spTgt>
                                        </p:tgtEl>
                                        <p:attrNameLst>
                                          <p:attrName>style.visibility</p:attrName>
                                        </p:attrNameLst>
                                      </p:cBhvr>
                                      <p:to>
                                        <p:strVal val="visible"/>
                                      </p:to>
                                    </p:set>
                                    <p:animEffect transition="in" filter="fade">
                                      <p:cBhvr>
                                        <p:cTn id="12" dur="500"/>
                                        <p:tgtEl>
                                          <p:spTgt spid="8">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animEffect transition="in" filter="fade">
                                      <p:cBhvr>
                                        <p:cTn id="1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nSpc>
                <a:spcPct val="100000"/>
              </a:lnSpc>
              <a:spcBef>
                <a:spcPts val="0"/>
              </a:spcBef>
            </a:pPr>
            <a:r>
              <a:rPr lang="en-US" sz="6600" b="1" dirty="0">
                <a:solidFill>
                  <a:prstClr val="white"/>
                </a:solidFill>
                <a:latin typeface="Calibri" panose="020F0502020204030204"/>
              </a:rPr>
              <a:t>1 Corinthians 1:10-13</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smtClean="0">
                <a:solidFill>
                  <a:schemeClr val="bg1"/>
                </a:solidFill>
              </a:rPr>
              <a:t>Now I plead with you, brethren, by the name of our Lord Jesus Christ, that you all speak the same thing, and that there be no divisions among you, but that you be perfectly joined together in the same mind and in the same judgment. </a:t>
            </a:r>
            <a:r>
              <a:rPr lang="en-US" sz="3200" baseline="30000" dirty="0" smtClean="0">
                <a:solidFill>
                  <a:schemeClr val="bg1"/>
                </a:solidFill>
              </a:rPr>
              <a:t>11</a:t>
            </a:r>
            <a:r>
              <a:rPr lang="en-US" sz="3200" dirty="0" smtClean="0">
                <a:solidFill>
                  <a:schemeClr val="bg1"/>
                </a:solidFill>
              </a:rPr>
              <a:t> For it has been declared to me concerning you, my brethren, by those of Chloe's household, that there are contentions among you. </a:t>
            </a:r>
            <a:r>
              <a:rPr lang="en-US" sz="3200" baseline="30000" dirty="0" smtClean="0">
                <a:solidFill>
                  <a:schemeClr val="bg1"/>
                </a:solidFill>
              </a:rPr>
              <a:t>12</a:t>
            </a:r>
            <a:r>
              <a:rPr lang="en-US" sz="3200" dirty="0" smtClean="0">
                <a:solidFill>
                  <a:schemeClr val="bg1"/>
                </a:solidFill>
              </a:rPr>
              <a:t> Now I say this, that each of you says, "I am of Paul," or "I am of </a:t>
            </a:r>
            <a:r>
              <a:rPr lang="en-US" sz="3200" dirty="0" err="1" smtClean="0">
                <a:solidFill>
                  <a:schemeClr val="bg1"/>
                </a:solidFill>
              </a:rPr>
              <a:t>Apollos</a:t>
            </a:r>
            <a:r>
              <a:rPr lang="en-US" sz="3200" dirty="0" smtClean="0">
                <a:solidFill>
                  <a:schemeClr val="bg1"/>
                </a:solidFill>
              </a:rPr>
              <a:t>," or "I am of </a:t>
            </a:r>
            <a:r>
              <a:rPr lang="en-US" sz="3200" dirty="0" err="1" smtClean="0">
                <a:solidFill>
                  <a:schemeClr val="bg1"/>
                </a:solidFill>
              </a:rPr>
              <a:t>Cephas</a:t>
            </a:r>
            <a:r>
              <a:rPr lang="en-US" sz="3200" dirty="0" smtClean="0">
                <a:solidFill>
                  <a:schemeClr val="bg1"/>
                </a:solidFill>
              </a:rPr>
              <a:t>," or "I am of Christ.” </a:t>
            </a:r>
            <a:r>
              <a:rPr lang="en-US" sz="3200" baseline="30000" dirty="0" smtClean="0">
                <a:solidFill>
                  <a:schemeClr val="bg1"/>
                </a:solidFill>
              </a:rPr>
              <a:t>13</a:t>
            </a:r>
            <a:r>
              <a:rPr lang="en-US" sz="3200" dirty="0" smtClean="0">
                <a:solidFill>
                  <a:schemeClr val="bg1"/>
                </a:solidFill>
              </a:rPr>
              <a:t> Is Christ divided? Was Paul crucified for you? Or were you baptized in the name of Paul?</a:t>
            </a:r>
          </a:p>
          <a:p>
            <a:endParaRPr lang="en-US" dirty="0" smtClean="0">
              <a:solidFill>
                <a:srgbClr val="000000"/>
              </a:solidFill>
              <a:latin typeface="Georgia" panose="02040502050405020303" pitchFamily="18" charset="0"/>
            </a:endParaRPr>
          </a:p>
          <a:p>
            <a:pPr marL="0" indent="0">
              <a:buNone/>
            </a:pPr>
            <a:endParaRPr lang="en-US" sz="2800" dirty="0" smtClean="0">
              <a:solidFill>
                <a:schemeClr val="bg1"/>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2047410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Ephesians 4:16</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a:solidFill>
                  <a:prstClr val="white"/>
                </a:solidFill>
              </a:rPr>
              <a:t>F</a:t>
            </a:r>
            <a:r>
              <a:rPr lang="en-US" sz="4000" dirty="0" smtClean="0">
                <a:solidFill>
                  <a:prstClr val="white"/>
                </a:solidFill>
              </a:rPr>
              <a:t>rom whom the whole body, joined and knit together by what every joint supplies, according to the effective working by which every part does its share, causes growth of the body for the edifying of itself in love.</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9700400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300" dirty="0">
                <a:solidFill>
                  <a:prstClr val="white"/>
                </a:solidFill>
              </a:rPr>
              <a:t>C. For…</a:t>
            </a:r>
          </a:p>
          <a:p>
            <a:pPr marL="0" indent="0">
              <a:buFont typeface="Arial" panose="020B0604020202020204" pitchFamily="34" charset="0"/>
              <a:buNone/>
            </a:pPr>
            <a:r>
              <a:rPr lang="en-US" sz="3500" dirty="0">
                <a:solidFill>
                  <a:prstClr val="white"/>
                </a:solidFill>
              </a:rPr>
              <a:t>1. Evangelism</a:t>
            </a:r>
          </a:p>
          <a:p>
            <a:pPr lvl="1"/>
            <a:r>
              <a:rPr lang="en-US" sz="3000" dirty="0">
                <a:solidFill>
                  <a:prstClr val="white"/>
                </a:solidFill>
              </a:rPr>
              <a:t>Matthew 28:18-20</a:t>
            </a:r>
          </a:p>
          <a:p>
            <a:pPr lvl="1"/>
            <a:r>
              <a:rPr lang="en-US" sz="3000" dirty="0">
                <a:solidFill>
                  <a:prstClr val="white"/>
                </a:solidFill>
              </a:rPr>
              <a:t>Acts 2:46-47</a:t>
            </a:r>
          </a:p>
          <a:p>
            <a:pPr lvl="1"/>
            <a:r>
              <a:rPr lang="en-US" sz="3000" dirty="0">
                <a:solidFill>
                  <a:prstClr val="white"/>
                </a:solidFill>
              </a:rPr>
              <a:t>2 Timothy 4:2</a:t>
            </a:r>
          </a:p>
          <a:p>
            <a:pPr marL="0" indent="0">
              <a:buFont typeface="Arial" panose="020B0604020202020204" pitchFamily="34" charset="0"/>
              <a:buNone/>
            </a:pPr>
            <a:r>
              <a:rPr lang="en-US" sz="3500" dirty="0">
                <a:solidFill>
                  <a:prstClr val="white"/>
                </a:solidFill>
              </a:rPr>
              <a:t>2. Edification</a:t>
            </a:r>
          </a:p>
          <a:p>
            <a:pPr lvl="1"/>
            <a:r>
              <a:rPr lang="en-US" sz="3000" dirty="0">
                <a:solidFill>
                  <a:prstClr val="white"/>
                </a:solidFill>
              </a:rPr>
              <a:t>1 Corinthians 14:1-5, 12, 18-19, 40</a:t>
            </a:r>
          </a:p>
          <a:p>
            <a:pPr lvl="1"/>
            <a:r>
              <a:rPr lang="en-US" sz="3000" dirty="0">
                <a:solidFill>
                  <a:prstClr val="white"/>
                </a:solidFill>
              </a:rPr>
              <a:t>Ephesians 4:16</a:t>
            </a:r>
          </a:p>
          <a:p>
            <a:pPr marL="0" indent="0">
              <a:buFont typeface="Arial" panose="020B0604020202020204" pitchFamily="34" charset="0"/>
              <a:buNone/>
            </a:pPr>
            <a:r>
              <a:rPr lang="en-US" sz="3500" dirty="0">
                <a:solidFill>
                  <a:prstClr val="white"/>
                </a:solidFill>
              </a:rPr>
              <a:t>3. Benevolence</a:t>
            </a:r>
          </a:p>
          <a:p>
            <a:pPr lvl="1"/>
            <a:r>
              <a:rPr lang="en-US" sz="3000" dirty="0">
                <a:solidFill>
                  <a:prstClr val="white"/>
                </a:solidFill>
              </a:rPr>
              <a:t>1 Corinthians 16:1-2; Romans 15:25-27</a:t>
            </a:r>
          </a:p>
        </p:txBody>
      </p:sp>
    </p:spTree>
    <p:extLst>
      <p:ext uri="{BB962C8B-B14F-4D97-AF65-F5344CB8AC3E}">
        <p14:creationId xmlns:p14="http://schemas.microsoft.com/office/powerpoint/2010/main" val="311398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8" end="8"/>
                                            </p:txEl>
                                          </p:spTgt>
                                        </p:tgtEl>
                                        <p:attrNameLst>
                                          <p:attrName>style.visibility</p:attrName>
                                        </p:attrNameLst>
                                      </p:cBhvr>
                                      <p:to>
                                        <p:strVal val="visible"/>
                                      </p:to>
                                    </p:set>
                                    <p:animEffect transition="in" filter="fade">
                                      <p:cBhvr>
                                        <p:cTn id="7" dur="500"/>
                                        <p:tgtEl>
                                          <p:spTgt spid="8">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9" end="9"/>
                                            </p:txEl>
                                          </p:spTgt>
                                        </p:tgtEl>
                                        <p:attrNameLst>
                                          <p:attrName>style.visibility</p:attrName>
                                        </p:attrNameLst>
                                      </p:cBhvr>
                                      <p:to>
                                        <p:strVal val="visible"/>
                                      </p:to>
                                    </p:set>
                                    <p:animEffect transition="in" filter="fade">
                                      <p:cBhvr>
                                        <p:cTn id="1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1 Corinthians 16:1-2</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Now concerning the collection for the saints, as I have given orders to the churches of Galatia, so you must do also: </a:t>
            </a:r>
            <a:r>
              <a:rPr lang="en-US" sz="4000" baseline="30000" dirty="0" smtClean="0">
                <a:solidFill>
                  <a:prstClr val="white"/>
                </a:solidFill>
              </a:rPr>
              <a:t>2</a:t>
            </a:r>
            <a:r>
              <a:rPr lang="en-US" sz="4000" dirty="0" smtClean="0">
                <a:solidFill>
                  <a:prstClr val="white"/>
                </a:solidFill>
              </a:rPr>
              <a:t> On the first day of the week let each one of you lay something aside, storing up as he may prosper, that there be no collections when I come.</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40027955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Romans 15:25-27</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But now I am going to Jerusalem to minister to the saints. </a:t>
            </a:r>
            <a:r>
              <a:rPr lang="en-US" sz="4000" baseline="30000" dirty="0" smtClean="0">
                <a:solidFill>
                  <a:prstClr val="white"/>
                </a:solidFill>
              </a:rPr>
              <a:t>26</a:t>
            </a:r>
            <a:r>
              <a:rPr lang="en-US" sz="4000" dirty="0" smtClean="0">
                <a:solidFill>
                  <a:prstClr val="white"/>
                </a:solidFill>
              </a:rPr>
              <a:t> For it pleased those from Macedonia and Achaia to make a certain contribution for the poor among the saints who are in Jerusalem. </a:t>
            </a:r>
            <a:r>
              <a:rPr lang="en-US" sz="4000" baseline="30000" dirty="0" smtClean="0">
                <a:solidFill>
                  <a:prstClr val="white"/>
                </a:solidFill>
              </a:rPr>
              <a:t>27</a:t>
            </a:r>
            <a:r>
              <a:rPr lang="en-US" sz="4000" dirty="0" smtClean="0">
                <a:solidFill>
                  <a:prstClr val="white"/>
                </a:solidFill>
              </a:rPr>
              <a:t> It pleased them indeed, and they are their debtors. For if the Gentiles have been partakers of their spiritual things, their duty is also to minister to them in material things.</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6590004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D. The fulfillment of God’s plan.</a:t>
            </a:r>
          </a:p>
          <a:p>
            <a:r>
              <a:rPr lang="en-US" sz="3200" dirty="0" smtClean="0">
                <a:solidFill>
                  <a:prstClr val="white"/>
                </a:solidFill>
              </a:rPr>
              <a:t>Matthew 16:18</a:t>
            </a:r>
          </a:p>
        </p:txBody>
      </p:sp>
    </p:spTree>
    <p:extLst>
      <p:ext uri="{BB962C8B-B14F-4D97-AF65-F5344CB8AC3E}">
        <p14:creationId xmlns:p14="http://schemas.microsoft.com/office/powerpoint/2010/main" val="31735540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Matthew 16:18</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And I also say to you that you are Peter, and on this rock I will build My church, and the gates of Hades shall not prevail against it.</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40513762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D. The fulfillment of God’s plan.</a:t>
            </a:r>
          </a:p>
          <a:p>
            <a:r>
              <a:rPr lang="en-US" sz="3200" dirty="0">
                <a:solidFill>
                  <a:prstClr val="white"/>
                </a:solidFill>
              </a:rPr>
              <a:t>Matthew 16:18</a:t>
            </a:r>
          </a:p>
          <a:p>
            <a:r>
              <a:rPr lang="en-US" sz="3200" dirty="0">
                <a:solidFill>
                  <a:prstClr val="white"/>
                </a:solidFill>
              </a:rPr>
              <a:t>The called out – 1 Peter </a:t>
            </a:r>
            <a:r>
              <a:rPr lang="en-US" sz="3200" dirty="0" smtClean="0">
                <a:solidFill>
                  <a:prstClr val="white"/>
                </a:solidFill>
              </a:rPr>
              <a:t>5:10</a:t>
            </a:r>
            <a:endParaRPr lang="en-US" sz="3200" dirty="0">
              <a:solidFill>
                <a:prstClr val="white"/>
              </a:solidFill>
            </a:endParaRPr>
          </a:p>
        </p:txBody>
      </p:sp>
    </p:spTree>
    <p:extLst>
      <p:ext uri="{BB962C8B-B14F-4D97-AF65-F5344CB8AC3E}">
        <p14:creationId xmlns:p14="http://schemas.microsoft.com/office/powerpoint/2010/main" val="2319541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1 Peter 5:10</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But may the God of all grace, who called us to His eternal glory by Christ Jesus, after you have suffered a while, perfect, establish, strengthen, and settle you.</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357394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D. The fulfillment of God’s plan.</a:t>
            </a:r>
          </a:p>
          <a:p>
            <a:r>
              <a:rPr lang="en-US" sz="3200" dirty="0">
                <a:solidFill>
                  <a:prstClr val="white"/>
                </a:solidFill>
              </a:rPr>
              <a:t>Matthew 16:18</a:t>
            </a:r>
          </a:p>
          <a:p>
            <a:r>
              <a:rPr lang="en-US" sz="3200" dirty="0">
                <a:solidFill>
                  <a:prstClr val="white"/>
                </a:solidFill>
              </a:rPr>
              <a:t>The called out – 1 Peter 5:10</a:t>
            </a:r>
          </a:p>
          <a:p>
            <a:pPr lvl="1"/>
            <a:r>
              <a:rPr lang="en-US" sz="2800" dirty="0">
                <a:solidFill>
                  <a:prstClr val="white"/>
                </a:solidFill>
              </a:rPr>
              <a:t>To be saints – 1 Corinthians </a:t>
            </a:r>
            <a:r>
              <a:rPr lang="en-US" sz="2800" dirty="0" smtClean="0">
                <a:solidFill>
                  <a:prstClr val="white"/>
                </a:solidFill>
              </a:rPr>
              <a:t>1:2</a:t>
            </a:r>
            <a:endParaRPr lang="en-US" sz="2800" dirty="0">
              <a:solidFill>
                <a:prstClr val="white"/>
              </a:solidFill>
            </a:endParaRPr>
          </a:p>
        </p:txBody>
      </p:sp>
    </p:spTree>
    <p:extLst>
      <p:ext uri="{BB962C8B-B14F-4D97-AF65-F5344CB8AC3E}">
        <p14:creationId xmlns:p14="http://schemas.microsoft.com/office/powerpoint/2010/main" val="5079308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fade">
                                      <p:cBhvr>
                                        <p:cTn id="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1 Corinthians 1:2</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To the church of God which is at Corinth, to those who are sanctified in Christ Jesus, called to be saints, with all who in every place call on the name of Jesus Christ our Lord, both theirs and ours.</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3096077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 NOT…</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A. A building.</a:t>
            </a:r>
          </a:p>
          <a:p>
            <a:r>
              <a:rPr lang="en-US" sz="3200" dirty="0" smtClean="0">
                <a:solidFill>
                  <a:schemeClr val="bg1"/>
                </a:solidFill>
              </a:rPr>
              <a:t>Acts 6:13-14; 7:44-50</a:t>
            </a:r>
          </a:p>
          <a:p>
            <a:pPr marL="0" indent="0">
              <a:buNone/>
            </a:pPr>
            <a:r>
              <a:rPr lang="en-US" sz="4000" dirty="0" smtClean="0">
                <a:solidFill>
                  <a:schemeClr val="bg1"/>
                </a:solidFill>
              </a:rPr>
              <a:t>B. A denomination.</a:t>
            </a:r>
          </a:p>
          <a:p>
            <a:r>
              <a:rPr lang="en-US" sz="3200" dirty="0" smtClean="0">
                <a:solidFill>
                  <a:schemeClr val="bg1"/>
                </a:solidFill>
              </a:rPr>
              <a:t>Denomination – to call by or name something after another.</a:t>
            </a:r>
          </a:p>
          <a:p>
            <a:r>
              <a:rPr lang="en-US" sz="3200" dirty="0" smtClean="0">
                <a:solidFill>
                  <a:schemeClr val="bg1"/>
                </a:solidFill>
              </a:rPr>
              <a:t>1 Corinthians 1:10-13</a:t>
            </a:r>
          </a:p>
          <a:p>
            <a:r>
              <a:rPr lang="en-US" sz="3200" dirty="0" smtClean="0">
                <a:solidFill>
                  <a:schemeClr val="bg1"/>
                </a:solidFill>
              </a:rPr>
              <a:t>In order have a church named after you must…</a:t>
            </a:r>
          </a:p>
          <a:p>
            <a:pPr lvl="1"/>
            <a:r>
              <a:rPr lang="en-US" sz="2800" dirty="0" smtClean="0">
                <a:solidFill>
                  <a:schemeClr val="bg1"/>
                </a:solidFill>
              </a:rPr>
              <a:t>Serve as a sinless sacrifice. (Hebrews 10:11-12; Romans 3:23)</a:t>
            </a: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4708100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fade">
                                      <p:cBhvr>
                                        <p:cTn id="7" dur="500"/>
                                        <p:tgtEl>
                                          <p:spTgt spid="8">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6" end="6"/>
                                            </p:txEl>
                                          </p:spTgt>
                                        </p:tgtEl>
                                        <p:attrNameLst>
                                          <p:attrName>style.visibility</p:attrName>
                                        </p:attrNameLst>
                                      </p:cBhvr>
                                      <p:to>
                                        <p:strVal val="visible"/>
                                      </p:to>
                                    </p:set>
                                    <p:animEffect transition="in" filter="fade">
                                      <p:cBhvr>
                                        <p:cTn id="12"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D. The fulfillment of God’s plan.</a:t>
            </a:r>
          </a:p>
          <a:p>
            <a:r>
              <a:rPr lang="en-US" sz="3200" dirty="0">
                <a:solidFill>
                  <a:prstClr val="white"/>
                </a:solidFill>
              </a:rPr>
              <a:t>Matthew 16:18</a:t>
            </a:r>
          </a:p>
          <a:p>
            <a:r>
              <a:rPr lang="en-US" sz="3200" dirty="0">
                <a:solidFill>
                  <a:prstClr val="white"/>
                </a:solidFill>
              </a:rPr>
              <a:t>The called out – 1 Peter 5:10</a:t>
            </a:r>
          </a:p>
          <a:p>
            <a:pPr lvl="1"/>
            <a:r>
              <a:rPr lang="en-US" sz="2800" dirty="0">
                <a:solidFill>
                  <a:prstClr val="white"/>
                </a:solidFill>
              </a:rPr>
              <a:t>To be saints – 1 Corinthians 1:2</a:t>
            </a:r>
          </a:p>
          <a:p>
            <a:pPr lvl="1"/>
            <a:r>
              <a:rPr lang="en-US" sz="2800" dirty="0">
                <a:solidFill>
                  <a:prstClr val="white"/>
                </a:solidFill>
              </a:rPr>
              <a:t>To be children of God – 1 John </a:t>
            </a:r>
            <a:r>
              <a:rPr lang="en-US" sz="2800" dirty="0" smtClean="0">
                <a:solidFill>
                  <a:prstClr val="white"/>
                </a:solidFill>
              </a:rPr>
              <a:t>3:1</a:t>
            </a:r>
            <a:endParaRPr lang="en-US" sz="2800" dirty="0">
              <a:solidFill>
                <a:prstClr val="white"/>
              </a:solidFill>
            </a:endParaRPr>
          </a:p>
        </p:txBody>
      </p:sp>
    </p:spTree>
    <p:extLst>
      <p:ext uri="{BB962C8B-B14F-4D97-AF65-F5344CB8AC3E}">
        <p14:creationId xmlns:p14="http://schemas.microsoft.com/office/powerpoint/2010/main" val="3764986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fade">
                                      <p:cBhvr>
                                        <p:cTn id="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1 John 3:1</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Behold what manner of love the Father has bestowed on us, that we should be called children of God! Therefore the world does not know us, because it did not know Him.</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188470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D. The fulfillment of God’s plan.</a:t>
            </a:r>
          </a:p>
          <a:p>
            <a:r>
              <a:rPr lang="en-US" sz="3200" dirty="0">
                <a:solidFill>
                  <a:prstClr val="white"/>
                </a:solidFill>
              </a:rPr>
              <a:t>Matthew 16:18</a:t>
            </a:r>
          </a:p>
          <a:p>
            <a:r>
              <a:rPr lang="en-US" sz="3200" dirty="0">
                <a:solidFill>
                  <a:prstClr val="white"/>
                </a:solidFill>
              </a:rPr>
              <a:t>The called out – 1 Peter 5:10</a:t>
            </a:r>
          </a:p>
          <a:p>
            <a:pPr lvl="1"/>
            <a:r>
              <a:rPr lang="en-US" sz="2800" dirty="0">
                <a:solidFill>
                  <a:prstClr val="white"/>
                </a:solidFill>
              </a:rPr>
              <a:t>To be saints – 1 Corinthians 1:2</a:t>
            </a:r>
          </a:p>
          <a:p>
            <a:pPr lvl="1"/>
            <a:r>
              <a:rPr lang="en-US" sz="2800" dirty="0">
                <a:solidFill>
                  <a:prstClr val="white"/>
                </a:solidFill>
              </a:rPr>
              <a:t>To be children of God – 1 John 3:1</a:t>
            </a:r>
          </a:p>
          <a:p>
            <a:pPr lvl="1"/>
            <a:r>
              <a:rPr lang="en-US" sz="2800" dirty="0">
                <a:solidFill>
                  <a:prstClr val="white"/>
                </a:solidFill>
              </a:rPr>
              <a:t>To salvation through Christ – 1 Thessalonians </a:t>
            </a:r>
            <a:r>
              <a:rPr lang="en-US" sz="2800" dirty="0" smtClean="0">
                <a:solidFill>
                  <a:prstClr val="white"/>
                </a:solidFill>
              </a:rPr>
              <a:t>5:9</a:t>
            </a:r>
            <a:endParaRPr lang="en-US" sz="2800" dirty="0">
              <a:solidFill>
                <a:prstClr val="white"/>
              </a:solidFill>
            </a:endParaRPr>
          </a:p>
        </p:txBody>
      </p:sp>
    </p:spTree>
    <p:extLst>
      <p:ext uri="{BB962C8B-B14F-4D97-AF65-F5344CB8AC3E}">
        <p14:creationId xmlns:p14="http://schemas.microsoft.com/office/powerpoint/2010/main" val="21284690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fade">
                                      <p:cBhvr>
                                        <p:cTn id="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1 Thessalonians 5:9</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For God did not appoint us to wrath, but to obtain salvation through our Lord Jesus Christ.</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8778863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solidFill>
                  <a:prstClr val="white"/>
                </a:solidFill>
              </a:rPr>
              <a:t>D. The fulfillment of God’s plan.</a:t>
            </a:r>
          </a:p>
          <a:p>
            <a:r>
              <a:rPr lang="en-US" sz="3200" dirty="0">
                <a:solidFill>
                  <a:prstClr val="white"/>
                </a:solidFill>
              </a:rPr>
              <a:t>Matthew 16:18</a:t>
            </a:r>
          </a:p>
          <a:p>
            <a:r>
              <a:rPr lang="en-US" sz="3200" dirty="0">
                <a:solidFill>
                  <a:prstClr val="white"/>
                </a:solidFill>
              </a:rPr>
              <a:t>The called out – 1 Peter 5:10</a:t>
            </a:r>
          </a:p>
          <a:p>
            <a:pPr lvl="1"/>
            <a:r>
              <a:rPr lang="en-US" sz="2800" dirty="0">
                <a:solidFill>
                  <a:prstClr val="white"/>
                </a:solidFill>
              </a:rPr>
              <a:t>To be saints – 1 Corinthians 1:2</a:t>
            </a:r>
          </a:p>
          <a:p>
            <a:pPr lvl="1"/>
            <a:r>
              <a:rPr lang="en-US" sz="2800" dirty="0">
                <a:solidFill>
                  <a:prstClr val="white"/>
                </a:solidFill>
              </a:rPr>
              <a:t>To be children of God – 1 John 3:1</a:t>
            </a:r>
          </a:p>
          <a:p>
            <a:pPr lvl="1"/>
            <a:r>
              <a:rPr lang="en-US" sz="2800" dirty="0">
                <a:solidFill>
                  <a:prstClr val="white"/>
                </a:solidFill>
              </a:rPr>
              <a:t>To salvation through Christ – 1 Thessalonians 5:9</a:t>
            </a:r>
          </a:p>
          <a:p>
            <a:pPr lvl="1"/>
            <a:r>
              <a:rPr lang="en-US" sz="2800" dirty="0">
                <a:solidFill>
                  <a:prstClr val="white"/>
                </a:solidFill>
              </a:rPr>
              <a:t>To inherit a blessing – 1 Peter 3:8-9</a:t>
            </a:r>
          </a:p>
        </p:txBody>
      </p:sp>
    </p:spTree>
    <p:extLst>
      <p:ext uri="{BB962C8B-B14F-4D97-AF65-F5344CB8AC3E}">
        <p14:creationId xmlns:p14="http://schemas.microsoft.com/office/powerpoint/2010/main" val="34318707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Effect transition="in" filter="fade">
                                      <p:cBhvr>
                                        <p:cTn id="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1 Peter 3:8-9</a:t>
            </a: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prstClr val="white"/>
                </a:solidFill>
              </a:rPr>
              <a:t>Finally, all of you be of one mind, having compassion for one another; love as brothers, be tenderhearted, be courteous; </a:t>
            </a:r>
            <a:r>
              <a:rPr lang="en-US" sz="4000" baseline="30000" dirty="0" smtClean="0">
                <a:solidFill>
                  <a:prstClr val="white"/>
                </a:solidFill>
              </a:rPr>
              <a:t>9</a:t>
            </a:r>
            <a:r>
              <a:rPr lang="en-US" sz="4000" dirty="0" smtClean="0">
                <a:solidFill>
                  <a:prstClr val="white"/>
                </a:solidFill>
              </a:rPr>
              <a:t> not returning evil for evil or reviling for reviling, but on the contrary blessing, knowing that you were called to this, that you may inherit a blessing.</a:t>
            </a:r>
            <a:endParaRPr lang="en-US" sz="4000" dirty="0">
              <a:solidFill>
                <a:prstClr val="white"/>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16599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797"/>
            <a:ext cx="9144000" cy="3200478"/>
          </a:xfrm>
        </p:spPr>
        <p:txBody>
          <a:bodyPr>
            <a:noAutofit/>
          </a:bodyPr>
          <a:lstStyle/>
          <a:p>
            <a:r>
              <a:rPr lang="en-US" sz="7200" b="1" dirty="0" smtClean="0">
                <a:solidFill>
                  <a:schemeClr val="bg1"/>
                </a:solidFill>
              </a:rPr>
              <a:t>Are you a member of Christ’s church?</a:t>
            </a:r>
            <a:br>
              <a:rPr lang="en-US" sz="7200" b="1" dirty="0" smtClean="0">
                <a:solidFill>
                  <a:schemeClr val="bg1"/>
                </a:solidFill>
              </a:rPr>
            </a:br>
            <a:r>
              <a:rPr lang="en-US" sz="7200" b="1" dirty="0" smtClean="0">
                <a:solidFill>
                  <a:schemeClr val="bg1"/>
                </a:solidFill>
              </a:rPr>
              <a:t>Why not?</a:t>
            </a:r>
            <a:endParaRPr lang="en-US" sz="7200" b="1" dirty="0">
              <a:solidFill>
                <a:schemeClr val="bg1"/>
              </a:solidFill>
            </a:endParaRPr>
          </a:p>
        </p:txBody>
      </p:sp>
    </p:spTree>
    <p:extLst>
      <p:ext uri="{BB962C8B-B14F-4D97-AF65-F5344CB8AC3E}">
        <p14:creationId xmlns:p14="http://schemas.microsoft.com/office/powerpoint/2010/main" val="26464441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nSpc>
                <a:spcPct val="100000"/>
              </a:lnSpc>
              <a:spcBef>
                <a:spcPts val="0"/>
              </a:spcBef>
            </a:pPr>
            <a:r>
              <a:rPr lang="en-US" sz="6600" b="1" dirty="0" smtClean="0">
                <a:solidFill>
                  <a:schemeClr val="bg1"/>
                </a:solidFill>
              </a:rPr>
              <a:t>Hebrews 10:11-12</a:t>
            </a:r>
            <a:endParaRPr lang="en-US" sz="6600" b="1" dirty="0">
              <a:solidFill>
                <a:prstClr val="white"/>
              </a:solidFill>
              <a:latin typeface="Calibri" panose="020F0502020204030204"/>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And every priest stands ministering daily and offering repeatedly the same sacrifices, which can never take away sins. </a:t>
            </a:r>
            <a:r>
              <a:rPr lang="en-US" sz="4000" baseline="30000" dirty="0" smtClean="0">
                <a:solidFill>
                  <a:schemeClr val="bg1"/>
                </a:solidFill>
              </a:rPr>
              <a:t>12</a:t>
            </a:r>
            <a:r>
              <a:rPr lang="en-US" sz="4000" dirty="0" smtClean="0">
                <a:solidFill>
                  <a:schemeClr val="bg1"/>
                </a:solidFill>
              </a:rPr>
              <a:t> But this Man, after He had offered one sacrifice for sins forever, sat down at the right hand of God.</a:t>
            </a:r>
          </a:p>
          <a:p>
            <a:endParaRPr lang="en-US" dirty="0" smtClean="0">
              <a:solidFill>
                <a:srgbClr val="000000"/>
              </a:solidFill>
              <a:latin typeface="Georgia" panose="02040502050405020303" pitchFamily="18" charset="0"/>
            </a:endParaRPr>
          </a:p>
          <a:p>
            <a:pPr marL="0" indent="0">
              <a:buNone/>
            </a:pPr>
            <a:endParaRPr lang="en-US" sz="2800" dirty="0" smtClean="0">
              <a:solidFill>
                <a:schemeClr val="bg1"/>
              </a:solidFill>
            </a:endParaRP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715829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 NOT…</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A. A building.</a:t>
            </a:r>
          </a:p>
          <a:p>
            <a:r>
              <a:rPr lang="en-US" sz="3200" dirty="0" smtClean="0">
                <a:solidFill>
                  <a:schemeClr val="bg1"/>
                </a:solidFill>
              </a:rPr>
              <a:t>Acts 6:13-14; 7:44-50</a:t>
            </a:r>
          </a:p>
          <a:p>
            <a:pPr marL="0" indent="0">
              <a:buNone/>
            </a:pPr>
            <a:r>
              <a:rPr lang="en-US" sz="4000" dirty="0" smtClean="0">
                <a:solidFill>
                  <a:schemeClr val="bg1"/>
                </a:solidFill>
              </a:rPr>
              <a:t>B. A denomination.</a:t>
            </a:r>
          </a:p>
          <a:p>
            <a:r>
              <a:rPr lang="en-US" sz="3200" dirty="0" smtClean="0">
                <a:solidFill>
                  <a:schemeClr val="bg1"/>
                </a:solidFill>
              </a:rPr>
              <a:t>Denomination – to call by or name something after another.</a:t>
            </a:r>
          </a:p>
          <a:p>
            <a:r>
              <a:rPr lang="en-US" sz="3200" dirty="0" smtClean="0">
                <a:solidFill>
                  <a:schemeClr val="bg1"/>
                </a:solidFill>
              </a:rPr>
              <a:t>1 Corinthians 1:10-13</a:t>
            </a:r>
          </a:p>
          <a:p>
            <a:r>
              <a:rPr lang="en-US" sz="3200" dirty="0" smtClean="0">
                <a:solidFill>
                  <a:schemeClr val="bg1"/>
                </a:solidFill>
              </a:rPr>
              <a:t>In order have a church named after you must…</a:t>
            </a:r>
          </a:p>
          <a:p>
            <a:pPr lvl="1"/>
            <a:r>
              <a:rPr lang="en-US" sz="2800" dirty="0" smtClean="0">
                <a:solidFill>
                  <a:schemeClr val="bg1"/>
                </a:solidFill>
              </a:rPr>
              <a:t>Serve as a sinless sacrifice. (Hebrews 10:11-12; Romans 3:23)</a:t>
            </a:r>
          </a:p>
          <a:p>
            <a:pPr lvl="1"/>
            <a:r>
              <a:rPr lang="en-US" sz="2800" dirty="0">
                <a:solidFill>
                  <a:schemeClr val="bg1"/>
                </a:solidFill>
              </a:rPr>
              <a:t>H</a:t>
            </a:r>
            <a:r>
              <a:rPr lang="en-US" sz="2800" dirty="0" smtClean="0">
                <a:solidFill>
                  <a:schemeClr val="bg1"/>
                </a:solidFill>
              </a:rPr>
              <a:t>ave God given authority. (Matthew 28:18)</a:t>
            </a: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60586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7" end="7"/>
                                            </p:txEl>
                                          </p:spTgt>
                                        </p:tgtEl>
                                        <p:attrNameLst>
                                          <p:attrName>style.visibility</p:attrName>
                                        </p:attrNameLst>
                                      </p:cBhvr>
                                      <p:to>
                                        <p:strVal val="visible"/>
                                      </p:to>
                                    </p:set>
                                    <p:animEffect transition="in" filter="fade">
                                      <p:cBhvr>
                                        <p:cTn id="7"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nSpc>
                <a:spcPct val="100000"/>
              </a:lnSpc>
              <a:spcBef>
                <a:spcPts val="0"/>
              </a:spcBef>
            </a:pPr>
            <a:r>
              <a:rPr lang="en-US" sz="6600" b="1" dirty="0" smtClean="0">
                <a:solidFill>
                  <a:schemeClr val="bg1"/>
                </a:solidFill>
              </a:rPr>
              <a:t>Matthew 28:18</a:t>
            </a:r>
            <a:endParaRPr lang="en-US" sz="6600" b="1" dirty="0">
              <a:solidFill>
                <a:prstClr val="white"/>
              </a:solidFill>
              <a:latin typeface="Calibri" panose="020F0502020204030204"/>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And </a:t>
            </a:r>
            <a:r>
              <a:rPr lang="en-US" sz="4000" dirty="0">
                <a:solidFill>
                  <a:schemeClr val="bg1"/>
                </a:solidFill>
              </a:rPr>
              <a:t>Jesus came and spoke to them, saying, "All authority has been given to Me in heaven and on earth</a:t>
            </a:r>
            <a:r>
              <a:rPr lang="en-US" sz="4000" dirty="0" smtClean="0">
                <a:solidFill>
                  <a:schemeClr val="bg1"/>
                </a:solidFill>
              </a:rPr>
              <a:t>.”</a:t>
            </a: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12370190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Christ’s church is NOT…</a:t>
            </a:r>
            <a:endParaRPr lang="en-US" sz="6600" b="1" dirty="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C. A social club.</a:t>
            </a:r>
          </a:p>
          <a:p>
            <a:r>
              <a:rPr lang="en-US" sz="3200" dirty="0" smtClean="0">
                <a:solidFill>
                  <a:schemeClr val="bg1"/>
                </a:solidFill>
              </a:rPr>
              <a:t>John 4:23-24</a:t>
            </a:r>
          </a:p>
        </p:txBody>
      </p:sp>
    </p:spTree>
    <p:extLst>
      <p:ext uri="{BB962C8B-B14F-4D97-AF65-F5344CB8AC3E}">
        <p14:creationId xmlns:p14="http://schemas.microsoft.com/office/powerpoint/2010/main" val="3992624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bg1"/>
                </a:solidFill>
              </a:rPr>
              <a:t>John 4:23-24</a:t>
            </a:r>
            <a:endParaRPr lang="en-US" sz="6600" b="1" dirty="0" smtClean="0">
              <a:solidFill>
                <a:schemeClr val="bg1"/>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524022" y="252595"/>
            <a:ext cx="2479671" cy="1550621"/>
          </a:xfrm>
        </p:spPr>
      </p:pic>
      <p:sp>
        <p:nvSpPr>
          <p:cNvPr id="8" name="Content Placeholder 2"/>
          <p:cNvSpPr txBox="1">
            <a:spLocks/>
          </p:cNvSpPr>
          <p:nvPr/>
        </p:nvSpPr>
        <p:spPr>
          <a:xfrm>
            <a:off x="838200" y="1825625"/>
            <a:ext cx="10515600" cy="48143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smtClean="0">
                <a:solidFill>
                  <a:schemeClr val="bg1"/>
                </a:solidFill>
              </a:rPr>
              <a:t>But the hour is coming, and now is, when the true worshipers </a:t>
            </a:r>
            <a:r>
              <a:rPr lang="en-US" sz="4000" u="sng" dirty="0" smtClean="0">
                <a:solidFill>
                  <a:schemeClr val="bg1"/>
                </a:solidFill>
              </a:rPr>
              <a:t>will worship the Father</a:t>
            </a:r>
            <a:r>
              <a:rPr lang="en-US" sz="4000" dirty="0" smtClean="0">
                <a:solidFill>
                  <a:schemeClr val="bg1"/>
                </a:solidFill>
              </a:rPr>
              <a:t> in spirit and truth; for the Father is seeking such to worship Him. </a:t>
            </a:r>
            <a:r>
              <a:rPr lang="en-US" sz="4000" baseline="30000" dirty="0" smtClean="0">
                <a:solidFill>
                  <a:schemeClr val="bg1"/>
                </a:solidFill>
              </a:rPr>
              <a:t>24</a:t>
            </a:r>
            <a:r>
              <a:rPr lang="en-US" sz="4000" dirty="0" smtClean="0">
                <a:solidFill>
                  <a:schemeClr val="bg1"/>
                </a:solidFill>
              </a:rPr>
              <a:t> God is Spirit, and those who worship Him must worship in spirit and truth.</a:t>
            </a:r>
          </a:p>
        </p:txBody>
      </p:sp>
      <p:pic>
        <p:nvPicPr>
          <p:cNvPr id="10"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022" y="275004"/>
            <a:ext cx="2479671" cy="1550621"/>
          </a:xfrm>
          <a:prstGeom prst="rect">
            <a:avLst/>
          </a:prstGeom>
        </p:spPr>
      </p:pic>
    </p:spTree>
    <p:extLst>
      <p:ext uri="{BB962C8B-B14F-4D97-AF65-F5344CB8AC3E}">
        <p14:creationId xmlns:p14="http://schemas.microsoft.com/office/powerpoint/2010/main" val="32953026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2884</Words>
  <Application>Microsoft Office PowerPoint</Application>
  <PresentationFormat>Widescreen</PresentationFormat>
  <Paragraphs>381</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Calibri</vt:lpstr>
      <vt:lpstr>Calibri Light</vt:lpstr>
      <vt:lpstr>Courier New</vt:lpstr>
      <vt:lpstr>Georgia</vt:lpstr>
      <vt:lpstr>Symbol</vt:lpstr>
      <vt:lpstr>Times New Roman</vt:lpstr>
      <vt:lpstr>Office Theme</vt:lpstr>
      <vt:lpstr>Christ’s Church</vt:lpstr>
      <vt:lpstr>Christ’s church is NOT…</vt:lpstr>
      <vt:lpstr>1 Corinthians 1:10-13</vt:lpstr>
      <vt:lpstr>Christ’s church is NOT…</vt:lpstr>
      <vt:lpstr>Hebrews 10:11-12</vt:lpstr>
      <vt:lpstr>Christ’s church is NOT…</vt:lpstr>
      <vt:lpstr>Matthew 28:18</vt:lpstr>
      <vt:lpstr>Christ’s church is NOT…</vt:lpstr>
      <vt:lpstr>John 4:23-24</vt:lpstr>
      <vt:lpstr>Christ’s church is NOT…</vt:lpstr>
      <vt:lpstr>1 Corinthians 11:22</vt:lpstr>
      <vt:lpstr>Christ’s church is NOT…</vt:lpstr>
      <vt:lpstr>Christ’s church IS…</vt:lpstr>
      <vt:lpstr>Colossians 1:18, 24</vt:lpstr>
      <vt:lpstr>Ephesians 1:22-23</vt:lpstr>
      <vt:lpstr>Christ’s church IS…</vt:lpstr>
      <vt:lpstr>1 Corinthians 12:27</vt:lpstr>
      <vt:lpstr>Christ’s church IS…</vt:lpstr>
      <vt:lpstr>Romans 12:16</vt:lpstr>
      <vt:lpstr>2 Corinthians 13:11</vt:lpstr>
      <vt:lpstr>Christ’s church IS…</vt:lpstr>
      <vt:lpstr>Genesis 2:24</vt:lpstr>
      <vt:lpstr>Christ’s church IS…</vt:lpstr>
      <vt:lpstr>Matthew 28:18-20</vt:lpstr>
      <vt:lpstr>Christ’s church IS…</vt:lpstr>
      <vt:lpstr>Acts 2:46-47</vt:lpstr>
      <vt:lpstr>Christ’s church IS…</vt:lpstr>
      <vt:lpstr>2 Timothy 4:2</vt:lpstr>
      <vt:lpstr>Christ’s church IS…</vt:lpstr>
      <vt:lpstr>Ephesians 4:16</vt:lpstr>
      <vt:lpstr>Christ’s church IS…</vt:lpstr>
      <vt:lpstr>1 Corinthians 16:1-2</vt:lpstr>
      <vt:lpstr>Romans 15:25-27</vt:lpstr>
      <vt:lpstr>Christ’s church IS…</vt:lpstr>
      <vt:lpstr>Matthew 16:18</vt:lpstr>
      <vt:lpstr>Christ’s church IS…</vt:lpstr>
      <vt:lpstr>1 Peter 5:10</vt:lpstr>
      <vt:lpstr>Christ’s church IS…</vt:lpstr>
      <vt:lpstr>1 Corinthians 1:2</vt:lpstr>
      <vt:lpstr>Christ’s church IS…</vt:lpstr>
      <vt:lpstr>1 John 3:1</vt:lpstr>
      <vt:lpstr>Christ’s church IS…</vt:lpstr>
      <vt:lpstr>1 Thessalonians 5:9</vt:lpstr>
      <vt:lpstr>Christ’s church IS…</vt:lpstr>
      <vt:lpstr>1 Peter 3:8-9</vt:lpstr>
      <vt:lpstr>Are you a member of Christ’s church? Why not?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Christ’s Church</dc:title>
  <dc:creator>Jeremiah Cox</dc:creator>
  <cp:lastModifiedBy>Jeremiah Cox</cp:lastModifiedBy>
  <cp:revision>31</cp:revision>
  <dcterms:created xsi:type="dcterms:W3CDTF">2014-02-21T20:30:25Z</dcterms:created>
  <dcterms:modified xsi:type="dcterms:W3CDTF">2014-02-21T21:46:49Z</dcterms:modified>
</cp:coreProperties>
</file>