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65" r:id="rId4"/>
    <p:sldId id="269" r:id="rId5"/>
    <p:sldId id="275" r:id="rId6"/>
    <p:sldId id="270" r:id="rId7"/>
    <p:sldId id="276" r:id="rId8"/>
    <p:sldId id="271" r:id="rId9"/>
    <p:sldId id="272" r:id="rId10"/>
    <p:sldId id="277" r:id="rId11"/>
    <p:sldId id="273" r:id="rId12"/>
    <p:sldId id="278" r:id="rId13"/>
    <p:sldId id="274" r:id="rId14"/>
    <p:sldId id="279" r:id="rId15"/>
    <p:sldId id="266" r:id="rId16"/>
    <p:sldId id="285" r:id="rId17"/>
    <p:sldId id="286" r:id="rId18"/>
    <p:sldId id="284" r:id="rId19"/>
    <p:sldId id="287" r:id="rId20"/>
    <p:sldId id="283" r:id="rId21"/>
    <p:sldId id="288" r:id="rId22"/>
    <p:sldId id="282" r:id="rId23"/>
    <p:sldId id="289" r:id="rId24"/>
    <p:sldId id="280" r:id="rId25"/>
    <p:sldId id="290" r:id="rId26"/>
    <p:sldId id="281" r:id="rId27"/>
    <p:sldId id="291" r:id="rId28"/>
    <p:sldId id="267" r:id="rId29"/>
    <p:sldId id="297" r:id="rId30"/>
    <p:sldId id="298" r:id="rId31"/>
    <p:sldId id="296" r:id="rId32"/>
    <p:sldId id="299" r:id="rId33"/>
    <p:sldId id="295" r:id="rId34"/>
    <p:sldId id="300" r:id="rId35"/>
    <p:sldId id="294" r:id="rId36"/>
    <p:sldId id="301" r:id="rId37"/>
    <p:sldId id="292" r:id="rId38"/>
    <p:sldId id="302" r:id="rId39"/>
    <p:sldId id="293" r:id="rId40"/>
    <p:sldId id="303" r:id="rId41"/>
    <p:sldId id="268" r:id="rId42"/>
    <p:sldId id="304" r:id="rId43"/>
    <p:sldId id="310" r:id="rId44"/>
    <p:sldId id="305" r:id="rId45"/>
    <p:sldId id="311" r:id="rId46"/>
    <p:sldId id="306" r:id="rId47"/>
    <p:sldId id="312" r:id="rId48"/>
    <p:sldId id="307" r:id="rId49"/>
    <p:sldId id="313" r:id="rId50"/>
    <p:sldId id="308" r:id="rId51"/>
    <p:sldId id="314" r:id="rId52"/>
    <p:sldId id="309" r:id="rId53"/>
    <p:sldId id="31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2" autoAdjust="0"/>
    <p:restoredTop sz="94660"/>
  </p:normalViewPr>
  <p:slideViewPr>
    <p:cSldViewPr snapToGrid="0">
      <p:cViewPr varScale="1">
        <p:scale>
          <a:sx n="74" d="100"/>
          <a:sy n="74" d="100"/>
        </p:scale>
        <p:origin x="600" y="72"/>
      </p:cViewPr>
      <p:guideLst/>
    </p:cSldViewPr>
  </p:slid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A7059-A2ED-4685-8006-EF5B354B1600}" type="datetimeFigureOut">
              <a:rPr lang="en-US" smtClean="0"/>
              <a:t>2/23/2014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A4256-70D2-40F6-BBD2-19F651E9CFC7}" type="slidenum">
              <a:rPr lang="en-US" smtClean="0"/>
              <a:t>‹#›</a:t>
            </a:fld>
            <a:endParaRPr lang="en-US"/>
          </a:p>
        </p:txBody>
      </p:sp>
    </p:spTree>
    <p:extLst>
      <p:ext uri="{BB962C8B-B14F-4D97-AF65-F5344CB8AC3E}">
        <p14:creationId xmlns:p14="http://schemas.microsoft.com/office/powerpoint/2010/main" val="308826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1</a:t>
            </a:fld>
            <a:endParaRPr lang="en-US"/>
          </a:p>
        </p:txBody>
      </p:sp>
    </p:spTree>
    <p:extLst>
      <p:ext uri="{BB962C8B-B14F-4D97-AF65-F5344CB8AC3E}">
        <p14:creationId xmlns:p14="http://schemas.microsoft.com/office/powerpoint/2010/main" val="2934406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those who mourn.</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poor in spirit mourn for their sin.</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2 Corinthians 7:8-11</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Acts 9:8-9 (Saul mourned)</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James 4:9-10</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shall be comforted.”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44A4256-70D2-40F6-BBD2-19F651E9CFC7}" type="slidenum">
              <a:rPr lang="en-US" smtClean="0"/>
              <a:t>10</a:t>
            </a:fld>
            <a:endParaRPr lang="en-US"/>
          </a:p>
        </p:txBody>
      </p:sp>
    </p:spTree>
    <p:extLst>
      <p:ext uri="{BB962C8B-B14F-4D97-AF65-F5344CB8AC3E}">
        <p14:creationId xmlns:p14="http://schemas.microsoft.com/office/powerpoint/2010/main" val="2803112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11</a:t>
            </a:fld>
            <a:endParaRPr lang="en-US"/>
          </a:p>
        </p:txBody>
      </p:sp>
    </p:spTree>
    <p:extLst>
      <p:ext uri="{BB962C8B-B14F-4D97-AF65-F5344CB8AC3E}">
        <p14:creationId xmlns:p14="http://schemas.microsoft.com/office/powerpoint/2010/main" val="216813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those who mourn.</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poor in spirit mourn for their sin.</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2 Corinthians 7:8-11</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Acts 9:8-9 (Saul mourned)</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James 4:9-10</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shall be comforted.”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12</a:t>
            </a:fld>
            <a:endParaRPr lang="en-US"/>
          </a:p>
        </p:txBody>
      </p:sp>
    </p:spTree>
    <p:extLst>
      <p:ext uri="{BB962C8B-B14F-4D97-AF65-F5344CB8AC3E}">
        <p14:creationId xmlns:p14="http://schemas.microsoft.com/office/powerpoint/2010/main" val="3508720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13</a:t>
            </a:fld>
            <a:endParaRPr lang="en-US"/>
          </a:p>
        </p:txBody>
      </p:sp>
    </p:spTree>
    <p:extLst>
      <p:ext uri="{BB962C8B-B14F-4D97-AF65-F5344CB8AC3E}">
        <p14:creationId xmlns:p14="http://schemas.microsoft.com/office/powerpoint/2010/main" val="643017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those who mourn.</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poor in spirit mourn for their sin.</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2 Corinthians 7:8-11</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Acts 9:8-9 (Saul mourned)</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James 4:9-10</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shall be comforted.”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14</a:t>
            </a:fld>
            <a:endParaRPr lang="en-US"/>
          </a:p>
        </p:txBody>
      </p:sp>
    </p:spTree>
    <p:extLst>
      <p:ext uri="{BB962C8B-B14F-4D97-AF65-F5344CB8AC3E}">
        <p14:creationId xmlns:p14="http://schemas.microsoft.com/office/powerpoint/2010/main" val="2698211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meek.</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Meekness – gentleness; submissiveness toward God’s will; opposite of self-awareness.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1 Peter 2:19-20 (having patience when wronged)</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Galatians 6:1-2; 1 Peter 3:15 (gentle when dealing with others)</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shall inherit the earth.” (See the blessings on earth differently than those of the world.)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15</a:t>
            </a:fld>
            <a:endParaRPr lang="en-US"/>
          </a:p>
        </p:txBody>
      </p:sp>
    </p:spTree>
    <p:extLst>
      <p:ext uri="{BB962C8B-B14F-4D97-AF65-F5344CB8AC3E}">
        <p14:creationId xmlns:p14="http://schemas.microsoft.com/office/powerpoint/2010/main" val="1381725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16</a:t>
            </a:fld>
            <a:endParaRPr lang="en-US"/>
          </a:p>
        </p:txBody>
      </p:sp>
    </p:spTree>
    <p:extLst>
      <p:ext uri="{BB962C8B-B14F-4D97-AF65-F5344CB8AC3E}">
        <p14:creationId xmlns:p14="http://schemas.microsoft.com/office/powerpoint/2010/main" val="984333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meek.</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Meekness – gentleness; submissiveness toward God’s will; opposite of self-awareness.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1 Peter 2:19-20 (having patience when wronged)</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Galatians 6:1-2; 1 Peter 3:15 (gentle when dealing with others)</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shall inherit the earth.” (See the blessings on earth differently than those of the world.)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17</a:t>
            </a:fld>
            <a:endParaRPr lang="en-US"/>
          </a:p>
        </p:txBody>
      </p:sp>
    </p:spTree>
    <p:extLst>
      <p:ext uri="{BB962C8B-B14F-4D97-AF65-F5344CB8AC3E}">
        <p14:creationId xmlns:p14="http://schemas.microsoft.com/office/powerpoint/2010/main" val="410825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18</a:t>
            </a:fld>
            <a:endParaRPr lang="en-US"/>
          </a:p>
        </p:txBody>
      </p:sp>
    </p:spTree>
    <p:extLst>
      <p:ext uri="{BB962C8B-B14F-4D97-AF65-F5344CB8AC3E}">
        <p14:creationId xmlns:p14="http://schemas.microsoft.com/office/powerpoint/2010/main" val="2362093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meek.</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Meekness – gentleness; submissiveness toward God’s will; opposite of self-awareness.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1 Peter 2:19-20 (having patience when wronged)</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Galatians 6:1-2; 1 Peter 3:15 (gentle when dealing with others)</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shall inherit the earth.” (See the blessings on earth differently than those of the world.)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19</a:t>
            </a:fld>
            <a:endParaRPr lang="en-US"/>
          </a:p>
        </p:txBody>
      </p:sp>
    </p:spTree>
    <p:extLst>
      <p:ext uri="{BB962C8B-B14F-4D97-AF65-F5344CB8AC3E}">
        <p14:creationId xmlns:p14="http://schemas.microsoft.com/office/powerpoint/2010/main" val="101891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Beatitude – supreme blessedness or happiness.</a:t>
            </a: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 Happy</a:t>
            </a: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Different from the world’s perception of happiness.</a:t>
            </a:r>
          </a:p>
          <a:p>
            <a:pPr marL="342900" marR="0" lvl="0" indent="-342900">
              <a:lnSpc>
                <a:spcPct val="107000"/>
              </a:lnSpc>
              <a:spcBef>
                <a:spcPts val="0"/>
              </a:spcBef>
              <a:spcAft>
                <a:spcPts val="80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Arranged in their natural order (like – 2 Peter 1:5-7).</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2</a:t>
            </a:fld>
            <a:endParaRPr lang="en-US"/>
          </a:p>
        </p:txBody>
      </p:sp>
    </p:spTree>
    <p:extLst>
      <p:ext uri="{BB962C8B-B14F-4D97-AF65-F5344CB8AC3E}">
        <p14:creationId xmlns:p14="http://schemas.microsoft.com/office/powerpoint/2010/main" val="2718006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20</a:t>
            </a:fld>
            <a:endParaRPr lang="en-US"/>
          </a:p>
        </p:txBody>
      </p:sp>
    </p:spTree>
    <p:extLst>
      <p:ext uri="{BB962C8B-B14F-4D97-AF65-F5344CB8AC3E}">
        <p14:creationId xmlns:p14="http://schemas.microsoft.com/office/powerpoint/2010/main" val="1760554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shall inherit the earth.” (See the blessings on earth differently than those of the world.)</a:t>
            </a:r>
          </a:p>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those who hunger and thirst for righteousness.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Hunger and thirst – Someone starving or parched isn’t thinking about anything but food and water.</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Psalm 1:1-2</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John 6:32-35</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Matthew 7:7-8</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they shall be filled.”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21</a:t>
            </a:fld>
            <a:endParaRPr lang="en-US"/>
          </a:p>
        </p:txBody>
      </p:sp>
    </p:spTree>
    <p:extLst>
      <p:ext uri="{BB962C8B-B14F-4D97-AF65-F5344CB8AC3E}">
        <p14:creationId xmlns:p14="http://schemas.microsoft.com/office/powerpoint/2010/main" val="377411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22</a:t>
            </a:fld>
            <a:endParaRPr lang="en-US"/>
          </a:p>
        </p:txBody>
      </p:sp>
    </p:spTree>
    <p:extLst>
      <p:ext uri="{BB962C8B-B14F-4D97-AF65-F5344CB8AC3E}">
        <p14:creationId xmlns:p14="http://schemas.microsoft.com/office/powerpoint/2010/main" val="2982733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those who hunger and thirst for righteousness.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Hunger and thirst – Someone starving or parched isn’t thinking about anything but food and water.</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Psalm 1:1-2</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John 6:32-35</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Matthew 7:7-8</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they shall be filled.”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23</a:t>
            </a:fld>
            <a:endParaRPr lang="en-US"/>
          </a:p>
        </p:txBody>
      </p:sp>
    </p:spTree>
    <p:extLst>
      <p:ext uri="{BB962C8B-B14F-4D97-AF65-F5344CB8AC3E}">
        <p14:creationId xmlns:p14="http://schemas.microsoft.com/office/powerpoint/2010/main" val="2685379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24</a:t>
            </a:fld>
            <a:endParaRPr lang="en-US"/>
          </a:p>
        </p:txBody>
      </p:sp>
    </p:spTree>
    <p:extLst>
      <p:ext uri="{BB962C8B-B14F-4D97-AF65-F5344CB8AC3E}">
        <p14:creationId xmlns:p14="http://schemas.microsoft.com/office/powerpoint/2010/main" val="2369951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those who hunger and thirst for righteousness.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Hunger and thirst – Someone starving or parched isn’t thinking about anything but food and water.</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Psalm 1:1-2</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John 6:32-35</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Matthew 7:7-8</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they shall be filled.”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25</a:t>
            </a:fld>
            <a:endParaRPr lang="en-US"/>
          </a:p>
        </p:txBody>
      </p:sp>
    </p:spTree>
    <p:extLst>
      <p:ext uri="{BB962C8B-B14F-4D97-AF65-F5344CB8AC3E}">
        <p14:creationId xmlns:p14="http://schemas.microsoft.com/office/powerpoint/2010/main" val="3092885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26</a:t>
            </a:fld>
            <a:endParaRPr lang="en-US"/>
          </a:p>
        </p:txBody>
      </p:sp>
    </p:spTree>
    <p:extLst>
      <p:ext uri="{BB962C8B-B14F-4D97-AF65-F5344CB8AC3E}">
        <p14:creationId xmlns:p14="http://schemas.microsoft.com/office/powerpoint/2010/main" val="2664702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27</a:t>
            </a:fld>
            <a:endParaRPr lang="en-US"/>
          </a:p>
        </p:txBody>
      </p:sp>
    </p:spTree>
    <p:extLst>
      <p:ext uri="{BB962C8B-B14F-4D97-AF65-F5344CB8AC3E}">
        <p14:creationId xmlns:p14="http://schemas.microsoft.com/office/powerpoint/2010/main" val="2710348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	Blessed are the merciful.</a:t>
            </a:r>
          </a:p>
          <a:p>
            <a:r>
              <a:rPr lang="en-US" dirty="0" smtClean="0"/>
              <a:t>•	Matthew 18:21-22</a:t>
            </a:r>
          </a:p>
          <a:p>
            <a:r>
              <a:rPr lang="en-US" dirty="0" smtClean="0"/>
              <a:t>•	Luke 6:36-37</a:t>
            </a:r>
          </a:p>
          <a:p>
            <a:r>
              <a:rPr lang="en-US" dirty="0" smtClean="0"/>
              <a:t>•	“For they shall obtain mercy.”</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28</a:t>
            </a:fld>
            <a:endParaRPr lang="en-US"/>
          </a:p>
        </p:txBody>
      </p:sp>
    </p:spTree>
    <p:extLst>
      <p:ext uri="{BB962C8B-B14F-4D97-AF65-F5344CB8AC3E}">
        <p14:creationId xmlns:p14="http://schemas.microsoft.com/office/powerpoint/2010/main" val="3470060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29</a:t>
            </a:fld>
            <a:endParaRPr lang="en-US"/>
          </a:p>
        </p:txBody>
      </p:sp>
    </p:spTree>
    <p:extLst>
      <p:ext uri="{BB962C8B-B14F-4D97-AF65-F5344CB8AC3E}">
        <p14:creationId xmlns:p14="http://schemas.microsoft.com/office/powerpoint/2010/main" val="179789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poor in spirit.</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Humility. Knowing your dependence upon God for spiritual blessings.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Jeremiah 10:23</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Luke 18:13 (Tax collector)</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Isaiah 57:15; 66:1-2</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“Theirs is the kingdom of heaven.”</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3</a:t>
            </a:fld>
            <a:endParaRPr lang="en-US"/>
          </a:p>
        </p:txBody>
      </p:sp>
    </p:spTree>
    <p:extLst>
      <p:ext uri="{BB962C8B-B14F-4D97-AF65-F5344CB8AC3E}">
        <p14:creationId xmlns:p14="http://schemas.microsoft.com/office/powerpoint/2010/main" val="2544660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merciful.</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Matthew 18:21-22</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Luke 6:36-37</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they shall obtain mercy.”</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30</a:t>
            </a:fld>
            <a:endParaRPr lang="en-US"/>
          </a:p>
        </p:txBody>
      </p:sp>
    </p:spTree>
    <p:extLst>
      <p:ext uri="{BB962C8B-B14F-4D97-AF65-F5344CB8AC3E}">
        <p14:creationId xmlns:p14="http://schemas.microsoft.com/office/powerpoint/2010/main" val="2459435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31</a:t>
            </a:fld>
            <a:endParaRPr lang="en-US"/>
          </a:p>
        </p:txBody>
      </p:sp>
    </p:spTree>
    <p:extLst>
      <p:ext uri="{BB962C8B-B14F-4D97-AF65-F5344CB8AC3E}">
        <p14:creationId xmlns:p14="http://schemas.microsoft.com/office/powerpoint/2010/main" val="3516287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a:lnSpc>
                <a:spcPct val="107000"/>
              </a:lnSpc>
              <a:spcBef>
                <a:spcPts val="0"/>
              </a:spcBef>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pure in heart.</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Luke 6:45</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Psalm 24:3-4</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James 4:8</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Philippians 4:8-9</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they shall see God.”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32</a:t>
            </a:fld>
            <a:endParaRPr lang="en-US"/>
          </a:p>
        </p:txBody>
      </p:sp>
    </p:spTree>
    <p:extLst>
      <p:ext uri="{BB962C8B-B14F-4D97-AF65-F5344CB8AC3E}">
        <p14:creationId xmlns:p14="http://schemas.microsoft.com/office/powerpoint/2010/main" val="453453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33</a:t>
            </a:fld>
            <a:endParaRPr lang="en-US"/>
          </a:p>
        </p:txBody>
      </p:sp>
    </p:spTree>
    <p:extLst>
      <p:ext uri="{BB962C8B-B14F-4D97-AF65-F5344CB8AC3E}">
        <p14:creationId xmlns:p14="http://schemas.microsoft.com/office/powerpoint/2010/main" val="327581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a:lnSpc>
                <a:spcPct val="107000"/>
              </a:lnSpc>
              <a:spcBef>
                <a:spcPts val="0"/>
              </a:spcBef>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pure in heart.</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Luke 6:45</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Psalm 24:3-4</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James 4:8</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Philippians 4:8-9</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they shall see God.”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34</a:t>
            </a:fld>
            <a:endParaRPr lang="en-US"/>
          </a:p>
        </p:txBody>
      </p:sp>
    </p:spTree>
    <p:extLst>
      <p:ext uri="{BB962C8B-B14F-4D97-AF65-F5344CB8AC3E}">
        <p14:creationId xmlns:p14="http://schemas.microsoft.com/office/powerpoint/2010/main" val="1430317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35</a:t>
            </a:fld>
            <a:endParaRPr lang="en-US"/>
          </a:p>
        </p:txBody>
      </p:sp>
    </p:spTree>
    <p:extLst>
      <p:ext uri="{BB962C8B-B14F-4D97-AF65-F5344CB8AC3E}">
        <p14:creationId xmlns:p14="http://schemas.microsoft.com/office/powerpoint/2010/main" val="2180340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a:lnSpc>
                <a:spcPct val="107000"/>
              </a:lnSpc>
              <a:spcBef>
                <a:spcPts val="0"/>
              </a:spcBef>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pure in heart.</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Luke 6:45</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Psalm 24:3-4</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James 4:8</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Philippians 4:8-9</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they shall see God.”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36</a:t>
            </a:fld>
            <a:endParaRPr lang="en-US"/>
          </a:p>
        </p:txBody>
      </p:sp>
    </p:spTree>
    <p:extLst>
      <p:ext uri="{BB962C8B-B14F-4D97-AF65-F5344CB8AC3E}">
        <p14:creationId xmlns:p14="http://schemas.microsoft.com/office/powerpoint/2010/main" val="8225485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37</a:t>
            </a:fld>
            <a:endParaRPr lang="en-US"/>
          </a:p>
        </p:txBody>
      </p:sp>
    </p:spTree>
    <p:extLst>
      <p:ext uri="{BB962C8B-B14F-4D97-AF65-F5344CB8AC3E}">
        <p14:creationId xmlns:p14="http://schemas.microsoft.com/office/powerpoint/2010/main" val="4055491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a:lnSpc>
                <a:spcPct val="107000"/>
              </a:lnSpc>
              <a:spcBef>
                <a:spcPts val="0"/>
              </a:spcBef>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pure in heart.</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Luke 6:45</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Psalm 24:3-4</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James 4:8</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Philippians 4:8-9</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they shall see God.”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38</a:t>
            </a:fld>
            <a:endParaRPr lang="en-US"/>
          </a:p>
        </p:txBody>
      </p:sp>
    </p:spTree>
    <p:extLst>
      <p:ext uri="{BB962C8B-B14F-4D97-AF65-F5344CB8AC3E}">
        <p14:creationId xmlns:p14="http://schemas.microsoft.com/office/powerpoint/2010/main" val="4268573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39</a:t>
            </a:fld>
            <a:endParaRPr lang="en-US"/>
          </a:p>
        </p:txBody>
      </p:sp>
    </p:spTree>
    <p:extLst>
      <p:ext uri="{BB962C8B-B14F-4D97-AF65-F5344CB8AC3E}">
        <p14:creationId xmlns:p14="http://schemas.microsoft.com/office/powerpoint/2010/main" val="230488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4</a:t>
            </a:fld>
            <a:endParaRPr lang="en-US"/>
          </a:p>
        </p:txBody>
      </p:sp>
    </p:spTree>
    <p:extLst>
      <p:ext uri="{BB962C8B-B14F-4D97-AF65-F5344CB8AC3E}">
        <p14:creationId xmlns:p14="http://schemas.microsoft.com/office/powerpoint/2010/main" val="2901530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40</a:t>
            </a:fld>
            <a:endParaRPr lang="en-US"/>
          </a:p>
        </p:txBody>
      </p:sp>
    </p:spTree>
    <p:extLst>
      <p:ext uri="{BB962C8B-B14F-4D97-AF65-F5344CB8AC3E}">
        <p14:creationId xmlns:p14="http://schemas.microsoft.com/office/powerpoint/2010/main" val="3832153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peacemakers.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Peacemakers are few.</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Proverbs 6:19 (of the 7 abominations)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Ephesians 6:15 (of the armor of God)</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Romans 12:18-21</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they shall be called sons of God.”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41</a:t>
            </a:fld>
            <a:endParaRPr lang="en-US"/>
          </a:p>
        </p:txBody>
      </p:sp>
    </p:spTree>
    <p:extLst>
      <p:ext uri="{BB962C8B-B14F-4D97-AF65-F5344CB8AC3E}">
        <p14:creationId xmlns:p14="http://schemas.microsoft.com/office/powerpoint/2010/main" val="2537556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42</a:t>
            </a:fld>
            <a:endParaRPr lang="en-US"/>
          </a:p>
        </p:txBody>
      </p:sp>
    </p:spTree>
    <p:extLst>
      <p:ext uri="{BB962C8B-B14F-4D97-AF65-F5344CB8AC3E}">
        <p14:creationId xmlns:p14="http://schemas.microsoft.com/office/powerpoint/2010/main" val="2650705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peacemakers.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Peacemakers are few.</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Proverbs 6:19 (of the 7 abominations)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Ephesians 6:15 (of the armor of God)</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Romans 12:18-21</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they shall be called sons of God.”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43</a:t>
            </a:fld>
            <a:endParaRPr lang="en-US"/>
          </a:p>
        </p:txBody>
      </p:sp>
    </p:spTree>
    <p:extLst>
      <p:ext uri="{BB962C8B-B14F-4D97-AF65-F5344CB8AC3E}">
        <p14:creationId xmlns:p14="http://schemas.microsoft.com/office/powerpoint/2010/main" val="866003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44</a:t>
            </a:fld>
            <a:endParaRPr lang="en-US"/>
          </a:p>
        </p:txBody>
      </p:sp>
    </p:spTree>
    <p:extLst>
      <p:ext uri="{BB962C8B-B14F-4D97-AF65-F5344CB8AC3E}">
        <p14:creationId xmlns:p14="http://schemas.microsoft.com/office/powerpoint/2010/main" val="10759116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peacemakers.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Peacemakers are few.</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Proverbs 6:19 (of the 7 abominations)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Ephesians 6:15 (of the armor of God)</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Romans 12:18-21</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they shall be called sons of God.”</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45</a:t>
            </a:fld>
            <a:endParaRPr lang="en-US"/>
          </a:p>
        </p:txBody>
      </p:sp>
    </p:spTree>
    <p:extLst>
      <p:ext uri="{BB962C8B-B14F-4D97-AF65-F5344CB8AC3E}">
        <p14:creationId xmlns:p14="http://schemas.microsoft.com/office/powerpoint/2010/main" val="1622700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46</a:t>
            </a:fld>
            <a:endParaRPr lang="en-US"/>
          </a:p>
        </p:txBody>
      </p:sp>
    </p:spTree>
    <p:extLst>
      <p:ext uri="{BB962C8B-B14F-4D97-AF65-F5344CB8AC3E}">
        <p14:creationId xmlns:p14="http://schemas.microsoft.com/office/powerpoint/2010/main" val="26481181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those who are persecuted for righteousness’ sake.</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2 Timothy 3:12</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Philippians 1:29-30</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1 Peter 4:16</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theirs is the kingdom of heaven.”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44A4256-70D2-40F6-BBD2-19F651E9CFC7}" type="slidenum">
              <a:rPr lang="en-US" smtClean="0"/>
              <a:t>47</a:t>
            </a:fld>
            <a:endParaRPr lang="en-US"/>
          </a:p>
        </p:txBody>
      </p:sp>
    </p:spTree>
    <p:extLst>
      <p:ext uri="{BB962C8B-B14F-4D97-AF65-F5344CB8AC3E}">
        <p14:creationId xmlns:p14="http://schemas.microsoft.com/office/powerpoint/2010/main" val="2134750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48</a:t>
            </a:fld>
            <a:endParaRPr lang="en-US"/>
          </a:p>
        </p:txBody>
      </p:sp>
    </p:spTree>
    <p:extLst>
      <p:ext uri="{BB962C8B-B14F-4D97-AF65-F5344CB8AC3E}">
        <p14:creationId xmlns:p14="http://schemas.microsoft.com/office/powerpoint/2010/main" val="4016467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those who are persecuted for righteousness’ sake.</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2 Timothy 3:12</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Philippians 1:29-30</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1 Peter 4:16</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theirs is the kingdom of heaven.”</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49</a:t>
            </a:fld>
            <a:endParaRPr lang="en-US"/>
          </a:p>
        </p:txBody>
      </p:sp>
    </p:spTree>
    <p:extLst>
      <p:ext uri="{BB962C8B-B14F-4D97-AF65-F5344CB8AC3E}">
        <p14:creationId xmlns:p14="http://schemas.microsoft.com/office/powerpoint/2010/main" val="21043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poor in spirit.</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Humility. Knowing your dependence upon God for spiritual blessings.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Jeremiah 10:23</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Luke 18:13 (Tax collector)</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Isaiah 57:15; 66:1-2</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“Theirs is the kingdom of heaven.”</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5</a:t>
            </a:fld>
            <a:endParaRPr lang="en-US"/>
          </a:p>
        </p:txBody>
      </p:sp>
    </p:spTree>
    <p:extLst>
      <p:ext uri="{BB962C8B-B14F-4D97-AF65-F5344CB8AC3E}">
        <p14:creationId xmlns:p14="http://schemas.microsoft.com/office/powerpoint/2010/main" val="41639506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50</a:t>
            </a:fld>
            <a:endParaRPr lang="en-US"/>
          </a:p>
        </p:txBody>
      </p:sp>
    </p:spTree>
    <p:extLst>
      <p:ext uri="{BB962C8B-B14F-4D97-AF65-F5344CB8AC3E}">
        <p14:creationId xmlns:p14="http://schemas.microsoft.com/office/powerpoint/2010/main" val="35055366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those who are persecuted for righteousness’ sake.</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2 Timothy 3:12</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Philippians 1:29-30</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1 Peter 4:16</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theirs is the kingdom of heaven.”</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51</a:t>
            </a:fld>
            <a:endParaRPr lang="en-US"/>
          </a:p>
        </p:txBody>
      </p:sp>
    </p:spTree>
    <p:extLst>
      <p:ext uri="{BB962C8B-B14F-4D97-AF65-F5344CB8AC3E}">
        <p14:creationId xmlns:p14="http://schemas.microsoft.com/office/powerpoint/2010/main" val="14838553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52</a:t>
            </a:fld>
            <a:endParaRPr lang="en-US"/>
          </a:p>
        </p:txBody>
      </p:sp>
    </p:spTree>
    <p:extLst>
      <p:ext uri="{BB962C8B-B14F-4D97-AF65-F5344CB8AC3E}">
        <p14:creationId xmlns:p14="http://schemas.microsoft.com/office/powerpoint/2010/main" val="5166305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those who are persecuted for righteousness’ sake.</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2 Timothy 3:12</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Philippians 1:29-30</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1 Peter 4:16</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 theirs is the kingdom of heaven.”</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53</a:t>
            </a:fld>
            <a:endParaRPr lang="en-US"/>
          </a:p>
        </p:txBody>
      </p:sp>
    </p:spTree>
    <p:extLst>
      <p:ext uri="{BB962C8B-B14F-4D97-AF65-F5344CB8AC3E}">
        <p14:creationId xmlns:p14="http://schemas.microsoft.com/office/powerpoint/2010/main" val="408485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6</a:t>
            </a:fld>
            <a:endParaRPr lang="en-US"/>
          </a:p>
        </p:txBody>
      </p:sp>
    </p:spTree>
    <p:extLst>
      <p:ext uri="{BB962C8B-B14F-4D97-AF65-F5344CB8AC3E}">
        <p14:creationId xmlns:p14="http://schemas.microsoft.com/office/powerpoint/2010/main" val="146997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Blessed are the poor in spirit.</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Humility. Knowing your dependence upon God for spiritual blessings.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Jeremiah 10:23</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Luke 18:13 (Tax collector)</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Isaiah 57:15; 66:1-2</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“Theirs is the kingdom of heaven.”</a:t>
            </a:r>
          </a:p>
          <a:p>
            <a:endParaRPr lang="en-US" dirty="0"/>
          </a:p>
        </p:txBody>
      </p:sp>
      <p:sp>
        <p:nvSpPr>
          <p:cNvPr id="4" name="Slide Number Placeholder 3"/>
          <p:cNvSpPr>
            <a:spLocks noGrp="1"/>
          </p:cNvSpPr>
          <p:nvPr>
            <p:ph type="sldNum" sz="quarter" idx="10"/>
          </p:nvPr>
        </p:nvSpPr>
        <p:spPr/>
        <p:txBody>
          <a:bodyPr/>
          <a:lstStyle/>
          <a:p>
            <a:fld id="{444A4256-70D2-40F6-BBD2-19F651E9CFC7}" type="slidenum">
              <a:rPr lang="en-US" smtClean="0"/>
              <a:t>7</a:t>
            </a:fld>
            <a:endParaRPr lang="en-US"/>
          </a:p>
        </p:txBody>
      </p:sp>
    </p:spTree>
    <p:extLst>
      <p:ext uri="{BB962C8B-B14F-4D97-AF65-F5344CB8AC3E}">
        <p14:creationId xmlns:p14="http://schemas.microsoft.com/office/powerpoint/2010/main" val="398394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8</a:t>
            </a:fld>
            <a:endParaRPr lang="en-US"/>
          </a:p>
        </p:txBody>
      </p:sp>
    </p:spTree>
    <p:extLst>
      <p:ext uri="{BB962C8B-B14F-4D97-AF65-F5344CB8AC3E}">
        <p14:creationId xmlns:p14="http://schemas.microsoft.com/office/powerpoint/2010/main" val="205689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A4256-70D2-40F6-BBD2-19F651E9CFC7}" type="slidenum">
              <a:rPr lang="en-US" smtClean="0"/>
              <a:t>9</a:t>
            </a:fld>
            <a:endParaRPr lang="en-US"/>
          </a:p>
        </p:txBody>
      </p:sp>
    </p:spTree>
    <p:extLst>
      <p:ext uri="{BB962C8B-B14F-4D97-AF65-F5344CB8AC3E}">
        <p14:creationId xmlns:p14="http://schemas.microsoft.com/office/powerpoint/2010/main" val="212982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91211D-9B6E-433C-B4BB-AF6090CB0B03}"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7785236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1211D-9B6E-433C-B4BB-AF6090CB0B03}"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4754640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1211D-9B6E-433C-B4BB-AF6090CB0B03}"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40753529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1211D-9B6E-433C-B4BB-AF6090CB0B03}"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38350949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1211D-9B6E-433C-B4BB-AF6090CB0B03}"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19875188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91211D-9B6E-433C-B4BB-AF6090CB0B03}" type="datetimeFigureOut">
              <a:rPr lang="en-US" smtClean="0"/>
              <a:t>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6914173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91211D-9B6E-433C-B4BB-AF6090CB0B03}" type="datetimeFigureOut">
              <a:rPr lang="en-US" smtClean="0"/>
              <a:t>2/23/2014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31637413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91211D-9B6E-433C-B4BB-AF6090CB0B03}" type="datetimeFigureOut">
              <a:rPr lang="en-US" smtClean="0"/>
              <a:t>2/23/2014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33432413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1211D-9B6E-433C-B4BB-AF6090CB0B03}" type="datetimeFigureOut">
              <a:rPr lang="en-US" smtClean="0"/>
              <a:t>2/23/2014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72874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1211D-9B6E-433C-B4BB-AF6090CB0B03}" type="datetimeFigureOut">
              <a:rPr lang="en-US" smtClean="0"/>
              <a:t>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3796856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1211D-9B6E-433C-B4BB-AF6090CB0B03}" type="datetimeFigureOut">
              <a:rPr lang="en-US" smtClean="0"/>
              <a:t>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8778069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1211D-9B6E-433C-B4BB-AF6090CB0B03}" type="datetimeFigureOut">
              <a:rPr lang="en-US" smtClean="0"/>
              <a:t>2/23/2014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DFC8A-A377-4639-BEDD-D273066A38AD}" type="slidenum">
              <a:rPr lang="en-US" smtClean="0"/>
              <a:t>‹#›</a:t>
            </a:fld>
            <a:endParaRPr lang="en-US"/>
          </a:p>
        </p:txBody>
      </p:sp>
    </p:spTree>
    <p:extLst>
      <p:ext uri="{BB962C8B-B14F-4D97-AF65-F5344CB8AC3E}">
        <p14:creationId xmlns:p14="http://schemas.microsoft.com/office/powerpoint/2010/main" val="341117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15920"/>
            <a:ext cx="7598535" cy="1815882"/>
          </a:xfrm>
          <a:prstGeom prst="rect">
            <a:avLst/>
          </a:prstGeom>
          <a:noFill/>
        </p:spPr>
        <p:txBody>
          <a:bodyPr wrap="square" rtlCol="0">
            <a:spAutoFit/>
          </a:bodyPr>
          <a:lstStyle/>
          <a:p>
            <a:pPr algn="ctr"/>
            <a:r>
              <a:rPr lang="en-US" sz="2800" b="1" i="1" dirty="0" smtClean="0">
                <a:solidFill>
                  <a:schemeClr val="bg1"/>
                </a:solidFill>
              </a:rPr>
              <a:t>And </a:t>
            </a:r>
            <a:r>
              <a:rPr lang="en-US" sz="2800" b="1" i="1" dirty="0">
                <a:solidFill>
                  <a:schemeClr val="bg1"/>
                </a:solidFill>
              </a:rPr>
              <a:t>seeing the multitudes, He went up on a mountain, and when He was seated His disciples came to </a:t>
            </a:r>
            <a:r>
              <a:rPr lang="en-US" sz="2800" b="1" i="1" dirty="0" smtClean="0">
                <a:solidFill>
                  <a:schemeClr val="bg1"/>
                </a:solidFill>
              </a:rPr>
              <a:t>Him. Then </a:t>
            </a:r>
            <a:r>
              <a:rPr lang="en-US" sz="2800" b="1" i="1" dirty="0">
                <a:solidFill>
                  <a:schemeClr val="bg1"/>
                </a:solidFill>
              </a:rPr>
              <a:t>He opened His mouth and taught them, </a:t>
            </a:r>
            <a:r>
              <a:rPr lang="en-US" sz="2800" b="1" i="1" dirty="0" smtClean="0">
                <a:solidFill>
                  <a:schemeClr val="bg1"/>
                </a:solidFill>
              </a:rPr>
              <a:t>saying…</a:t>
            </a:r>
            <a:endParaRPr lang="en-US" sz="2800" b="1" i="1" dirty="0">
              <a:solidFill>
                <a:schemeClr val="bg1"/>
              </a:solidFill>
            </a:endParaRPr>
          </a:p>
        </p:txBody>
      </p:sp>
    </p:spTree>
    <p:extLst>
      <p:ext uri="{BB962C8B-B14F-4D97-AF65-F5344CB8AC3E}">
        <p14:creationId xmlns:p14="http://schemas.microsoft.com/office/powerpoint/2010/main" val="292798712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marR="0" lvl="0" indent="0">
              <a:lnSpc>
                <a:spcPct val="107000"/>
              </a:lnSpc>
              <a:spcBef>
                <a:spcPts val="0"/>
              </a:spcBef>
              <a:spcAft>
                <a:spcPts val="0"/>
              </a:spcAft>
              <a:buNone/>
            </a:pP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poor in spirit</a:t>
            </a: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Jeremiah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10:23</a:t>
            </a:r>
          </a:p>
          <a:p>
            <a:pPr>
              <a:lnSpc>
                <a:spcPct val="107000"/>
              </a:lnSpc>
              <a:spcBef>
                <a:spcPts val="0"/>
              </a:spcBef>
            </a:pP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Luke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18:13</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Isaiah 57:15; 66:1-2</a:t>
            </a:r>
          </a:p>
          <a:p>
            <a:pPr marL="0" marR="0" lvl="0" indent="0" algn="ctr">
              <a:lnSpc>
                <a:spcPct val="107000"/>
              </a:lnSpc>
              <a:spcBef>
                <a:spcPts val="0"/>
              </a:spcBef>
              <a:spcAft>
                <a:spcPts val="0"/>
              </a:spcAft>
              <a:buNone/>
            </a:pP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“Theirs </a:t>
            </a:r>
            <a:r>
              <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is the kingdom of heaven</a:t>
            </a: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pPr marL="0" indent="0">
              <a:buNone/>
            </a:pPr>
            <a:r>
              <a:rPr lang="en-US" sz="4400" b="1" i="1" dirty="0">
                <a:solidFill>
                  <a:schemeClr val="bg1"/>
                </a:solidFill>
              </a:rPr>
              <a:t>…those who mourn.</a:t>
            </a:r>
          </a:p>
          <a:p>
            <a:r>
              <a:rPr lang="en-US" sz="3600" dirty="0">
                <a:solidFill>
                  <a:schemeClr val="bg1"/>
                </a:solidFill>
              </a:rPr>
              <a:t>2 Corinthians 7:8-11</a:t>
            </a:r>
          </a:p>
          <a:p>
            <a:r>
              <a:rPr lang="en-US" sz="3600" dirty="0">
                <a:solidFill>
                  <a:schemeClr val="bg1"/>
                </a:solidFill>
              </a:rPr>
              <a:t>Acts 9:8-9</a:t>
            </a:r>
          </a:p>
          <a:p>
            <a:endParaRPr lang="en-US" dirty="0"/>
          </a:p>
        </p:txBody>
      </p:sp>
    </p:spTree>
    <p:extLst>
      <p:ext uri="{BB962C8B-B14F-4D97-AF65-F5344CB8AC3E}">
        <p14:creationId xmlns:p14="http://schemas.microsoft.com/office/powerpoint/2010/main" val="14666988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Acts 9:8-9</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Then </a:t>
            </a:r>
            <a:r>
              <a:rPr lang="en-US" sz="4000" dirty="0">
                <a:solidFill>
                  <a:schemeClr val="bg1"/>
                </a:solidFill>
              </a:rPr>
              <a:t>Saul arose from the ground, and when his eyes were opened he saw no one. But they led him by the hand and brought him into </a:t>
            </a:r>
            <a:r>
              <a:rPr lang="en-US" sz="4000" dirty="0" smtClean="0">
                <a:solidFill>
                  <a:schemeClr val="bg1"/>
                </a:solidFill>
              </a:rPr>
              <a:t>Damascus. </a:t>
            </a:r>
            <a:r>
              <a:rPr lang="en-US" sz="4000" baseline="30000" dirty="0" smtClean="0">
                <a:solidFill>
                  <a:schemeClr val="bg1"/>
                </a:solidFill>
              </a:rPr>
              <a:t>9</a:t>
            </a:r>
            <a:r>
              <a:rPr lang="en-US" sz="4000" dirty="0" smtClean="0">
                <a:solidFill>
                  <a:schemeClr val="bg1"/>
                </a:solidFill>
              </a:rPr>
              <a:t> And </a:t>
            </a:r>
            <a:r>
              <a:rPr lang="en-US" sz="4000" dirty="0">
                <a:solidFill>
                  <a:schemeClr val="bg1"/>
                </a:solidFill>
              </a:rPr>
              <a:t>he was three days without sight, and neither ate nor drank.</a:t>
            </a:r>
          </a:p>
          <a:p>
            <a:endParaRPr lang="en-US" sz="4000" dirty="0">
              <a:solidFill>
                <a:schemeClr val="bg1"/>
              </a:solidFill>
            </a:endParaRPr>
          </a:p>
        </p:txBody>
      </p:sp>
    </p:spTree>
    <p:extLst>
      <p:ext uri="{BB962C8B-B14F-4D97-AF65-F5344CB8AC3E}">
        <p14:creationId xmlns:p14="http://schemas.microsoft.com/office/powerpoint/2010/main" val="10520147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marR="0" lvl="0" indent="0">
              <a:lnSpc>
                <a:spcPct val="107000"/>
              </a:lnSpc>
              <a:spcBef>
                <a:spcPts val="0"/>
              </a:spcBef>
              <a:spcAft>
                <a:spcPts val="0"/>
              </a:spcAft>
              <a:buNone/>
            </a:pP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poor in spirit</a:t>
            </a: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Jeremiah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10:23</a:t>
            </a:r>
          </a:p>
          <a:p>
            <a:pPr>
              <a:lnSpc>
                <a:spcPct val="107000"/>
              </a:lnSpc>
              <a:spcBef>
                <a:spcPts val="0"/>
              </a:spcBef>
            </a:pP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Luke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18:13</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Isaiah 57:15; 66:1-2</a:t>
            </a:r>
          </a:p>
          <a:p>
            <a:pPr marL="0" marR="0" lvl="0" indent="0" algn="ctr">
              <a:lnSpc>
                <a:spcPct val="107000"/>
              </a:lnSpc>
              <a:spcBef>
                <a:spcPts val="0"/>
              </a:spcBef>
              <a:spcAft>
                <a:spcPts val="0"/>
              </a:spcAft>
              <a:buNone/>
            </a:pP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“Theirs </a:t>
            </a:r>
            <a:r>
              <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is the kingdom of heaven</a:t>
            </a: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pPr marL="0" indent="0">
              <a:buNone/>
            </a:pPr>
            <a:r>
              <a:rPr lang="en-US" sz="4400" b="1" i="1" dirty="0">
                <a:solidFill>
                  <a:schemeClr val="bg1"/>
                </a:solidFill>
              </a:rPr>
              <a:t>…those who mourn.</a:t>
            </a:r>
          </a:p>
          <a:p>
            <a:r>
              <a:rPr lang="en-US" sz="3600" dirty="0">
                <a:solidFill>
                  <a:schemeClr val="bg1"/>
                </a:solidFill>
              </a:rPr>
              <a:t>2 Corinthians 7:8-11</a:t>
            </a:r>
          </a:p>
          <a:p>
            <a:r>
              <a:rPr lang="en-US" sz="3600" dirty="0">
                <a:solidFill>
                  <a:schemeClr val="bg1"/>
                </a:solidFill>
              </a:rPr>
              <a:t>Acts 9:8-9</a:t>
            </a:r>
          </a:p>
          <a:p>
            <a:r>
              <a:rPr lang="en-US" sz="3600" dirty="0">
                <a:solidFill>
                  <a:schemeClr val="bg1"/>
                </a:solidFill>
              </a:rPr>
              <a:t>James 4:9-10</a:t>
            </a:r>
          </a:p>
          <a:p>
            <a:endParaRPr lang="en-US" dirty="0"/>
          </a:p>
        </p:txBody>
      </p:sp>
    </p:spTree>
    <p:extLst>
      <p:ext uri="{BB962C8B-B14F-4D97-AF65-F5344CB8AC3E}">
        <p14:creationId xmlns:p14="http://schemas.microsoft.com/office/powerpoint/2010/main" val="38896320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James 4:9-10</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Lament </a:t>
            </a:r>
            <a:r>
              <a:rPr lang="en-US" sz="4000" dirty="0">
                <a:solidFill>
                  <a:schemeClr val="bg1"/>
                </a:solidFill>
              </a:rPr>
              <a:t>and mourn and weep! Let your laughter be turned to mourning and your joy to </a:t>
            </a:r>
            <a:r>
              <a:rPr lang="en-US" sz="4000" dirty="0" smtClean="0">
                <a:solidFill>
                  <a:schemeClr val="bg1"/>
                </a:solidFill>
              </a:rPr>
              <a:t>gloom. </a:t>
            </a:r>
            <a:r>
              <a:rPr lang="en-US" sz="4000" baseline="30000" dirty="0" smtClean="0">
                <a:solidFill>
                  <a:schemeClr val="bg1"/>
                </a:solidFill>
              </a:rPr>
              <a:t>10</a:t>
            </a:r>
            <a:r>
              <a:rPr lang="en-US" sz="4000" dirty="0" smtClean="0">
                <a:solidFill>
                  <a:schemeClr val="bg1"/>
                </a:solidFill>
              </a:rPr>
              <a:t> Humble </a:t>
            </a:r>
            <a:r>
              <a:rPr lang="en-US" sz="4000" dirty="0">
                <a:solidFill>
                  <a:schemeClr val="bg1"/>
                </a:solidFill>
              </a:rPr>
              <a:t>yourselves in the sight of the Lord, and He will lift you up.</a:t>
            </a:r>
          </a:p>
          <a:p>
            <a:endParaRPr lang="en-US" sz="4000" dirty="0">
              <a:solidFill>
                <a:schemeClr val="bg1"/>
              </a:solidFill>
            </a:endParaRPr>
          </a:p>
        </p:txBody>
      </p:sp>
    </p:spTree>
    <p:extLst>
      <p:ext uri="{BB962C8B-B14F-4D97-AF65-F5344CB8AC3E}">
        <p14:creationId xmlns:p14="http://schemas.microsoft.com/office/powerpoint/2010/main" val="16988726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marR="0" lvl="0" indent="0">
              <a:lnSpc>
                <a:spcPct val="107000"/>
              </a:lnSpc>
              <a:spcBef>
                <a:spcPts val="0"/>
              </a:spcBef>
              <a:spcAft>
                <a:spcPts val="0"/>
              </a:spcAft>
              <a:buNone/>
            </a:pP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poor in spirit</a:t>
            </a: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Jeremiah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10:23</a:t>
            </a:r>
          </a:p>
          <a:p>
            <a:pPr>
              <a:lnSpc>
                <a:spcPct val="107000"/>
              </a:lnSpc>
              <a:spcBef>
                <a:spcPts val="0"/>
              </a:spcBef>
            </a:pP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Luke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18:13</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Isaiah 57:15; 66:1-2</a:t>
            </a:r>
          </a:p>
          <a:p>
            <a:pPr marL="0" marR="0" lvl="0" indent="0" algn="ctr">
              <a:lnSpc>
                <a:spcPct val="107000"/>
              </a:lnSpc>
              <a:spcBef>
                <a:spcPts val="0"/>
              </a:spcBef>
              <a:spcAft>
                <a:spcPts val="0"/>
              </a:spcAft>
              <a:buNone/>
            </a:pP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“Theirs </a:t>
            </a:r>
            <a:r>
              <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is the kingdom of heaven</a:t>
            </a: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pPr marL="0" indent="0">
              <a:buNone/>
            </a:pPr>
            <a:r>
              <a:rPr lang="en-US" sz="4400" b="1" i="1" dirty="0">
                <a:solidFill>
                  <a:schemeClr val="bg1"/>
                </a:solidFill>
              </a:rPr>
              <a:t>…those who mourn.</a:t>
            </a:r>
          </a:p>
          <a:p>
            <a:r>
              <a:rPr lang="en-US" sz="3600" dirty="0">
                <a:solidFill>
                  <a:schemeClr val="bg1"/>
                </a:solidFill>
              </a:rPr>
              <a:t>2 Corinthians 7:8-11</a:t>
            </a:r>
          </a:p>
          <a:p>
            <a:r>
              <a:rPr lang="en-US" sz="3600" dirty="0">
                <a:solidFill>
                  <a:schemeClr val="bg1"/>
                </a:solidFill>
              </a:rPr>
              <a:t>Acts 9:8-9</a:t>
            </a:r>
          </a:p>
          <a:p>
            <a:r>
              <a:rPr lang="en-US" sz="3600" dirty="0">
                <a:solidFill>
                  <a:schemeClr val="bg1"/>
                </a:solidFill>
              </a:rPr>
              <a:t>James 4:9-10</a:t>
            </a:r>
          </a:p>
          <a:p>
            <a:pPr marL="0" indent="0" algn="ctr">
              <a:buNone/>
            </a:pPr>
            <a:r>
              <a:rPr lang="en-US" sz="3600" i="1" dirty="0">
                <a:solidFill>
                  <a:schemeClr val="bg1"/>
                </a:solidFill>
              </a:rPr>
              <a:t>“They shall be comforted.”</a:t>
            </a:r>
          </a:p>
          <a:p>
            <a:endParaRPr lang="en-US" dirty="0"/>
          </a:p>
        </p:txBody>
      </p:sp>
    </p:spTree>
    <p:extLst>
      <p:ext uri="{BB962C8B-B14F-4D97-AF65-F5344CB8AC3E}">
        <p14:creationId xmlns:p14="http://schemas.microsoft.com/office/powerpoint/2010/main" val="39977364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marR="0" lvl="0" indent="0">
              <a:lnSpc>
                <a:spcPct val="107000"/>
              </a:lnSpc>
              <a:spcBef>
                <a:spcPts val="0"/>
              </a:spcBef>
              <a:spcAft>
                <a:spcPts val="0"/>
              </a:spcAft>
              <a:buNone/>
            </a:pP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meek</a:t>
            </a: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Peter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2:19-20</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pPr marL="0" indent="0">
              <a:buNone/>
            </a:pPr>
            <a:endParaRPr lang="en-US" sz="3600" i="1" dirty="0">
              <a:solidFill>
                <a:schemeClr val="bg1"/>
              </a:solidFill>
            </a:endParaRPr>
          </a:p>
        </p:txBody>
      </p:sp>
    </p:spTree>
    <p:extLst>
      <p:ext uri="{BB962C8B-B14F-4D97-AF65-F5344CB8AC3E}">
        <p14:creationId xmlns:p14="http://schemas.microsoft.com/office/powerpoint/2010/main" val="19260371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1 Peter 2:19-20</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For </a:t>
            </a:r>
            <a:r>
              <a:rPr lang="en-US" sz="4000" dirty="0">
                <a:solidFill>
                  <a:schemeClr val="bg1"/>
                </a:solidFill>
              </a:rPr>
              <a:t>this is commendable, if because of conscience toward God one endures grief, suffering </a:t>
            </a:r>
            <a:r>
              <a:rPr lang="en-US" sz="4000" dirty="0" smtClean="0">
                <a:solidFill>
                  <a:schemeClr val="bg1"/>
                </a:solidFill>
              </a:rPr>
              <a:t>wrongfully. </a:t>
            </a:r>
            <a:r>
              <a:rPr lang="en-US" sz="4000" baseline="30000" dirty="0" smtClean="0">
                <a:solidFill>
                  <a:schemeClr val="bg1"/>
                </a:solidFill>
              </a:rPr>
              <a:t>20</a:t>
            </a:r>
            <a:r>
              <a:rPr lang="en-US" sz="4000" dirty="0" smtClean="0">
                <a:solidFill>
                  <a:schemeClr val="bg1"/>
                </a:solidFill>
              </a:rPr>
              <a:t> For </a:t>
            </a:r>
            <a:r>
              <a:rPr lang="en-US" sz="4000" dirty="0">
                <a:solidFill>
                  <a:schemeClr val="bg1"/>
                </a:solidFill>
              </a:rPr>
              <a:t>what credit is it if, when you are beaten for your faults, you take it patiently? But when you do good and suffer, if you take it patiently, this is commendable before God.</a:t>
            </a:r>
          </a:p>
          <a:p>
            <a:endParaRPr lang="en-US" sz="4000" dirty="0">
              <a:solidFill>
                <a:schemeClr val="bg1"/>
              </a:solidFill>
            </a:endParaRPr>
          </a:p>
        </p:txBody>
      </p:sp>
    </p:spTree>
    <p:extLst>
      <p:ext uri="{BB962C8B-B14F-4D97-AF65-F5344CB8AC3E}">
        <p14:creationId xmlns:p14="http://schemas.microsoft.com/office/powerpoint/2010/main" val="13160480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marR="0" lvl="0" indent="0">
              <a:lnSpc>
                <a:spcPct val="107000"/>
              </a:lnSpc>
              <a:spcBef>
                <a:spcPts val="0"/>
              </a:spcBef>
              <a:spcAft>
                <a:spcPts val="0"/>
              </a:spcAft>
              <a:buNone/>
            </a:pP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meek</a:t>
            </a: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Peter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2:19-20</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Galatians 6:1-2</a:t>
            </a:r>
          </a:p>
          <a:p>
            <a:pPr marL="0" indent="0">
              <a:lnSpc>
                <a:spcPct val="107000"/>
              </a:lnSpc>
              <a:spcBef>
                <a:spcPts val="0"/>
              </a:spcBef>
              <a:buNone/>
            </a:pP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pPr marL="0" indent="0">
              <a:buNone/>
            </a:pPr>
            <a:endParaRPr lang="en-US" sz="3600" i="1" dirty="0">
              <a:solidFill>
                <a:schemeClr val="bg1"/>
              </a:solidFill>
            </a:endParaRPr>
          </a:p>
        </p:txBody>
      </p:sp>
    </p:spTree>
    <p:extLst>
      <p:ext uri="{BB962C8B-B14F-4D97-AF65-F5344CB8AC3E}">
        <p14:creationId xmlns:p14="http://schemas.microsoft.com/office/powerpoint/2010/main" val="40508744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Galatians 6:1-2</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Brethren</a:t>
            </a:r>
            <a:r>
              <a:rPr lang="en-US" sz="4000" dirty="0">
                <a:solidFill>
                  <a:schemeClr val="bg1"/>
                </a:solidFill>
              </a:rPr>
              <a:t>, if a man is overtaken in any trespass, you who are spiritual restore such a one in a spirit of gentleness, considering yourself lest you also be </a:t>
            </a:r>
            <a:r>
              <a:rPr lang="en-US" sz="4000" dirty="0" smtClean="0">
                <a:solidFill>
                  <a:schemeClr val="bg1"/>
                </a:solidFill>
              </a:rPr>
              <a:t>tempted. </a:t>
            </a:r>
            <a:r>
              <a:rPr lang="en-US" sz="4000" baseline="30000" dirty="0" smtClean="0">
                <a:solidFill>
                  <a:schemeClr val="bg1"/>
                </a:solidFill>
              </a:rPr>
              <a:t>2</a:t>
            </a:r>
            <a:r>
              <a:rPr lang="en-US" sz="4000" dirty="0" smtClean="0">
                <a:solidFill>
                  <a:schemeClr val="bg1"/>
                </a:solidFill>
              </a:rPr>
              <a:t> Bear </a:t>
            </a:r>
            <a:r>
              <a:rPr lang="en-US" sz="4000" dirty="0">
                <a:solidFill>
                  <a:schemeClr val="bg1"/>
                </a:solidFill>
              </a:rPr>
              <a:t>one another's burdens, and so fulfill the law of Christ.</a:t>
            </a:r>
          </a:p>
          <a:p>
            <a:endParaRPr lang="en-US" sz="4000" dirty="0">
              <a:solidFill>
                <a:schemeClr val="bg1"/>
              </a:solidFill>
            </a:endParaRPr>
          </a:p>
        </p:txBody>
      </p:sp>
    </p:spTree>
    <p:extLst>
      <p:ext uri="{BB962C8B-B14F-4D97-AF65-F5344CB8AC3E}">
        <p14:creationId xmlns:p14="http://schemas.microsoft.com/office/powerpoint/2010/main" val="30739984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marR="0" lvl="0" indent="0">
              <a:lnSpc>
                <a:spcPct val="107000"/>
              </a:lnSpc>
              <a:spcBef>
                <a:spcPts val="0"/>
              </a:spcBef>
              <a:spcAft>
                <a:spcPts val="0"/>
              </a:spcAft>
              <a:buNone/>
            </a:pP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meek</a:t>
            </a: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Peter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2:19-20</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Galatians 6:1-2</a:t>
            </a: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Peter 3:15 </a:t>
            </a:r>
          </a:p>
        </p:txBody>
      </p:sp>
      <p:sp>
        <p:nvSpPr>
          <p:cNvPr id="4" name="Content Placeholder 3"/>
          <p:cNvSpPr>
            <a:spLocks noGrp="1"/>
          </p:cNvSpPr>
          <p:nvPr>
            <p:ph sz="half" idx="2"/>
          </p:nvPr>
        </p:nvSpPr>
        <p:spPr/>
        <p:txBody>
          <a:bodyPr>
            <a:normAutofit/>
          </a:bodyPr>
          <a:lstStyle/>
          <a:p>
            <a:pPr marL="0" indent="0">
              <a:buNone/>
            </a:pPr>
            <a:endParaRPr lang="en-US" sz="3600" i="1" dirty="0">
              <a:solidFill>
                <a:schemeClr val="bg1"/>
              </a:solidFill>
            </a:endParaRPr>
          </a:p>
        </p:txBody>
      </p:sp>
    </p:spTree>
    <p:extLst>
      <p:ext uri="{BB962C8B-B14F-4D97-AF65-F5344CB8AC3E}">
        <p14:creationId xmlns:p14="http://schemas.microsoft.com/office/powerpoint/2010/main" val="27557931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51688"/>
            <a:ext cx="9144000" cy="1807771"/>
          </a:xfrm>
        </p:spPr>
        <p:txBody>
          <a:bodyPr>
            <a:normAutofit/>
          </a:bodyPr>
          <a:lstStyle/>
          <a:p>
            <a:r>
              <a:rPr lang="en-US" sz="8000" b="1" dirty="0" smtClean="0">
                <a:solidFill>
                  <a:schemeClr val="bg1"/>
                </a:solidFill>
              </a:rPr>
              <a:t>The Beatitudes</a:t>
            </a:r>
            <a:endParaRPr lang="en-US" sz="8000" b="1"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7565" y="2300139"/>
            <a:ext cx="8156869" cy="4277506"/>
          </a:xfrm>
          <a:prstGeom prst="rect">
            <a:avLst/>
          </a:prstGeom>
          <a:ln w="38100">
            <a:solidFill>
              <a:schemeClr val="bg1"/>
            </a:solidFill>
          </a:ln>
        </p:spPr>
      </p:pic>
    </p:spTree>
    <p:extLst>
      <p:ext uri="{BB962C8B-B14F-4D97-AF65-F5344CB8AC3E}">
        <p14:creationId xmlns:p14="http://schemas.microsoft.com/office/powerpoint/2010/main" val="8562847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1 Peter 3:15 </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But </a:t>
            </a:r>
            <a:r>
              <a:rPr lang="en-US" sz="4000" dirty="0">
                <a:solidFill>
                  <a:schemeClr val="bg1"/>
                </a:solidFill>
              </a:rPr>
              <a:t>sanctify the Lord God in your hearts, and always be ready to give a defense to everyone who asks you a reason for the hope that is in you, with meekness and </a:t>
            </a:r>
            <a:r>
              <a:rPr lang="en-US" sz="4000" dirty="0" smtClean="0">
                <a:solidFill>
                  <a:schemeClr val="bg1"/>
                </a:solidFill>
              </a:rPr>
              <a:t>fear.</a:t>
            </a:r>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1185482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marR="0" lvl="0" indent="0">
              <a:lnSpc>
                <a:spcPct val="107000"/>
              </a:lnSpc>
              <a:spcBef>
                <a:spcPts val="0"/>
              </a:spcBef>
              <a:spcAft>
                <a:spcPts val="0"/>
              </a:spcAft>
              <a:buNone/>
            </a:pP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meek</a:t>
            </a: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Peter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2:19-20</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Galatians 6:1-2</a:t>
            </a: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Peter 3:15 </a:t>
            </a:r>
          </a:p>
          <a:p>
            <a:pPr marL="0" marR="0" lvl="0" indent="0" algn="ctr">
              <a:lnSpc>
                <a:spcPct val="107000"/>
              </a:lnSpc>
              <a:spcBef>
                <a:spcPts val="0"/>
              </a:spcBef>
              <a:spcAft>
                <a:spcPts val="0"/>
              </a:spcAft>
              <a:buNone/>
            </a:pP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They shall inherit the earth</a:t>
            </a: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pPr marL="0" indent="0">
              <a:buNone/>
            </a:pPr>
            <a:r>
              <a:rPr lang="en-US" sz="4400" b="1" i="1" dirty="0" smtClean="0">
                <a:solidFill>
                  <a:schemeClr val="bg1"/>
                </a:solidFill>
              </a:rPr>
              <a:t>…those </a:t>
            </a:r>
            <a:r>
              <a:rPr lang="en-US" sz="4400" b="1" i="1" dirty="0">
                <a:solidFill>
                  <a:schemeClr val="bg1"/>
                </a:solidFill>
              </a:rPr>
              <a:t>who hunger and thirst for righteousness</a:t>
            </a:r>
            <a:r>
              <a:rPr lang="en-US" sz="4400" b="1" i="1" dirty="0" smtClean="0">
                <a:solidFill>
                  <a:schemeClr val="bg1"/>
                </a:solidFill>
              </a:rPr>
              <a:t>.</a:t>
            </a:r>
            <a:endParaRPr lang="en-US" sz="4400" b="1" i="1" dirty="0">
              <a:solidFill>
                <a:schemeClr val="bg1"/>
              </a:solidFill>
            </a:endParaRPr>
          </a:p>
          <a:p>
            <a:r>
              <a:rPr lang="en-US" sz="3600" dirty="0" smtClean="0">
                <a:solidFill>
                  <a:schemeClr val="bg1"/>
                </a:solidFill>
              </a:rPr>
              <a:t>Psalm 1:1-2</a:t>
            </a:r>
            <a:endParaRPr lang="en-US" sz="3600" dirty="0">
              <a:solidFill>
                <a:schemeClr val="bg1"/>
              </a:solidFill>
            </a:endParaRPr>
          </a:p>
        </p:txBody>
      </p:sp>
    </p:spTree>
    <p:extLst>
      <p:ext uri="{BB962C8B-B14F-4D97-AF65-F5344CB8AC3E}">
        <p14:creationId xmlns:p14="http://schemas.microsoft.com/office/powerpoint/2010/main" val="29626806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Psalm 1:1-2</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Blessed </a:t>
            </a:r>
            <a:r>
              <a:rPr lang="en-US" sz="4000" dirty="0">
                <a:solidFill>
                  <a:schemeClr val="bg1"/>
                </a:solidFill>
              </a:rPr>
              <a:t>is the man Who walks not in the counsel of the ungodly, Nor stands in the path of sinners, Nor sits in the seat of the </a:t>
            </a:r>
            <a:r>
              <a:rPr lang="en-US" sz="4000" dirty="0" smtClean="0">
                <a:solidFill>
                  <a:schemeClr val="bg1"/>
                </a:solidFill>
              </a:rPr>
              <a:t>scornful; </a:t>
            </a:r>
            <a:r>
              <a:rPr lang="en-US" sz="4000" baseline="30000" dirty="0" smtClean="0">
                <a:solidFill>
                  <a:schemeClr val="bg1"/>
                </a:solidFill>
              </a:rPr>
              <a:t>2</a:t>
            </a:r>
            <a:r>
              <a:rPr lang="en-US" sz="4000" dirty="0" smtClean="0">
                <a:solidFill>
                  <a:schemeClr val="bg1"/>
                </a:solidFill>
              </a:rPr>
              <a:t> But </a:t>
            </a:r>
            <a:r>
              <a:rPr lang="en-US" sz="4000" dirty="0">
                <a:solidFill>
                  <a:schemeClr val="bg1"/>
                </a:solidFill>
              </a:rPr>
              <a:t>his delight is in the law of the LORD, And in His law he meditates day and night.</a:t>
            </a:r>
          </a:p>
          <a:p>
            <a:endParaRPr lang="en-US" sz="4000" dirty="0">
              <a:solidFill>
                <a:schemeClr val="bg1"/>
              </a:solidFill>
            </a:endParaRPr>
          </a:p>
        </p:txBody>
      </p:sp>
    </p:spTree>
    <p:extLst>
      <p:ext uri="{BB962C8B-B14F-4D97-AF65-F5344CB8AC3E}">
        <p14:creationId xmlns:p14="http://schemas.microsoft.com/office/powerpoint/2010/main" val="28654193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marR="0" lvl="0" indent="0">
              <a:lnSpc>
                <a:spcPct val="107000"/>
              </a:lnSpc>
              <a:spcBef>
                <a:spcPts val="0"/>
              </a:spcBef>
              <a:spcAft>
                <a:spcPts val="0"/>
              </a:spcAft>
              <a:buNone/>
            </a:pP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meek</a:t>
            </a: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Peter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2:19-20</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Galatians 6:1-2</a:t>
            </a: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Peter 3:15 </a:t>
            </a:r>
          </a:p>
          <a:p>
            <a:pPr marL="0" marR="0" lvl="0" indent="0" algn="ctr">
              <a:lnSpc>
                <a:spcPct val="107000"/>
              </a:lnSpc>
              <a:spcBef>
                <a:spcPts val="0"/>
              </a:spcBef>
              <a:spcAft>
                <a:spcPts val="0"/>
              </a:spcAft>
              <a:buNone/>
            </a:pP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They shall inherit the earth</a:t>
            </a: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pPr marL="0" indent="0">
              <a:buNone/>
            </a:pPr>
            <a:r>
              <a:rPr lang="en-US" sz="4400" b="1" i="1" dirty="0" smtClean="0">
                <a:solidFill>
                  <a:schemeClr val="bg1"/>
                </a:solidFill>
              </a:rPr>
              <a:t>…those </a:t>
            </a:r>
            <a:r>
              <a:rPr lang="en-US" sz="4400" b="1" i="1" dirty="0">
                <a:solidFill>
                  <a:schemeClr val="bg1"/>
                </a:solidFill>
              </a:rPr>
              <a:t>who hunger and thirst for righteousness</a:t>
            </a:r>
            <a:r>
              <a:rPr lang="en-US" sz="4400" b="1" i="1" dirty="0" smtClean="0">
                <a:solidFill>
                  <a:schemeClr val="bg1"/>
                </a:solidFill>
              </a:rPr>
              <a:t>.</a:t>
            </a:r>
            <a:endParaRPr lang="en-US" sz="4400" b="1" i="1" dirty="0">
              <a:solidFill>
                <a:schemeClr val="bg1"/>
              </a:solidFill>
            </a:endParaRPr>
          </a:p>
          <a:p>
            <a:r>
              <a:rPr lang="en-US" sz="3600" dirty="0" smtClean="0">
                <a:solidFill>
                  <a:schemeClr val="bg1"/>
                </a:solidFill>
              </a:rPr>
              <a:t>Psalm </a:t>
            </a:r>
            <a:r>
              <a:rPr lang="en-US" sz="3600" dirty="0">
                <a:solidFill>
                  <a:schemeClr val="bg1"/>
                </a:solidFill>
              </a:rPr>
              <a:t>1:1-2</a:t>
            </a:r>
          </a:p>
          <a:p>
            <a:r>
              <a:rPr lang="en-US" sz="3600" dirty="0" smtClean="0">
                <a:solidFill>
                  <a:schemeClr val="bg1"/>
                </a:solidFill>
              </a:rPr>
              <a:t>John 6:32-35</a:t>
            </a:r>
            <a:endParaRPr lang="en-US" sz="3600" dirty="0">
              <a:solidFill>
                <a:schemeClr val="bg1"/>
              </a:solidFill>
            </a:endParaRPr>
          </a:p>
        </p:txBody>
      </p:sp>
    </p:spTree>
    <p:extLst>
      <p:ext uri="{BB962C8B-B14F-4D97-AF65-F5344CB8AC3E}">
        <p14:creationId xmlns:p14="http://schemas.microsoft.com/office/powerpoint/2010/main" val="11124797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John 6:32-35</a:t>
            </a:r>
          </a:p>
        </p:txBody>
      </p:sp>
      <p:sp>
        <p:nvSpPr>
          <p:cNvPr id="3" name="Content Placeholder 2"/>
          <p:cNvSpPr>
            <a:spLocks noGrp="1"/>
          </p:cNvSpPr>
          <p:nvPr>
            <p:ph idx="1"/>
          </p:nvPr>
        </p:nvSpPr>
        <p:spPr>
          <a:xfrm>
            <a:off x="838200" y="1690688"/>
            <a:ext cx="10515600" cy="4842461"/>
          </a:xfrm>
        </p:spPr>
        <p:txBody>
          <a:bodyPr>
            <a:noAutofit/>
          </a:bodyPr>
          <a:lstStyle/>
          <a:p>
            <a:pPr marL="0" indent="0">
              <a:buNone/>
            </a:pPr>
            <a:r>
              <a:rPr lang="en-US" sz="3800" dirty="0" smtClean="0">
                <a:solidFill>
                  <a:schemeClr val="bg1"/>
                </a:solidFill>
              </a:rPr>
              <a:t>Then </a:t>
            </a:r>
            <a:r>
              <a:rPr lang="en-US" sz="3800" dirty="0">
                <a:solidFill>
                  <a:schemeClr val="bg1"/>
                </a:solidFill>
              </a:rPr>
              <a:t>Jesus said to them, "Most assuredly, I say to you, Moses did not give you the bread from heaven, but My Father gives you the true bread from </a:t>
            </a:r>
            <a:r>
              <a:rPr lang="en-US" sz="3800" dirty="0" smtClean="0">
                <a:solidFill>
                  <a:schemeClr val="bg1"/>
                </a:solidFill>
              </a:rPr>
              <a:t>heaven. </a:t>
            </a:r>
            <a:r>
              <a:rPr lang="en-US" sz="3800" baseline="30000" dirty="0" smtClean="0">
                <a:solidFill>
                  <a:schemeClr val="bg1"/>
                </a:solidFill>
              </a:rPr>
              <a:t>33</a:t>
            </a:r>
            <a:r>
              <a:rPr lang="en-US" sz="3800" dirty="0" smtClean="0">
                <a:solidFill>
                  <a:schemeClr val="bg1"/>
                </a:solidFill>
              </a:rPr>
              <a:t> For </a:t>
            </a:r>
            <a:r>
              <a:rPr lang="en-US" sz="3800" dirty="0">
                <a:solidFill>
                  <a:schemeClr val="bg1"/>
                </a:solidFill>
              </a:rPr>
              <a:t>the bread of God is He who comes down from heaven and gives life to the world</a:t>
            </a:r>
            <a:r>
              <a:rPr lang="en-US" sz="3800" dirty="0" smtClean="0">
                <a:solidFill>
                  <a:schemeClr val="bg1"/>
                </a:solidFill>
              </a:rPr>
              <a:t>.“ </a:t>
            </a:r>
            <a:r>
              <a:rPr lang="en-US" sz="3800" baseline="30000" dirty="0" smtClean="0">
                <a:solidFill>
                  <a:schemeClr val="bg1"/>
                </a:solidFill>
              </a:rPr>
              <a:t>34</a:t>
            </a:r>
            <a:r>
              <a:rPr lang="en-US" sz="3800" dirty="0" smtClean="0">
                <a:solidFill>
                  <a:schemeClr val="bg1"/>
                </a:solidFill>
              </a:rPr>
              <a:t> Then </a:t>
            </a:r>
            <a:r>
              <a:rPr lang="en-US" sz="3800" dirty="0">
                <a:solidFill>
                  <a:schemeClr val="bg1"/>
                </a:solidFill>
              </a:rPr>
              <a:t>they said to Him, "Lord, give us this bread always</a:t>
            </a:r>
            <a:r>
              <a:rPr lang="en-US" sz="3800" dirty="0" smtClean="0">
                <a:solidFill>
                  <a:schemeClr val="bg1"/>
                </a:solidFill>
              </a:rPr>
              <a:t>.“ </a:t>
            </a:r>
            <a:r>
              <a:rPr lang="en-US" sz="3800" baseline="30000" dirty="0" smtClean="0">
                <a:solidFill>
                  <a:schemeClr val="bg1"/>
                </a:solidFill>
              </a:rPr>
              <a:t>35</a:t>
            </a:r>
            <a:r>
              <a:rPr lang="en-US" sz="3800" dirty="0" smtClean="0">
                <a:solidFill>
                  <a:schemeClr val="bg1"/>
                </a:solidFill>
              </a:rPr>
              <a:t> And </a:t>
            </a:r>
            <a:r>
              <a:rPr lang="en-US" sz="3800" dirty="0">
                <a:solidFill>
                  <a:schemeClr val="bg1"/>
                </a:solidFill>
              </a:rPr>
              <a:t>Jesus said to them, "I am the bread of life. He who comes to Me shall never hunger, and he who believes in Me shall never thirst</a:t>
            </a:r>
            <a:r>
              <a:rPr lang="en-US" sz="3800" dirty="0" smtClean="0">
                <a:solidFill>
                  <a:schemeClr val="bg1"/>
                </a:solidFill>
              </a:rPr>
              <a:t>.</a:t>
            </a:r>
            <a:endParaRPr lang="en-US" sz="3800" dirty="0">
              <a:solidFill>
                <a:schemeClr val="bg1"/>
              </a:solidFill>
            </a:endParaRPr>
          </a:p>
        </p:txBody>
      </p:sp>
    </p:spTree>
    <p:extLst>
      <p:ext uri="{BB962C8B-B14F-4D97-AF65-F5344CB8AC3E}">
        <p14:creationId xmlns:p14="http://schemas.microsoft.com/office/powerpoint/2010/main" val="6453030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marR="0" lvl="0" indent="0">
              <a:lnSpc>
                <a:spcPct val="107000"/>
              </a:lnSpc>
              <a:spcBef>
                <a:spcPts val="0"/>
              </a:spcBef>
              <a:spcAft>
                <a:spcPts val="0"/>
              </a:spcAft>
              <a:buNone/>
            </a:pP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meek</a:t>
            </a: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Peter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2:19-20</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Galatians 6:1-2</a:t>
            </a: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Peter 3:15 </a:t>
            </a:r>
          </a:p>
          <a:p>
            <a:pPr marL="0" marR="0" lvl="0" indent="0" algn="ctr">
              <a:lnSpc>
                <a:spcPct val="107000"/>
              </a:lnSpc>
              <a:spcBef>
                <a:spcPts val="0"/>
              </a:spcBef>
              <a:spcAft>
                <a:spcPts val="0"/>
              </a:spcAft>
              <a:buNone/>
            </a:pP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They shall inherit the earth</a:t>
            </a: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pPr marL="0" indent="0">
              <a:buNone/>
            </a:pPr>
            <a:r>
              <a:rPr lang="en-US" sz="4400" b="1" i="1" dirty="0" smtClean="0">
                <a:solidFill>
                  <a:schemeClr val="bg1"/>
                </a:solidFill>
              </a:rPr>
              <a:t>…those </a:t>
            </a:r>
            <a:r>
              <a:rPr lang="en-US" sz="4400" b="1" i="1" dirty="0">
                <a:solidFill>
                  <a:schemeClr val="bg1"/>
                </a:solidFill>
              </a:rPr>
              <a:t>who hunger and thirst for righteousness</a:t>
            </a:r>
            <a:r>
              <a:rPr lang="en-US" sz="4400" b="1" i="1" dirty="0" smtClean="0">
                <a:solidFill>
                  <a:schemeClr val="bg1"/>
                </a:solidFill>
              </a:rPr>
              <a:t>.</a:t>
            </a:r>
            <a:endParaRPr lang="en-US" sz="4400" b="1" i="1" dirty="0">
              <a:solidFill>
                <a:schemeClr val="bg1"/>
              </a:solidFill>
            </a:endParaRPr>
          </a:p>
          <a:p>
            <a:r>
              <a:rPr lang="en-US" sz="3600" dirty="0" smtClean="0">
                <a:solidFill>
                  <a:schemeClr val="bg1"/>
                </a:solidFill>
              </a:rPr>
              <a:t>Psalm </a:t>
            </a:r>
            <a:r>
              <a:rPr lang="en-US" sz="3600" dirty="0">
                <a:solidFill>
                  <a:schemeClr val="bg1"/>
                </a:solidFill>
              </a:rPr>
              <a:t>1:1-2</a:t>
            </a:r>
          </a:p>
          <a:p>
            <a:r>
              <a:rPr lang="en-US" sz="3600" dirty="0" smtClean="0">
                <a:solidFill>
                  <a:schemeClr val="bg1"/>
                </a:solidFill>
              </a:rPr>
              <a:t>John </a:t>
            </a:r>
            <a:r>
              <a:rPr lang="en-US" sz="3600" dirty="0">
                <a:solidFill>
                  <a:schemeClr val="bg1"/>
                </a:solidFill>
              </a:rPr>
              <a:t>6:32-35</a:t>
            </a:r>
          </a:p>
          <a:p>
            <a:r>
              <a:rPr lang="en-US" sz="3600" dirty="0" smtClean="0">
                <a:solidFill>
                  <a:schemeClr val="bg1"/>
                </a:solidFill>
              </a:rPr>
              <a:t>Matthew 7:7-8</a:t>
            </a:r>
            <a:endParaRPr lang="en-US" sz="3600" dirty="0">
              <a:solidFill>
                <a:schemeClr val="bg1"/>
              </a:solidFill>
            </a:endParaRPr>
          </a:p>
        </p:txBody>
      </p:sp>
    </p:spTree>
    <p:extLst>
      <p:ext uri="{BB962C8B-B14F-4D97-AF65-F5344CB8AC3E}">
        <p14:creationId xmlns:p14="http://schemas.microsoft.com/office/powerpoint/2010/main" val="5419221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Matthew 7:7-8</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Ask</a:t>
            </a:r>
            <a:r>
              <a:rPr lang="en-US" sz="4000" dirty="0">
                <a:solidFill>
                  <a:schemeClr val="bg1"/>
                </a:solidFill>
              </a:rPr>
              <a:t>, and it will be given to you; seek, and you will find; knock, and it will be opened to </a:t>
            </a:r>
            <a:r>
              <a:rPr lang="en-US" sz="4000" dirty="0" smtClean="0">
                <a:solidFill>
                  <a:schemeClr val="bg1"/>
                </a:solidFill>
              </a:rPr>
              <a:t>you. </a:t>
            </a:r>
            <a:r>
              <a:rPr lang="en-US" sz="4000" baseline="30000" dirty="0" smtClean="0">
                <a:solidFill>
                  <a:schemeClr val="bg1"/>
                </a:solidFill>
              </a:rPr>
              <a:t>8</a:t>
            </a:r>
            <a:r>
              <a:rPr lang="en-US" sz="4000" dirty="0" smtClean="0">
                <a:solidFill>
                  <a:schemeClr val="bg1"/>
                </a:solidFill>
              </a:rPr>
              <a:t> For </a:t>
            </a:r>
            <a:r>
              <a:rPr lang="en-US" sz="4000" dirty="0">
                <a:solidFill>
                  <a:schemeClr val="bg1"/>
                </a:solidFill>
              </a:rPr>
              <a:t>everyone who asks receives, and he who seeks finds, and to him who knocks it will be opened.</a:t>
            </a:r>
          </a:p>
          <a:p>
            <a:endParaRPr lang="en-US" sz="4000" dirty="0">
              <a:solidFill>
                <a:schemeClr val="bg1"/>
              </a:solidFill>
            </a:endParaRPr>
          </a:p>
        </p:txBody>
      </p:sp>
    </p:spTree>
    <p:extLst>
      <p:ext uri="{BB962C8B-B14F-4D97-AF65-F5344CB8AC3E}">
        <p14:creationId xmlns:p14="http://schemas.microsoft.com/office/powerpoint/2010/main" val="18324282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lnSpcReduction="10000"/>
          </a:bodyPr>
          <a:lstStyle/>
          <a:p>
            <a:pPr marL="0" marR="0" lvl="0" indent="0">
              <a:lnSpc>
                <a:spcPct val="107000"/>
              </a:lnSpc>
              <a:spcBef>
                <a:spcPts val="0"/>
              </a:spcBef>
              <a:spcAft>
                <a:spcPts val="0"/>
              </a:spcAft>
              <a:buNone/>
            </a:pP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meek</a:t>
            </a: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Peter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2:19-20</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Galatians 6:1-2</a:t>
            </a: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Peter 3:15 </a:t>
            </a:r>
          </a:p>
          <a:p>
            <a:pPr marL="0" marR="0" lvl="0" indent="0" algn="ctr">
              <a:lnSpc>
                <a:spcPct val="107000"/>
              </a:lnSpc>
              <a:spcBef>
                <a:spcPts val="0"/>
              </a:spcBef>
              <a:spcAft>
                <a:spcPts val="0"/>
              </a:spcAft>
              <a:buNone/>
            </a:pP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They shall inherit the earth</a:t>
            </a: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lnSpcReduction="10000"/>
          </a:bodyPr>
          <a:lstStyle/>
          <a:p>
            <a:pPr marL="0" indent="0">
              <a:buNone/>
            </a:pPr>
            <a:r>
              <a:rPr lang="en-US" sz="4400" b="1" i="1" dirty="0" smtClean="0">
                <a:solidFill>
                  <a:schemeClr val="bg1"/>
                </a:solidFill>
              </a:rPr>
              <a:t>…those </a:t>
            </a:r>
            <a:r>
              <a:rPr lang="en-US" sz="4400" b="1" i="1" dirty="0">
                <a:solidFill>
                  <a:schemeClr val="bg1"/>
                </a:solidFill>
              </a:rPr>
              <a:t>who hunger and thirst for righteousness</a:t>
            </a:r>
            <a:r>
              <a:rPr lang="en-US" sz="4400" b="1" i="1" dirty="0" smtClean="0">
                <a:solidFill>
                  <a:schemeClr val="bg1"/>
                </a:solidFill>
              </a:rPr>
              <a:t>.</a:t>
            </a:r>
            <a:endParaRPr lang="en-US" sz="4400" b="1" i="1" dirty="0">
              <a:solidFill>
                <a:schemeClr val="bg1"/>
              </a:solidFill>
            </a:endParaRPr>
          </a:p>
          <a:p>
            <a:r>
              <a:rPr lang="en-US" sz="3600" dirty="0" smtClean="0">
                <a:solidFill>
                  <a:schemeClr val="bg1"/>
                </a:solidFill>
              </a:rPr>
              <a:t>Psalm </a:t>
            </a:r>
            <a:r>
              <a:rPr lang="en-US" sz="3600" dirty="0">
                <a:solidFill>
                  <a:schemeClr val="bg1"/>
                </a:solidFill>
              </a:rPr>
              <a:t>1:1-2</a:t>
            </a:r>
          </a:p>
          <a:p>
            <a:r>
              <a:rPr lang="en-US" sz="3600" dirty="0" smtClean="0">
                <a:solidFill>
                  <a:schemeClr val="bg1"/>
                </a:solidFill>
              </a:rPr>
              <a:t>John </a:t>
            </a:r>
            <a:r>
              <a:rPr lang="en-US" sz="3600" dirty="0">
                <a:solidFill>
                  <a:schemeClr val="bg1"/>
                </a:solidFill>
              </a:rPr>
              <a:t>6:32-35</a:t>
            </a:r>
          </a:p>
          <a:p>
            <a:r>
              <a:rPr lang="en-US" sz="3600" dirty="0" smtClean="0">
                <a:solidFill>
                  <a:schemeClr val="bg1"/>
                </a:solidFill>
              </a:rPr>
              <a:t>Matthew </a:t>
            </a:r>
            <a:r>
              <a:rPr lang="en-US" sz="3600" dirty="0">
                <a:solidFill>
                  <a:schemeClr val="bg1"/>
                </a:solidFill>
              </a:rPr>
              <a:t>7:7-8</a:t>
            </a:r>
          </a:p>
          <a:p>
            <a:pPr marL="0" indent="0" algn="ctr">
              <a:buNone/>
            </a:pPr>
            <a:r>
              <a:rPr lang="en-US" sz="3600" i="1" dirty="0" smtClean="0">
                <a:solidFill>
                  <a:schemeClr val="bg1"/>
                </a:solidFill>
              </a:rPr>
              <a:t>“</a:t>
            </a:r>
            <a:r>
              <a:rPr lang="en-US" sz="3600" i="1" dirty="0">
                <a:solidFill>
                  <a:schemeClr val="bg1"/>
                </a:solidFill>
              </a:rPr>
              <a:t>For they shall be filled.”</a:t>
            </a:r>
          </a:p>
        </p:txBody>
      </p:sp>
    </p:spTree>
    <p:extLst>
      <p:ext uri="{BB962C8B-B14F-4D97-AF65-F5344CB8AC3E}">
        <p14:creationId xmlns:p14="http://schemas.microsoft.com/office/powerpoint/2010/main" val="22470786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merciful.</a:t>
            </a:r>
          </a:p>
          <a:p>
            <a:r>
              <a:rPr lang="en-US" sz="3600" dirty="0">
                <a:solidFill>
                  <a:schemeClr val="bg1"/>
                </a:solidFill>
              </a:rPr>
              <a:t>Matthew </a:t>
            </a:r>
            <a:r>
              <a:rPr lang="en-US" sz="3600" dirty="0" smtClean="0">
                <a:solidFill>
                  <a:schemeClr val="bg1"/>
                </a:solidFill>
              </a:rPr>
              <a:t>18:21-22</a:t>
            </a:r>
            <a:endParaRPr lang="en-US" sz="3600" dirty="0">
              <a:solidFill>
                <a:schemeClr val="bg1"/>
              </a:solidFill>
            </a:endParaRPr>
          </a:p>
        </p:txBody>
      </p:sp>
      <p:sp>
        <p:nvSpPr>
          <p:cNvPr id="4" name="Content Placeholder 3"/>
          <p:cNvSpPr>
            <a:spLocks noGrp="1"/>
          </p:cNvSpPr>
          <p:nvPr>
            <p:ph sz="half" idx="2"/>
          </p:nvPr>
        </p:nvSpPr>
        <p:spPr/>
        <p:txBody>
          <a:bodyPr>
            <a:normAutofit/>
          </a:bodyPr>
          <a:lstStyle/>
          <a:p>
            <a:pPr marL="0" lvl="0" indent="0">
              <a:buNone/>
            </a:pPr>
            <a:endParaRPr lang="en-US" sz="3600" i="1" dirty="0">
              <a:solidFill>
                <a:schemeClr val="bg1"/>
              </a:solidFill>
            </a:endParaRPr>
          </a:p>
        </p:txBody>
      </p:sp>
    </p:spTree>
    <p:extLst>
      <p:ext uri="{BB962C8B-B14F-4D97-AF65-F5344CB8AC3E}">
        <p14:creationId xmlns:p14="http://schemas.microsoft.com/office/powerpoint/2010/main" val="8771761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Matthew 18:21-22</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Then </a:t>
            </a:r>
            <a:r>
              <a:rPr lang="en-US" sz="4000" dirty="0">
                <a:solidFill>
                  <a:schemeClr val="bg1"/>
                </a:solidFill>
              </a:rPr>
              <a:t>Peter came to Him and said, "Lord, how often shall my brother sin against me, and I forgive him? Up to seven times</a:t>
            </a:r>
            <a:r>
              <a:rPr lang="en-US" sz="4000" dirty="0" smtClean="0">
                <a:solidFill>
                  <a:schemeClr val="bg1"/>
                </a:solidFill>
              </a:rPr>
              <a:t>?“ </a:t>
            </a:r>
            <a:r>
              <a:rPr lang="en-US" sz="4000" baseline="30000" dirty="0" smtClean="0">
                <a:solidFill>
                  <a:schemeClr val="bg1"/>
                </a:solidFill>
              </a:rPr>
              <a:t>22</a:t>
            </a:r>
            <a:r>
              <a:rPr lang="en-US" sz="4000" dirty="0" smtClean="0">
                <a:solidFill>
                  <a:schemeClr val="bg1"/>
                </a:solidFill>
              </a:rPr>
              <a:t> Jesus </a:t>
            </a:r>
            <a:r>
              <a:rPr lang="en-US" sz="4000" dirty="0">
                <a:solidFill>
                  <a:schemeClr val="bg1"/>
                </a:solidFill>
              </a:rPr>
              <a:t>said to him, "I do not say to you, up to seven times, but up to seventy times seven</a:t>
            </a:r>
            <a:r>
              <a:rPr lang="en-US" sz="4000" dirty="0" smtClean="0">
                <a:solidFill>
                  <a:schemeClr val="bg1"/>
                </a:solidFill>
              </a:rPr>
              <a:t>.”</a:t>
            </a:r>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11911184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marR="0" lvl="0" indent="0">
              <a:lnSpc>
                <a:spcPct val="107000"/>
              </a:lnSpc>
              <a:spcBef>
                <a:spcPts val="0"/>
              </a:spcBef>
              <a:spcAft>
                <a:spcPts val="0"/>
              </a:spcAft>
              <a:buNone/>
            </a:pP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poor in spirit</a:t>
            </a: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Jeremiah 10:23</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9153998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merciful.</a:t>
            </a:r>
          </a:p>
          <a:p>
            <a:r>
              <a:rPr lang="en-US" sz="3600" dirty="0">
                <a:solidFill>
                  <a:schemeClr val="bg1"/>
                </a:solidFill>
              </a:rPr>
              <a:t>Matthew 18:21-22</a:t>
            </a:r>
          </a:p>
          <a:p>
            <a:r>
              <a:rPr lang="en-US" sz="3600" dirty="0">
                <a:solidFill>
                  <a:schemeClr val="bg1"/>
                </a:solidFill>
              </a:rPr>
              <a:t>Luke </a:t>
            </a:r>
            <a:r>
              <a:rPr lang="en-US" sz="3600" dirty="0" smtClean="0">
                <a:solidFill>
                  <a:schemeClr val="bg1"/>
                </a:solidFill>
              </a:rPr>
              <a:t>6:36-37</a:t>
            </a:r>
            <a:endParaRPr lang="en-US" sz="3600" dirty="0">
              <a:solidFill>
                <a:schemeClr val="bg1"/>
              </a:solidFill>
            </a:endParaRPr>
          </a:p>
        </p:txBody>
      </p:sp>
      <p:sp>
        <p:nvSpPr>
          <p:cNvPr id="4" name="Content Placeholder 3"/>
          <p:cNvSpPr>
            <a:spLocks noGrp="1"/>
          </p:cNvSpPr>
          <p:nvPr>
            <p:ph sz="half" idx="2"/>
          </p:nvPr>
        </p:nvSpPr>
        <p:spPr/>
        <p:txBody>
          <a:bodyPr>
            <a:normAutofit/>
          </a:bodyPr>
          <a:lstStyle/>
          <a:p>
            <a:pPr marL="0" lvl="0" indent="0">
              <a:buNone/>
            </a:pPr>
            <a:endParaRPr lang="en-US" sz="3600" i="1" dirty="0">
              <a:solidFill>
                <a:schemeClr val="bg1"/>
              </a:solidFill>
            </a:endParaRPr>
          </a:p>
        </p:txBody>
      </p:sp>
    </p:spTree>
    <p:extLst>
      <p:ext uri="{BB962C8B-B14F-4D97-AF65-F5344CB8AC3E}">
        <p14:creationId xmlns:p14="http://schemas.microsoft.com/office/powerpoint/2010/main" val="37835874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Luke 6:36-37</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Therefore </a:t>
            </a:r>
            <a:r>
              <a:rPr lang="en-US" sz="4000" dirty="0">
                <a:solidFill>
                  <a:schemeClr val="bg1"/>
                </a:solidFill>
              </a:rPr>
              <a:t>be merciful, just as your Father also is </a:t>
            </a:r>
            <a:r>
              <a:rPr lang="en-US" sz="4000" dirty="0" smtClean="0">
                <a:solidFill>
                  <a:schemeClr val="bg1"/>
                </a:solidFill>
              </a:rPr>
              <a:t>merciful. </a:t>
            </a:r>
            <a:r>
              <a:rPr lang="en-US" sz="4000" baseline="30000" dirty="0" smtClean="0">
                <a:solidFill>
                  <a:schemeClr val="bg1"/>
                </a:solidFill>
              </a:rPr>
              <a:t>37</a:t>
            </a:r>
            <a:r>
              <a:rPr lang="en-US" sz="4000" dirty="0" smtClean="0">
                <a:solidFill>
                  <a:schemeClr val="bg1"/>
                </a:solidFill>
              </a:rPr>
              <a:t> "Judge </a:t>
            </a:r>
            <a:r>
              <a:rPr lang="en-US" sz="4000" dirty="0">
                <a:solidFill>
                  <a:schemeClr val="bg1"/>
                </a:solidFill>
              </a:rPr>
              <a:t>not, and you shall not be judged. Condemn not, and you shall not be condemned. Forgive, and you will be forgiven</a:t>
            </a:r>
            <a:r>
              <a:rPr lang="en-US" sz="4000" dirty="0" smtClean="0">
                <a:solidFill>
                  <a:schemeClr val="bg1"/>
                </a:solidFill>
              </a:rPr>
              <a:t>.”</a:t>
            </a:r>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20363370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merciful.</a:t>
            </a:r>
          </a:p>
          <a:p>
            <a:r>
              <a:rPr lang="en-US" sz="3600" dirty="0">
                <a:solidFill>
                  <a:schemeClr val="bg1"/>
                </a:solidFill>
              </a:rPr>
              <a:t>Matthew 18:21-22</a:t>
            </a:r>
          </a:p>
          <a:p>
            <a:r>
              <a:rPr lang="en-US" sz="3600" dirty="0">
                <a:solidFill>
                  <a:schemeClr val="bg1"/>
                </a:solidFill>
              </a:rPr>
              <a:t>Luke 6:36-37</a:t>
            </a:r>
          </a:p>
          <a:p>
            <a:pPr marL="0" lvl="0" indent="0" algn="ctr">
              <a:buNone/>
            </a:pPr>
            <a:r>
              <a:rPr lang="en-US" sz="3600" i="1" dirty="0">
                <a:solidFill>
                  <a:schemeClr val="bg1"/>
                </a:solidFill>
              </a:rPr>
              <a:t>“For they shall obtain mercy.”</a:t>
            </a:r>
          </a:p>
        </p:txBody>
      </p:sp>
      <p:sp>
        <p:nvSpPr>
          <p:cNvPr id="4" name="Content Placeholder 3"/>
          <p:cNvSpPr>
            <a:spLocks noGrp="1"/>
          </p:cNvSpPr>
          <p:nvPr>
            <p:ph sz="half" idx="2"/>
          </p:nvPr>
        </p:nvSpPr>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pure in heart.</a:t>
            </a:r>
          </a:p>
          <a:p>
            <a:r>
              <a:rPr lang="en-US" sz="3600" dirty="0">
                <a:solidFill>
                  <a:schemeClr val="bg1"/>
                </a:solidFill>
              </a:rPr>
              <a:t>Luke </a:t>
            </a:r>
            <a:r>
              <a:rPr lang="en-US" sz="3600" dirty="0" smtClean="0">
                <a:solidFill>
                  <a:schemeClr val="bg1"/>
                </a:solidFill>
              </a:rPr>
              <a:t>6:45</a:t>
            </a:r>
            <a:endParaRPr lang="en-US" sz="3600" dirty="0">
              <a:solidFill>
                <a:schemeClr val="bg1"/>
              </a:solidFill>
            </a:endParaRPr>
          </a:p>
        </p:txBody>
      </p:sp>
    </p:spTree>
    <p:extLst>
      <p:ext uri="{BB962C8B-B14F-4D97-AF65-F5344CB8AC3E}">
        <p14:creationId xmlns:p14="http://schemas.microsoft.com/office/powerpoint/2010/main" val="25330039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Luke 6:45</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A </a:t>
            </a:r>
            <a:r>
              <a:rPr lang="en-US" sz="4000" dirty="0">
                <a:solidFill>
                  <a:schemeClr val="bg1"/>
                </a:solidFill>
              </a:rPr>
              <a:t>good man out of the good treasure of his heart brings forth good; and an evil man out of the evil treasure of his heart brings forth evil. For out of the abundance of the heart his mouth speaks.</a:t>
            </a:r>
          </a:p>
          <a:p>
            <a:endParaRPr lang="en-US" sz="4000" dirty="0">
              <a:solidFill>
                <a:schemeClr val="bg1"/>
              </a:solidFill>
            </a:endParaRPr>
          </a:p>
        </p:txBody>
      </p:sp>
    </p:spTree>
    <p:extLst>
      <p:ext uri="{BB962C8B-B14F-4D97-AF65-F5344CB8AC3E}">
        <p14:creationId xmlns:p14="http://schemas.microsoft.com/office/powerpoint/2010/main" val="19457358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merciful.</a:t>
            </a:r>
          </a:p>
          <a:p>
            <a:r>
              <a:rPr lang="en-US" sz="3600" dirty="0">
                <a:solidFill>
                  <a:schemeClr val="bg1"/>
                </a:solidFill>
              </a:rPr>
              <a:t>Matthew 18:21-22</a:t>
            </a:r>
          </a:p>
          <a:p>
            <a:r>
              <a:rPr lang="en-US" sz="3600" dirty="0">
                <a:solidFill>
                  <a:schemeClr val="bg1"/>
                </a:solidFill>
              </a:rPr>
              <a:t>Luke 6:36-37</a:t>
            </a:r>
          </a:p>
          <a:p>
            <a:pPr marL="0" lvl="0" indent="0" algn="ctr">
              <a:buNone/>
            </a:pPr>
            <a:r>
              <a:rPr lang="en-US" sz="3600" i="1" dirty="0">
                <a:solidFill>
                  <a:schemeClr val="bg1"/>
                </a:solidFill>
              </a:rPr>
              <a:t>“For they shall obtain mercy.”</a:t>
            </a:r>
          </a:p>
        </p:txBody>
      </p:sp>
      <p:sp>
        <p:nvSpPr>
          <p:cNvPr id="4" name="Content Placeholder 3"/>
          <p:cNvSpPr>
            <a:spLocks noGrp="1"/>
          </p:cNvSpPr>
          <p:nvPr>
            <p:ph sz="half" idx="2"/>
          </p:nvPr>
        </p:nvSpPr>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pure in heart.</a:t>
            </a:r>
          </a:p>
          <a:p>
            <a:r>
              <a:rPr lang="en-US" sz="3600" dirty="0">
                <a:solidFill>
                  <a:schemeClr val="bg1"/>
                </a:solidFill>
              </a:rPr>
              <a:t>Luke 6:45</a:t>
            </a:r>
          </a:p>
          <a:p>
            <a:r>
              <a:rPr lang="en-US" sz="3600" dirty="0">
                <a:solidFill>
                  <a:schemeClr val="bg1"/>
                </a:solidFill>
              </a:rPr>
              <a:t>Psalm </a:t>
            </a:r>
            <a:r>
              <a:rPr lang="en-US" sz="3600" dirty="0" smtClean="0">
                <a:solidFill>
                  <a:schemeClr val="bg1"/>
                </a:solidFill>
              </a:rPr>
              <a:t>24:3-4</a:t>
            </a:r>
            <a:endParaRPr lang="en-US" sz="3600" dirty="0">
              <a:solidFill>
                <a:schemeClr val="bg1"/>
              </a:solidFill>
            </a:endParaRPr>
          </a:p>
        </p:txBody>
      </p:sp>
    </p:spTree>
    <p:extLst>
      <p:ext uri="{BB962C8B-B14F-4D97-AF65-F5344CB8AC3E}">
        <p14:creationId xmlns:p14="http://schemas.microsoft.com/office/powerpoint/2010/main" val="13685082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Psalm 24:3-4</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Who </a:t>
            </a:r>
            <a:r>
              <a:rPr lang="en-US" sz="4000" dirty="0">
                <a:solidFill>
                  <a:schemeClr val="bg1"/>
                </a:solidFill>
              </a:rPr>
              <a:t>may ascend into the hill of the LORD? Or who may stand in His holy </a:t>
            </a:r>
            <a:r>
              <a:rPr lang="en-US" sz="4000" dirty="0" smtClean="0">
                <a:solidFill>
                  <a:schemeClr val="bg1"/>
                </a:solidFill>
              </a:rPr>
              <a:t>place? </a:t>
            </a:r>
            <a:r>
              <a:rPr lang="en-US" sz="4000" baseline="30000" dirty="0" smtClean="0">
                <a:solidFill>
                  <a:schemeClr val="bg1"/>
                </a:solidFill>
              </a:rPr>
              <a:t>4</a:t>
            </a:r>
            <a:r>
              <a:rPr lang="en-US" sz="4000" dirty="0" smtClean="0">
                <a:solidFill>
                  <a:schemeClr val="bg1"/>
                </a:solidFill>
              </a:rPr>
              <a:t> He </a:t>
            </a:r>
            <a:r>
              <a:rPr lang="en-US" sz="4000" dirty="0">
                <a:solidFill>
                  <a:schemeClr val="bg1"/>
                </a:solidFill>
              </a:rPr>
              <a:t>who has clean hands and a pure heart, Who has not lifted up his soul to an idol, Nor sworn deceitfully.</a:t>
            </a:r>
          </a:p>
          <a:p>
            <a:endParaRPr lang="en-US" sz="4000" dirty="0">
              <a:solidFill>
                <a:schemeClr val="bg1"/>
              </a:solidFill>
            </a:endParaRPr>
          </a:p>
        </p:txBody>
      </p:sp>
    </p:spTree>
    <p:extLst>
      <p:ext uri="{BB962C8B-B14F-4D97-AF65-F5344CB8AC3E}">
        <p14:creationId xmlns:p14="http://schemas.microsoft.com/office/powerpoint/2010/main" val="9252874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merciful.</a:t>
            </a:r>
          </a:p>
          <a:p>
            <a:r>
              <a:rPr lang="en-US" sz="3600" dirty="0">
                <a:solidFill>
                  <a:schemeClr val="bg1"/>
                </a:solidFill>
              </a:rPr>
              <a:t>Matthew 18:21-22</a:t>
            </a:r>
          </a:p>
          <a:p>
            <a:r>
              <a:rPr lang="en-US" sz="3600" dirty="0">
                <a:solidFill>
                  <a:schemeClr val="bg1"/>
                </a:solidFill>
              </a:rPr>
              <a:t>Luke 6:36-37</a:t>
            </a:r>
          </a:p>
          <a:p>
            <a:pPr marL="0" lvl="0" indent="0" algn="ctr">
              <a:buNone/>
            </a:pPr>
            <a:r>
              <a:rPr lang="en-US" sz="3600" i="1" dirty="0">
                <a:solidFill>
                  <a:schemeClr val="bg1"/>
                </a:solidFill>
              </a:rPr>
              <a:t>“For they shall obtain mercy.”</a:t>
            </a:r>
          </a:p>
        </p:txBody>
      </p:sp>
      <p:sp>
        <p:nvSpPr>
          <p:cNvPr id="4" name="Content Placeholder 3"/>
          <p:cNvSpPr>
            <a:spLocks noGrp="1"/>
          </p:cNvSpPr>
          <p:nvPr>
            <p:ph sz="half" idx="2"/>
          </p:nvPr>
        </p:nvSpPr>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pure in heart.</a:t>
            </a:r>
          </a:p>
          <a:p>
            <a:r>
              <a:rPr lang="en-US" sz="3600" dirty="0">
                <a:solidFill>
                  <a:schemeClr val="bg1"/>
                </a:solidFill>
              </a:rPr>
              <a:t>Luke 6:45</a:t>
            </a:r>
          </a:p>
          <a:p>
            <a:r>
              <a:rPr lang="en-US" sz="3600" dirty="0">
                <a:solidFill>
                  <a:schemeClr val="bg1"/>
                </a:solidFill>
              </a:rPr>
              <a:t>Psalm 24:3-4</a:t>
            </a:r>
          </a:p>
          <a:p>
            <a:r>
              <a:rPr lang="en-US" sz="3600" dirty="0">
                <a:solidFill>
                  <a:schemeClr val="bg1"/>
                </a:solidFill>
              </a:rPr>
              <a:t>James </a:t>
            </a:r>
            <a:r>
              <a:rPr lang="en-US" sz="3600" dirty="0" smtClean="0">
                <a:solidFill>
                  <a:schemeClr val="bg1"/>
                </a:solidFill>
              </a:rPr>
              <a:t>4:8</a:t>
            </a:r>
            <a:endParaRPr lang="en-US" sz="3600" dirty="0">
              <a:solidFill>
                <a:schemeClr val="bg1"/>
              </a:solidFill>
            </a:endParaRPr>
          </a:p>
        </p:txBody>
      </p:sp>
    </p:spTree>
    <p:extLst>
      <p:ext uri="{BB962C8B-B14F-4D97-AF65-F5344CB8AC3E}">
        <p14:creationId xmlns:p14="http://schemas.microsoft.com/office/powerpoint/2010/main" val="33790780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James 4:8</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Draw </a:t>
            </a:r>
            <a:r>
              <a:rPr lang="en-US" sz="4000" dirty="0">
                <a:solidFill>
                  <a:schemeClr val="bg1"/>
                </a:solidFill>
              </a:rPr>
              <a:t>near to God and He will draw near to you. Cleanse your hands, you sinners; and purify your hearts, you double-minded.</a:t>
            </a:r>
          </a:p>
          <a:p>
            <a:endParaRPr lang="en-US" sz="4000" dirty="0">
              <a:solidFill>
                <a:schemeClr val="bg1"/>
              </a:solidFill>
            </a:endParaRPr>
          </a:p>
        </p:txBody>
      </p:sp>
    </p:spTree>
    <p:extLst>
      <p:ext uri="{BB962C8B-B14F-4D97-AF65-F5344CB8AC3E}">
        <p14:creationId xmlns:p14="http://schemas.microsoft.com/office/powerpoint/2010/main" val="17874615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merciful.</a:t>
            </a:r>
          </a:p>
          <a:p>
            <a:r>
              <a:rPr lang="en-US" sz="3600" dirty="0">
                <a:solidFill>
                  <a:schemeClr val="bg1"/>
                </a:solidFill>
              </a:rPr>
              <a:t>Matthew 18:21-22</a:t>
            </a:r>
          </a:p>
          <a:p>
            <a:r>
              <a:rPr lang="en-US" sz="3600" dirty="0">
                <a:solidFill>
                  <a:schemeClr val="bg1"/>
                </a:solidFill>
              </a:rPr>
              <a:t>Luke 6:36-37</a:t>
            </a:r>
          </a:p>
          <a:p>
            <a:pPr marL="0" lvl="0" indent="0" algn="ctr">
              <a:buNone/>
            </a:pPr>
            <a:r>
              <a:rPr lang="en-US" sz="3600" i="1" dirty="0">
                <a:solidFill>
                  <a:schemeClr val="bg1"/>
                </a:solidFill>
              </a:rPr>
              <a:t>“For they shall obtain mercy.”</a:t>
            </a:r>
          </a:p>
        </p:txBody>
      </p:sp>
      <p:sp>
        <p:nvSpPr>
          <p:cNvPr id="4" name="Content Placeholder 3"/>
          <p:cNvSpPr>
            <a:spLocks noGrp="1"/>
          </p:cNvSpPr>
          <p:nvPr>
            <p:ph sz="half" idx="2"/>
          </p:nvPr>
        </p:nvSpPr>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pure in heart.</a:t>
            </a:r>
          </a:p>
          <a:p>
            <a:r>
              <a:rPr lang="en-US" sz="3600" dirty="0">
                <a:solidFill>
                  <a:schemeClr val="bg1"/>
                </a:solidFill>
              </a:rPr>
              <a:t>Luke 6:45</a:t>
            </a:r>
          </a:p>
          <a:p>
            <a:r>
              <a:rPr lang="en-US" sz="3600" dirty="0">
                <a:solidFill>
                  <a:schemeClr val="bg1"/>
                </a:solidFill>
              </a:rPr>
              <a:t>Psalm 24:3-4</a:t>
            </a:r>
          </a:p>
          <a:p>
            <a:r>
              <a:rPr lang="en-US" sz="3600" dirty="0">
                <a:solidFill>
                  <a:schemeClr val="bg1"/>
                </a:solidFill>
              </a:rPr>
              <a:t>James 4:8</a:t>
            </a:r>
          </a:p>
          <a:p>
            <a:r>
              <a:rPr lang="en-US" sz="3600" dirty="0">
                <a:solidFill>
                  <a:schemeClr val="bg1"/>
                </a:solidFill>
              </a:rPr>
              <a:t>Philippians </a:t>
            </a:r>
            <a:r>
              <a:rPr lang="en-US" sz="3600" dirty="0" smtClean="0">
                <a:solidFill>
                  <a:schemeClr val="bg1"/>
                </a:solidFill>
              </a:rPr>
              <a:t>4:8-9</a:t>
            </a:r>
            <a:endParaRPr lang="en-US" sz="3600" dirty="0">
              <a:solidFill>
                <a:schemeClr val="bg1"/>
              </a:solidFill>
            </a:endParaRPr>
          </a:p>
        </p:txBody>
      </p:sp>
    </p:spTree>
    <p:extLst>
      <p:ext uri="{BB962C8B-B14F-4D97-AF65-F5344CB8AC3E}">
        <p14:creationId xmlns:p14="http://schemas.microsoft.com/office/powerpoint/2010/main" val="11970324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Philippians 4:8-9</a:t>
            </a:r>
          </a:p>
        </p:txBody>
      </p:sp>
      <p:sp>
        <p:nvSpPr>
          <p:cNvPr id="3" name="Content Placeholder 2"/>
          <p:cNvSpPr>
            <a:spLocks noGrp="1"/>
          </p:cNvSpPr>
          <p:nvPr>
            <p:ph idx="1"/>
          </p:nvPr>
        </p:nvSpPr>
        <p:spPr>
          <a:xfrm>
            <a:off x="838200" y="1825625"/>
            <a:ext cx="10515600" cy="4701784"/>
          </a:xfrm>
        </p:spPr>
        <p:txBody>
          <a:bodyPr>
            <a:normAutofit lnSpcReduction="10000"/>
          </a:bodyPr>
          <a:lstStyle/>
          <a:p>
            <a:pPr marL="0" indent="0">
              <a:buNone/>
            </a:pPr>
            <a:r>
              <a:rPr lang="en-US" sz="4000" dirty="0" smtClean="0">
                <a:solidFill>
                  <a:schemeClr val="bg1"/>
                </a:solidFill>
              </a:rPr>
              <a:t>Finally</a:t>
            </a:r>
            <a:r>
              <a:rPr lang="en-US" sz="4000" dirty="0">
                <a:solidFill>
                  <a:schemeClr val="bg1"/>
                </a:solidFill>
              </a:rPr>
              <a:t>, brethren, whatever things are true, whatever things are noble, whatever things are just, whatever things are pure, whatever things are lovely, whatever things are of good report, if there is any virtue and if there is anything praiseworthy--meditate on these </a:t>
            </a:r>
            <a:r>
              <a:rPr lang="en-US" sz="4000" dirty="0" smtClean="0">
                <a:solidFill>
                  <a:schemeClr val="bg1"/>
                </a:solidFill>
              </a:rPr>
              <a:t>things. </a:t>
            </a:r>
            <a:r>
              <a:rPr lang="en-US" sz="4000" baseline="30000" dirty="0" smtClean="0">
                <a:solidFill>
                  <a:schemeClr val="bg1"/>
                </a:solidFill>
              </a:rPr>
              <a:t>9</a:t>
            </a:r>
            <a:r>
              <a:rPr lang="en-US" sz="4000" dirty="0" smtClean="0">
                <a:solidFill>
                  <a:schemeClr val="bg1"/>
                </a:solidFill>
              </a:rPr>
              <a:t> The </a:t>
            </a:r>
            <a:r>
              <a:rPr lang="en-US" sz="4000" dirty="0">
                <a:solidFill>
                  <a:schemeClr val="bg1"/>
                </a:solidFill>
              </a:rPr>
              <a:t>things which you learned and received and heard and saw in me, these do, and the God of peace will be with you.</a:t>
            </a:r>
          </a:p>
        </p:txBody>
      </p:sp>
    </p:spTree>
    <p:extLst>
      <p:ext uri="{BB962C8B-B14F-4D97-AF65-F5344CB8AC3E}">
        <p14:creationId xmlns:p14="http://schemas.microsoft.com/office/powerpoint/2010/main" val="231193376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Jeremiah </a:t>
            </a:r>
            <a:r>
              <a:rPr lang="en-US" sz="6600" b="1" dirty="0" smtClean="0">
                <a:solidFill>
                  <a:schemeClr val="bg1"/>
                </a:solidFill>
              </a:rPr>
              <a:t>10:23</a:t>
            </a:r>
            <a:endParaRPr lang="en-US" sz="6600" b="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O </a:t>
            </a:r>
            <a:r>
              <a:rPr lang="en-US" sz="4000" dirty="0">
                <a:solidFill>
                  <a:schemeClr val="bg1"/>
                </a:solidFill>
              </a:rPr>
              <a:t>LORD, I know the way of man is not in himself; It is not in man who walks to direct his own steps.</a:t>
            </a:r>
          </a:p>
          <a:p>
            <a:endParaRPr lang="en-US" sz="4000" dirty="0">
              <a:solidFill>
                <a:schemeClr val="bg1"/>
              </a:solidFill>
            </a:endParaRPr>
          </a:p>
        </p:txBody>
      </p:sp>
    </p:spTree>
    <p:extLst>
      <p:ext uri="{BB962C8B-B14F-4D97-AF65-F5344CB8AC3E}">
        <p14:creationId xmlns:p14="http://schemas.microsoft.com/office/powerpoint/2010/main" val="21742635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merciful.</a:t>
            </a:r>
          </a:p>
          <a:p>
            <a:r>
              <a:rPr lang="en-US" sz="3600" dirty="0">
                <a:solidFill>
                  <a:schemeClr val="bg1"/>
                </a:solidFill>
              </a:rPr>
              <a:t>Matthew 18:21-22</a:t>
            </a:r>
          </a:p>
          <a:p>
            <a:r>
              <a:rPr lang="en-US" sz="3600" dirty="0">
                <a:solidFill>
                  <a:schemeClr val="bg1"/>
                </a:solidFill>
              </a:rPr>
              <a:t>Luke 6:36-37</a:t>
            </a:r>
          </a:p>
          <a:p>
            <a:pPr marL="0" lvl="0" indent="0" algn="ctr">
              <a:buNone/>
            </a:pPr>
            <a:r>
              <a:rPr lang="en-US" sz="3600" i="1" dirty="0">
                <a:solidFill>
                  <a:schemeClr val="bg1"/>
                </a:solidFill>
              </a:rPr>
              <a:t>“For they shall obtain mercy.”</a:t>
            </a:r>
          </a:p>
        </p:txBody>
      </p:sp>
      <p:sp>
        <p:nvSpPr>
          <p:cNvPr id="4" name="Content Placeholder 3"/>
          <p:cNvSpPr>
            <a:spLocks noGrp="1"/>
          </p:cNvSpPr>
          <p:nvPr>
            <p:ph sz="half" idx="2"/>
          </p:nvPr>
        </p:nvSpPr>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pure in heart.</a:t>
            </a:r>
          </a:p>
          <a:p>
            <a:r>
              <a:rPr lang="en-US" sz="3600" dirty="0">
                <a:solidFill>
                  <a:schemeClr val="bg1"/>
                </a:solidFill>
              </a:rPr>
              <a:t>Luke 6:45</a:t>
            </a:r>
          </a:p>
          <a:p>
            <a:r>
              <a:rPr lang="en-US" sz="3600" dirty="0">
                <a:solidFill>
                  <a:schemeClr val="bg1"/>
                </a:solidFill>
              </a:rPr>
              <a:t>Psalm 24:3-4</a:t>
            </a:r>
          </a:p>
          <a:p>
            <a:r>
              <a:rPr lang="en-US" sz="3600" dirty="0">
                <a:solidFill>
                  <a:schemeClr val="bg1"/>
                </a:solidFill>
              </a:rPr>
              <a:t>James 4:8</a:t>
            </a:r>
          </a:p>
          <a:p>
            <a:r>
              <a:rPr lang="en-US" sz="3600" dirty="0">
                <a:solidFill>
                  <a:schemeClr val="bg1"/>
                </a:solidFill>
              </a:rPr>
              <a:t>Philippians 4:8-9</a:t>
            </a:r>
          </a:p>
          <a:p>
            <a:pPr marL="0" lvl="0" indent="0" algn="ctr">
              <a:buNone/>
            </a:pPr>
            <a:r>
              <a:rPr lang="en-US" sz="3600" i="1" dirty="0">
                <a:solidFill>
                  <a:schemeClr val="bg1"/>
                </a:solidFill>
              </a:rPr>
              <a:t>“For they shall see God.”</a:t>
            </a:r>
          </a:p>
        </p:txBody>
      </p:sp>
    </p:spTree>
    <p:extLst>
      <p:ext uri="{BB962C8B-B14F-4D97-AF65-F5344CB8AC3E}">
        <p14:creationId xmlns:p14="http://schemas.microsoft.com/office/powerpoint/2010/main" val="25482043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peacemakers</a:t>
            </a:r>
            <a:r>
              <a:rPr lang="en-US" sz="4400" b="1" i="1" dirty="0" smtClean="0">
                <a:solidFill>
                  <a:schemeClr val="bg1"/>
                </a:solidFill>
              </a:rPr>
              <a:t>.</a:t>
            </a:r>
            <a:endParaRPr lang="en-US" sz="4400" b="1" i="1" dirty="0">
              <a:solidFill>
                <a:schemeClr val="bg1"/>
              </a:solidFill>
            </a:endParaRPr>
          </a:p>
          <a:p>
            <a:r>
              <a:rPr lang="en-US" sz="3600" dirty="0">
                <a:solidFill>
                  <a:schemeClr val="bg1"/>
                </a:solidFill>
              </a:rPr>
              <a:t>Proverbs </a:t>
            </a:r>
            <a:r>
              <a:rPr lang="en-US" sz="3600" dirty="0" smtClean="0">
                <a:solidFill>
                  <a:schemeClr val="bg1"/>
                </a:solidFill>
              </a:rPr>
              <a:t>6:19</a:t>
            </a:r>
            <a:endParaRPr lang="en-US" sz="3600" dirty="0">
              <a:solidFill>
                <a:schemeClr val="bg1"/>
              </a:solidFill>
            </a:endParaRPr>
          </a:p>
        </p:txBody>
      </p:sp>
      <p:sp>
        <p:nvSpPr>
          <p:cNvPr id="4" name="Content Placeholder 3"/>
          <p:cNvSpPr>
            <a:spLocks noGrp="1"/>
          </p:cNvSpPr>
          <p:nvPr>
            <p:ph sz="half" idx="2"/>
          </p:nvPr>
        </p:nvSpPr>
        <p:spPr>
          <a:xfrm>
            <a:off x="6172200" y="1825625"/>
            <a:ext cx="5181600" cy="4351338"/>
          </a:xfrm>
        </p:spPr>
        <p:txBody>
          <a:bodyPr>
            <a:normAutofit/>
          </a:bodyPr>
          <a:lstStyle/>
          <a:p>
            <a:pPr marL="0" lvl="0" indent="0">
              <a:buNone/>
            </a:pPr>
            <a:endParaRPr lang="en-US" sz="4200" i="1" dirty="0">
              <a:solidFill>
                <a:schemeClr val="bg1"/>
              </a:solidFill>
            </a:endParaRPr>
          </a:p>
        </p:txBody>
      </p:sp>
    </p:spTree>
    <p:extLst>
      <p:ext uri="{BB962C8B-B14F-4D97-AF65-F5344CB8AC3E}">
        <p14:creationId xmlns:p14="http://schemas.microsoft.com/office/powerpoint/2010/main" val="886106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Proverbs 6:19</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A </a:t>
            </a:r>
            <a:r>
              <a:rPr lang="en-US" sz="4000" dirty="0">
                <a:solidFill>
                  <a:schemeClr val="bg1"/>
                </a:solidFill>
              </a:rPr>
              <a:t>false witness who speaks lies, And one who sows discord among brethren.</a:t>
            </a:r>
          </a:p>
          <a:p>
            <a:endParaRPr lang="en-US" sz="4000" dirty="0">
              <a:solidFill>
                <a:schemeClr val="bg1"/>
              </a:solidFill>
            </a:endParaRPr>
          </a:p>
        </p:txBody>
      </p:sp>
    </p:spTree>
    <p:extLst>
      <p:ext uri="{BB962C8B-B14F-4D97-AF65-F5344CB8AC3E}">
        <p14:creationId xmlns:p14="http://schemas.microsoft.com/office/powerpoint/2010/main" val="14699857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peacemakers</a:t>
            </a:r>
            <a:r>
              <a:rPr lang="en-US" sz="4400" b="1" i="1" dirty="0" smtClean="0">
                <a:solidFill>
                  <a:schemeClr val="bg1"/>
                </a:solidFill>
              </a:rPr>
              <a:t>.</a:t>
            </a:r>
            <a:endParaRPr lang="en-US" sz="4400" b="1" i="1" dirty="0">
              <a:solidFill>
                <a:schemeClr val="bg1"/>
              </a:solidFill>
            </a:endParaRPr>
          </a:p>
          <a:p>
            <a:r>
              <a:rPr lang="en-US" sz="3600" dirty="0">
                <a:solidFill>
                  <a:schemeClr val="bg1"/>
                </a:solidFill>
              </a:rPr>
              <a:t>Proverbs </a:t>
            </a:r>
            <a:r>
              <a:rPr lang="en-US" sz="3600" dirty="0" smtClean="0">
                <a:solidFill>
                  <a:schemeClr val="bg1"/>
                </a:solidFill>
              </a:rPr>
              <a:t>6:19</a:t>
            </a:r>
            <a:endParaRPr lang="en-US" sz="3600" dirty="0">
              <a:solidFill>
                <a:schemeClr val="bg1"/>
              </a:solidFill>
            </a:endParaRPr>
          </a:p>
          <a:p>
            <a:r>
              <a:rPr lang="en-US" sz="3600" dirty="0">
                <a:solidFill>
                  <a:schemeClr val="bg1"/>
                </a:solidFill>
              </a:rPr>
              <a:t>Ephesians </a:t>
            </a:r>
            <a:r>
              <a:rPr lang="en-US" sz="3600" dirty="0" smtClean="0">
                <a:solidFill>
                  <a:schemeClr val="bg1"/>
                </a:solidFill>
              </a:rPr>
              <a:t>6:15</a:t>
            </a:r>
            <a:endParaRPr lang="en-US" sz="3600" dirty="0">
              <a:solidFill>
                <a:schemeClr val="bg1"/>
              </a:solidFill>
            </a:endParaRPr>
          </a:p>
        </p:txBody>
      </p:sp>
      <p:sp>
        <p:nvSpPr>
          <p:cNvPr id="4" name="Content Placeholder 3"/>
          <p:cNvSpPr>
            <a:spLocks noGrp="1"/>
          </p:cNvSpPr>
          <p:nvPr>
            <p:ph sz="half" idx="2"/>
          </p:nvPr>
        </p:nvSpPr>
        <p:spPr>
          <a:xfrm>
            <a:off x="6172200" y="1825625"/>
            <a:ext cx="5181600" cy="4351338"/>
          </a:xfrm>
        </p:spPr>
        <p:txBody>
          <a:bodyPr>
            <a:normAutofit/>
          </a:bodyPr>
          <a:lstStyle/>
          <a:p>
            <a:pPr marL="0" lvl="0" indent="0">
              <a:buNone/>
            </a:pPr>
            <a:endParaRPr lang="en-US" sz="4200" i="1" dirty="0">
              <a:solidFill>
                <a:schemeClr val="bg1"/>
              </a:solidFill>
            </a:endParaRPr>
          </a:p>
        </p:txBody>
      </p:sp>
    </p:spTree>
    <p:extLst>
      <p:ext uri="{BB962C8B-B14F-4D97-AF65-F5344CB8AC3E}">
        <p14:creationId xmlns:p14="http://schemas.microsoft.com/office/powerpoint/2010/main" val="27552462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Ephesians 6:15</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And </a:t>
            </a:r>
            <a:r>
              <a:rPr lang="en-US" sz="4000" dirty="0">
                <a:solidFill>
                  <a:schemeClr val="bg1"/>
                </a:solidFill>
              </a:rPr>
              <a:t>having shod your feet with the preparation of the gospel of </a:t>
            </a:r>
            <a:r>
              <a:rPr lang="en-US" sz="4000" dirty="0" smtClean="0">
                <a:solidFill>
                  <a:schemeClr val="bg1"/>
                </a:solidFill>
              </a:rPr>
              <a:t>peace.</a:t>
            </a:r>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24404937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peacemakers</a:t>
            </a:r>
            <a:r>
              <a:rPr lang="en-US" sz="4400" b="1" i="1" dirty="0" smtClean="0">
                <a:solidFill>
                  <a:schemeClr val="bg1"/>
                </a:solidFill>
              </a:rPr>
              <a:t>.</a:t>
            </a:r>
            <a:endParaRPr lang="en-US" sz="4400" b="1" i="1" dirty="0">
              <a:solidFill>
                <a:schemeClr val="bg1"/>
              </a:solidFill>
            </a:endParaRPr>
          </a:p>
          <a:p>
            <a:r>
              <a:rPr lang="en-US" sz="3600" dirty="0">
                <a:solidFill>
                  <a:schemeClr val="bg1"/>
                </a:solidFill>
              </a:rPr>
              <a:t>Proverbs </a:t>
            </a:r>
            <a:r>
              <a:rPr lang="en-US" sz="3600" dirty="0" smtClean="0">
                <a:solidFill>
                  <a:schemeClr val="bg1"/>
                </a:solidFill>
              </a:rPr>
              <a:t>6:19</a:t>
            </a:r>
            <a:endParaRPr lang="en-US" sz="3600" dirty="0">
              <a:solidFill>
                <a:schemeClr val="bg1"/>
              </a:solidFill>
            </a:endParaRPr>
          </a:p>
          <a:p>
            <a:r>
              <a:rPr lang="en-US" sz="3600" dirty="0">
                <a:solidFill>
                  <a:schemeClr val="bg1"/>
                </a:solidFill>
              </a:rPr>
              <a:t>Ephesians </a:t>
            </a:r>
            <a:r>
              <a:rPr lang="en-US" sz="3600" dirty="0" smtClean="0">
                <a:solidFill>
                  <a:schemeClr val="bg1"/>
                </a:solidFill>
              </a:rPr>
              <a:t>6:15</a:t>
            </a:r>
            <a:endParaRPr lang="en-US" sz="3600" dirty="0">
              <a:solidFill>
                <a:schemeClr val="bg1"/>
              </a:solidFill>
            </a:endParaRPr>
          </a:p>
          <a:p>
            <a:r>
              <a:rPr lang="en-US" sz="3600" dirty="0">
                <a:solidFill>
                  <a:schemeClr val="bg1"/>
                </a:solidFill>
              </a:rPr>
              <a:t>Romans </a:t>
            </a:r>
            <a:r>
              <a:rPr lang="en-US" sz="3600" dirty="0" smtClean="0">
                <a:solidFill>
                  <a:schemeClr val="bg1"/>
                </a:solidFill>
              </a:rPr>
              <a:t>12:18-21</a:t>
            </a:r>
            <a:endParaRPr lang="en-US" sz="3600" dirty="0">
              <a:solidFill>
                <a:schemeClr val="bg1"/>
              </a:solidFill>
            </a:endParaRPr>
          </a:p>
        </p:txBody>
      </p:sp>
      <p:sp>
        <p:nvSpPr>
          <p:cNvPr id="4" name="Content Placeholder 3"/>
          <p:cNvSpPr>
            <a:spLocks noGrp="1"/>
          </p:cNvSpPr>
          <p:nvPr>
            <p:ph sz="half" idx="2"/>
          </p:nvPr>
        </p:nvSpPr>
        <p:spPr>
          <a:xfrm>
            <a:off x="6172200" y="1825625"/>
            <a:ext cx="5181600" cy="4351338"/>
          </a:xfrm>
        </p:spPr>
        <p:txBody>
          <a:bodyPr>
            <a:normAutofit/>
          </a:bodyPr>
          <a:lstStyle/>
          <a:p>
            <a:pPr marL="0" lvl="0" indent="0">
              <a:buNone/>
            </a:pPr>
            <a:endParaRPr lang="en-US" sz="4200" i="1" dirty="0">
              <a:solidFill>
                <a:schemeClr val="bg1"/>
              </a:solidFill>
            </a:endParaRPr>
          </a:p>
        </p:txBody>
      </p:sp>
    </p:spTree>
    <p:extLst>
      <p:ext uri="{BB962C8B-B14F-4D97-AF65-F5344CB8AC3E}">
        <p14:creationId xmlns:p14="http://schemas.microsoft.com/office/powerpoint/2010/main" val="30079280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Romans 12:18-21</a:t>
            </a:r>
          </a:p>
        </p:txBody>
      </p:sp>
      <p:sp>
        <p:nvSpPr>
          <p:cNvPr id="3" name="Content Placeholder 2"/>
          <p:cNvSpPr>
            <a:spLocks noGrp="1"/>
          </p:cNvSpPr>
          <p:nvPr>
            <p:ph idx="1"/>
          </p:nvPr>
        </p:nvSpPr>
        <p:spPr>
          <a:xfrm>
            <a:off x="838200" y="1825625"/>
            <a:ext cx="10515600" cy="4658302"/>
          </a:xfrm>
        </p:spPr>
        <p:txBody>
          <a:bodyPr>
            <a:normAutofit fontScale="92500" lnSpcReduction="10000"/>
          </a:bodyPr>
          <a:lstStyle/>
          <a:p>
            <a:pPr marL="0" indent="0">
              <a:buNone/>
            </a:pPr>
            <a:r>
              <a:rPr lang="en-US" sz="4300" dirty="0" smtClean="0">
                <a:solidFill>
                  <a:schemeClr val="bg1"/>
                </a:solidFill>
              </a:rPr>
              <a:t>If </a:t>
            </a:r>
            <a:r>
              <a:rPr lang="en-US" sz="4300" dirty="0">
                <a:solidFill>
                  <a:schemeClr val="bg1"/>
                </a:solidFill>
              </a:rPr>
              <a:t>it is possible, as much as depends on you, live peaceably with all </a:t>
            </a:r>
            <a:r>
              <a:rPr lang="en-US" sz="4300" dirty="0" smtClean="0">
                <a:solidFill>
                  <a:schemeClr val="bg1"/>
                </a:solidFill>
              </a:rPr>
              <a:t>men. </a:t>
            </a:r>
            <a:r>
              <a:rPr lang="en-US" sz="4300" baseline="30000" dirty="0" smtClean="0">
                <a:solidFill>
                  <a:schemeClr val="bg1"/>
                </a:solidFill>
              </a:rPr>
              <a:t>19</a:t>
            </a:r>
            <a:r>
              <a:rPr lang="en-US" sz="4300" dirty="0" smtClean="0">
                <a:solidFill>
                  <a:schemeClr val="bg1"/>
                </a:solidFill>
              </a:rPr>
              <a:t> Beloved</a:t>
            </a:r>
            <a:r>
              <a:rPr lang="en-US" sz="4300" dirty="0">
                <a:solidFill>
                  <a:schemeClr val="bg1"/>
                </a:solidFill>
              </a:rPr>
              <a:t>, do not avenge yourselves, but rather give place to wrath; for it is written, "</a:t>
            </a:r>
            <a:r>
              <a:rPr lang="en-US" sz="4300" dirty="0" smtClean="0">
                <a:solidFill>
                  <a:schemeClr val="bg1"/>
                </a:solidFill>
              </a:rPr>
              <a:t>Vengeance is Mine, </a:t>
            </a:r>
            <a:r>
              <a:rPr lang="en-US" sz="4300" dirty="0">
                <a:solidFill>
                  <a:schemeClr val="bg1"/>
                </a:solidFill>
              </a:rPr>
              <a:t>I </a:t>
            </a:r>
            <a:r>
              <a:rPr lang="en-US" sz="4300" dirty="0" smtClean="0">
                <a:solidFill>
                  <a:schemeClr val="bg1"/>
                </a:solidFill>
              </a:rPr>
              <a:t>will repay," </a:t>
            </a:r>
            <a:r>
              <a:rPr lang="en-US" sz="4300" dirty="0">
                <a:solidFill>
                  <a:schemeClr val="bg1"/>
                </a:solidFill>
              </a:rPr>
              <a:t>says the </a:t>
            </a:r>
            <a:r>
              <a:rPr lang="en-US" sz="4300" dirty="0" smtClean="0">
                <a:solidFill>
                  <a:schemeClr val="bg1"/>
                </a:solidFill>
              </a:rPr>
              <a:t>Lord. </a:t>
            </a:r>
            <a:r>
              <a:rPr lang="en-US" sz="4300" baseline="30000" dirty="0" smtClean="0">
                <a:solidFill>
                  <a:schemeClr val="bg1"/>
                </a:solidFill>
              </a:rPr>
              <a:t>20</a:t>
            </a:r>
            <a:r>
              <a:rPr lang="en-US" sz="4300" dirty="0" smtClean="0">
                <a:solidFill>
                  <a:schemeClr val="bg1"/>
                </a:solidFill>
              </a:rPr>
              <a:t> Therefore </a:t>
            </a:r>
            <a:r>
              <a:rPr lang="en-US" sz="4300" dirty="0">
                <a:solidFill>
                  <a:schemeClr val="bg1"/>
                </a:solidFill>
              </a:rPr>
              <a:t>"</a:t>
            </a:r>
            <a:r>
              <a:rPr lang="en-US" sz="4300" dirty="0" smtClean="0">
                <a:solidFill>
                  <a:schemeClr val="bg1"/>
                </a:solidFill>
              </a:rPr>
              <a:t>If your enemy is hungry, feed him; if he is thirsty, give him a drink; for in so  doing you will heap coals of fire on his head.“ </a:t>
            </a:r>
            <a:r>
              <a:rPr lang="en-US" sz="4300" baseline="30000" dirty="0" smtClean="0">
                <a:solidFill>
                  <a:schemeClr val="bg1"/>
                </a:solidFill>
              </a:rPr>
              <a:t>21</a:t>
            </a:r>
            <a:r>
              <a:rPr lang="en-US" sz="4300" dirty="0" smtClean="0">
                <a:solidFill>
                  <a:schemeClr val="bg1"/>
                </a:solidFill>
              </a:rPr>
              <a:t> Do </a:t>
            </a:r>
            <a:r>
              <a:rPr lang="en-US" sz="4300" dirty="0">
                <a:solidFill>
                  <a:schemeClr val="bg1"/>
                </a:solidFill>
              </a:rPr>
              <a:t>not be overcome by evil, but overcome evil with good.</a:t>
            </a:r>
          </a:p>
          <a:p>
            <a:endParaRPr lang="en-US" sz="4000" dirty="0">
              <a:solidFill>
                <a:schemeClr val="bg1"/>
              </a:solidFill>
            </a:endParaRPr>
          </a:p>
        </p:txBody>
      </p:sp>
    </p:spTree>
    <p:extLst>
      <p:ext uri="{BB962C8B-B14F-4D97-AF65-F5344CB8AC3E}">
        <p14:creationId xmlns:p14="http://schemas.microsoft.com/office/powerpoint/2010/main" val="27597419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peacemakers</a:t>
            </a:r>
            <a:r>
              <a:rPr lang="en-US" sz="4400" b="1" i="1" dirty="0" smtClean="0">
                <a:solidFill>
                  <a:schemeClr val="bg1"/>
                </a:solidFill>
              </a:rPr>
              <a:t>.</a:t>
            </a:r>
            <a:endParaRPr lang="en-US" sz="4400" b="1" i="1" dirty="0">
              <a:solidFill>
                <a:schemeClr val="bg1"/>
              </a:solidFill>
            </a:endParaRPr>
          </a:p>
          <a:p>
            <a:r>
              <a:rPr lang="en-US" sz="3600" dirty="0">
                <a:solidFill>
                  <a:schemeClr val="bg1"/>
                </a:solidFill>
              </a:rPr>
              <a:t>Proverbs </a:t>
            </a:r>
            <a:r>
              <a:rPr lang="en-US" sz="3600" dirty="0" smtClean="0">
                <a:solidFill>
                  <a:schemeClr val="bg1"/>
                </a:solidFill>
              </a:rPr>
              <a:t>6:19</a:t>
            </a:r>
            <a:endParaRPr lang="en-US" sz="3600" dirty="0">
              <a:solidFill>
                <a:schemeClr val="bg1"/>
              </a:solidFill>
            </a:endParaRPr>
          </a:p>
          <a:p>
            <a:r>
              <a:rPr lang="en-US" sz="3600" dirty="0">
                <a:solidFill>
                  <a:schemeClr val="bg1"/>
                </a:solidFill>
              </a:rPr>
              <a:t>Ephesians </a:t>
            </a:r>
            <a:r>
              <a:rPr lang="en-US" sz="3600" dirty="0" smtClean="0">
                <a:solidFill>
                  <a:schemeClr val="bg1"/>
                </a:solidFill>
              </a:rPr>
              <a:t>6:15</a:t>
            </a:r>
            <a:endParaRPr lang="en-US" sz="3600" dirty="0">
              <a:solidFill>
                <a:schemeClr val="bg1"/>
              </a:solidFill>
            </a:endParaRPr>
          </a:p>
          <a:p>
            <a:r>
              <a:rPr lang="en-US" sz="3600" dirty="0">
                <a:solidFill>
                  <a:schemeClr val="bg1"/>
                </a:solidFill>
              </a:rPr>
              <a:t>Romans 12:18-21</a:t>
            </a:r>
          </a:p>
          <a:p>
            <a:pPr marL="0" lvl="0" indent="0" algn="ctr">
              <a:buNone/>
            </a:pPr>
            <a:r>
              <a:rPr lang="en-US" sz="3600" i="1" dirty="0">
                <a:solidFill>
                  <a:schemeClr val="bg1"/>
                </a:solidFill>
              </a:rPr>
              <a:t>“For they shall be called sons of God.”</a:t>
            </a:r>
          </a:p>
        </p:txBody>
      </p:sp>
      <p:sp>
        <p:nvSpPr>
          <p:cNvPr id="4" name="Content Placeholder 3"/>
          <p:cNvSpPr>
            <a:spLocks noGrp="1"/>
          </p:cNvSpPr>
          <p:nvPr>
            <p:ph sz="half" idx="2"/>
          </p:nvPr>
        </p:nvSpPr>
        <p:spPr>
          <a:xfrm>
            <a:off x="6172200" y="1825625"/>
            <a:ext cx="5181600" cy="4351338"/>
          </a:xfrm>
        </p:spPr>
        <p:txBody>
          <a:bodyPr>
            <a:normAutofit/>
          </a:bodyPr>
          <a:lstStyle/>
          <a:p>
            <a:pPr marL="0" lvl="0" indent="0">
              <a:buNone/>
            </a:pPr>
            <a:r>
              <a:rPr lang="en-US" sz="4400" b="1" i="1" dirty="0" smtClean="0">
                <a:solidFill>
                  <a:schemeClr val="bg1"/>
                </a:solidFill>
              </a:rPr>
              <a:t>…those </a:t>
            </a:r>
            <a:r>
              <a:rPr lang="en-US" sz="4400" b="1" i="1" dirty="0">
                <a:solidFill>
                  <a:schemeClr val="bg1"/>
                </a:solidFill>
              </a:rPr>
              <a:t>who are persecuted for righteousness’ sake.</a:t>
            </a:r>
          </a:p>
          <a:p>
            <a:r>
              <a:rPr lang="en-US" sz="3600" dirty="0">
                <a:solidFill>
                  <a:schemeClr val="bg1"/>
                </a:solidFill>
              </a:rPr>
              <a:t>2 Timothy </a:t>
            </a:r>
            <a:r>
              <a:rPr lang="en-US" sz="3600" dirty="0" smtClean="0">
                <a:solidFill>
                  <a:schemeClr val="bg1"/>
                </a:solidFill>
              </a:rPr>
              <a:t>3:12</a:t>
            </a:r>
            <a:endParaRPr lang="en-US" sz="3600" dirty="0">
              <a:solidFill>
                <a:schemeClr val="bg1"/>
              </a:solidFill>
            </a:endParaRPr>
          </a:p>
        </p:txBody>
      </p:sp>
    </p:spTree>
    <p:extLst>
      <p:ext uri="{BB962C8B-B14F-4D97-AF65-F5344CB8AC3E}">
        <p14:creationId xmlns:p14="http://schemas.microsoft.com/office/powerpoint/2010/main" val="8595006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2 Timothy 3:12</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Yes</a:t>
            </a:r>
            <a:r>
              <a:rPr lang="en-US" sz="4000" dirty="0">
                <a:solidFill>
                  <a:schemeClr val="bg1"/>
                </a:solidFill>
              </a:rPr>
              <a:t>, and all who desire to live godly in Christ Jesus will suffer persecution.</a:t>
            </a:r>
          </a:p>
          <a:p>
            <a:endParaRPr lang="en-US" sz="4000" dirty="0">
              <a:solidFill>
                <a:schemeClr val="bg1"/>
              </a:solidFill>
            </a:endParaRPr>
          </a:p>
        </p:txBody>
      </p:sp>
    </p:spTree>
    <p:extLst>
      <p:ext uri="{BB962C8B-B14F-4D97-AF65-F5344CB8AC3E}">
        <p14:creationId xmlns:p14="http://schemas.microsoft.com/office/powerpoint/2010/main" val="21072423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peacemakers</a:t>
            </a:r>
            <a:r>
              <a:rPr lang="en-US" sz="4400" b="1" i="1" dirty="0" smtClean="0">
                <a:solidFill>
                  <a:schemeClr val="bg1"/>
                </a:solidFill>
              </a:rPr>
              <a:t>.</a:t>
            </a:r>
            <a:endParaRPr lang="en-US" sz="4400" b="1" i="1" dirty="0">
              <a:solidFill>
                <a:schemeClr val="bg1"/>
              </a:solidFill>
            </a:endParaRPr>
          </a:p>
          <a:p>
            <a:r>
              <a:rPr lang="en-US" sz="3600" dirty="0">
                <a:solidFill>
                  <a:schemeClr val="bg1"/>
                </a:solidFill>
              </a:rPr>
              <a:t>Proverbs </a:t>
            </a:r>
            <a:r>
              <a:rPr lang="en-US" sz="3600" dirty="0" smtClean="0">
                <a:solidFill>
                  <a:schemeClr val="bg1"/>
                </a:solidFill>
              </a:rPr>
              <a:t>6:19</a:t>
            </a:r>
            <a:endParaRPr lang="en-US" sz="3600" dirty="0">
              <a:solidFill>
                <a:schemeClr val="bg1"/>
              </a:solidFill>
            </a:endParaRPr>
          </a:p>
          <a:p>
            <a:r>
              <a:rPr lang="en-US" sz="3600" dirty="0">
                <a:solidFill>
                  <a:schemeClr val="bg1"/>
                </a:solidFill>
              </a:rPr>
              <a:t>Ephesians </a:t>
            </a:r>
            <a:r>
              <a:rPr lang="en-US" sz="3600" dirty="0" smtClean="0">
                <a:solidFill>
                  <a:schemeClr val="bg1"/>
                </a:solidFill>
              </a:rPr>
              <a:t>6:15</a:t>
            </a:r>
            <a:endParaRPr lang="en-US" sz="3600" dirty="0">
              <a:solidFill>
                <a:schemeClr val="bg1"/>
              </a:solidFill>
            </a:endParaRPr>
          </a:p>
          <a:p>
            <a:r>
              <a:rPr lang="en-US" sz="3600" dirty="0">
                <a:solidFill>
                  <a:schemeClr val="bg1"/>
                </a:solidFill>
              </a:rPr>
              <a:t>Romans 12:18-21</a:t>
            </a:r>
          </a:p>
          <a:p>
            <a:pPr marL="0" lvl="0" indent="0" algn="ctr">
              <a:buNone/>
            </a:pPr>
            <a:r>
              <a:rPr lang="en-US" sz="3600" i="1" dirty="0">
                <a:solidFill>
                  <a:schemeClr val="bg1"/>
                </a:solidFill>
              </a:rPr>
              <a:t>“For they shall be called sons of God.”</a:t>
            </a:r>
          </a:p>
        </p:txBody>
      </p:sp>
      <p:sp>
        <p:nvSpPr>
          <p:cNvPr id="4" name="Content Placeholder 3"/>
          <p:cNvSpPr>
            <a:spLocks noGrp="1"/>
          </p:cNvSpPr>
          <p:nvPr>
            <p:ph sz="half" idx="2"/>
          </p:nvPr>
        </p:nvSpPr>
        <p:spPr>
          <a:xfrm>
            <a:off x="6172200" y="1825625"/>
            <a:ext cx="5181600" cy="4351338"/>
          </a:xfrm>
        </p:spPr>
        <p:txBody>
          <a:bodyPr>
            <a:normAutofit/>
          </a:bodyPr>
          <a:lstStyle/>
          <a:p>
            <a:pPr marL="0" lvl="0" indent="0">
              <a:buNone/>
            </a:pPr>
            <a:r>
              <a:rPr lang="en-US" sz="4400" b="1" i="1" dirty="0" smtClean="0">
                <a:solidFill>
                  <a:schemeClr val="bg1"/>
                </a:solidFill>
              </a:rPr>
              <a:t>…those </a:t>
            </a:r>
            <a:r>
              <a:rPr lang="en-US" sz="4400" b="1" i="1" dirty="0">
                <a:solidFill>
                  <a:schemeClr val="bg1"/>
                </a:solidFill>
              </a:rPr>
              <a:t>who are persecuted for righteousness’ sake.</a:t>
            </a:r>
          </a:p>
          <a:p>
            <a:r>
              <a:rPr lang="en-US" sz="3600" dirty="0">
                <a:solidFill>
                  <a:schemeClr val="bg1"/>
                </a:solidFill>
              </a:rPr>
              <a:t>2 Timothy 3:12</a:t>
            </a:r>
          </a:p>
          <a:p>
            <a:r>
              <a:rPr lang="en-US" sz="3600" dirty="0">
                <a:solidFill>
                  <a:schemeClr val="bg1"/>
                </a:solidFill>
              </a:rPr>
              <a:t>Philippians </a:t>
            </a:r>
            <a:r>
              <a:rPr lang="en-US" sz="3600" dirty="0" smtClean="0">
                <a:solidFill>
                  <a:schemeClr val="bg1"/>
                </a:solidFill>
              </a:rPr>
              <a:t>1:29-30</a:t>
            </a:r>
            <a:endParaRPr lang="en-US" sz="3600" dirty="0">
              <a:solidFill>
                <a:schemeClr val="bg1"/>
              </a:solidFill>
            </a:endParaRPr>
          </a:p>
        </p:txBody>
      </p:sp>
    </p:spTree>
    <p:extLst>
      <p:ext uri="{BB962C8B-B14F-4D97-AF65-F5344CB8AC3E}">
        <p14:creationId xmlns:p14="http://schemas.microsoft.com/office/powerpoint/2010/main" val="6110448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marR="0" lvl="0" indent="0">
              <a:lnSpc>
                <a:spcPct val="107000"/>
              </a:lnSpc>
              <a:spcBef>
                <a:spcPts val="0"/>
              </a:spcBef>
              <a:spcAft>
                <a:spcPts val="0"/>
              </a:spcAft>
              <a:buNone/>
            </a:pP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poor in spirit</a:t>
            </a: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Jeremiah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10:23</a:t>
            </a:r>
          </a:p>
          <a:p>
            <a:pPr>
              <a:lnSpc>
                <a:spcPct val="107000"/>
              </a:lnSpc>
              <a:spcBef>
                <a:spcPts val="0"/>
              </a:spcBef>
            </a:pP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Luke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18:13</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14375530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Philippians 1:29-30</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For </a:t>
            </a:r>
            <a:r>
              <a:rPr lang="en-US" sz="4000" dirty="0">
                <a:solidFill>
                  <a:schemeClr val="bg1"/>
                </a:solidFill>
              </a:rPr>
              <a:t>to you it has been granted on behalf of Christ, not only to believe in Him, but also to suffer for His </a:t>
            </a:r>
            <a:r>
              <a:rPr lang="en-US" sz="4000" dirty="0" smtClean="0">
                <a:solidFill>
                  <a:schemeClr val="bg1"/>
                </a:solidFill>
              </a:rPr>
              <a:t>sake, </a:t>
            </a:r>
            <a:r>
              <a:rPr lang="en-US" sz="4000" baseline="30000" dirty="0" smtClean="0">
                <a:solidFill>
                  <a:schemeClr val="bg1"/>
                </a:solidFill>
              </a:rPr>
              <a:t>30</a:t>
            </a:r>
            <a:r>
              <a:rPr lang="en-US" sz="4000" dirty="0" smtClean="0">
                <a:solidFill>
                  <a:schemeClr val="bg1"/>
                </a:solidFill>
              </a:rPr>
              <a:t> having </a:t>
            </a:r>
            <a:r>
              <a:rPr lang="en-US" sz="4000" dirty="0">
                <a:solidFill>
                  <a:schemeClr val="bg1"/>
                </a:solidFill>
              </a:rPr>
              <a:t>the same conflict which you saw in me and now hear is in me.</a:t>
            </a:r>
          </a:p>
          <a:p>
            <a:endParaRPr lang="en-US" sz="4000" dirty="0">
              <a:solidFill>
                <a:schemeClr val="bg1"/>
              </a:solidFill>
            </a:endParaRPr>
          </a:p>
        </p:txBody>
      </p:sp>
    </p:spTree>
    <p:extLst>
      <p:ext uri="{BB962C8B-B14F-4D97-AF65-F5344CB8AC3E}">
        <p14:creationId xmlns:p14="http://schemas.microsoft.com/office/powerpoint/2010/main" val="36345923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lvl="0" indent="0">
              <a:buNone/>
            </a:pPr>
            <a:r>
              <a:rPr lang="en-US" sz="4400" b="1" i="1" dirty="0" smtClean="0">
                <a:solidFill>
                  <a:schemeClr val="bg1"/>
                </a:solidFill>
              </a:rPr>
              <a:t>…the </a:t>
            </a:r>
            <a:r>
              <a:rPr lang="en-US" sz="4400" b="1" i="1" dirty="0">
                <a:solidFill>
                  <a:schemeClr val="bg1"/>
                </a:solidFill>
              </a:rPr>
              <a:t>peacemakers</a:t>
            </a:r>
            <a:r>
              <a:rPr lang="en-US" sz="4400" b="1" i="1" dirty="0" smtClean="0">
                <a:solidFill>
                  <a:schemeClr val="bg1"/>
                </a:solidFill>
              </a:rPr>
              <a:t>.</a:t>
            </a:r>
            <a:endParaRPr lang="en-US" sz="4400" b="1" i="1" dirty="0">
              <a:solidFill>
                <a:schemeClr val="bg1"/>
              </a:solidFill>
            </a:endParaRPr>
          </a:p>
          <a:p>
            <a:r>
              <a:rPr lang="en-US" sz="3600" dirty="0">
                <a:solidFill>
                  <a:schemeClr val="bg1"/>
                </a:solidFill>
              </a:rPr>
              <a:t>Proverbs </a:t>
            </a:r>
            <a:r>
              <a:rPr lang="en-US" sz="3600" dirty="0" smtClean="0">
                <a:solidFill>
                  <a:schemeClr val="bg1"/>
                </a:solidFill>
              </a:rPr>
              <a:t>6:19</a:t>
            </a:r>
            <a:endParaRPr lang="en-US" sz="3600" dirty="0">
              <a:solidFill>
                <a:schemeClr val="bg1"/>
              </a:solidFill>
            </a:endParaRPr>
          </a:p>
          <a:p>
            <a:r>
              <a:rPr lang="en-US" sz="3600" dirty="0">
                <a:solidFill>
                  <a:schemeClr val="bg1"/>
                </a:solidFill>
              </a:rPr>
              <a:t>Ephesians </a:t>
            </a:r>
            <a:r>
              <a:rPr lang="en-US" sz="3600" dirty="0" smtClean="0">
                <a:solidFill>
                  <a:schemeClr val="bg1"/>
                </a:solidFill>
              </a:rPr>
              <a:t>6:15</a:t>
            </a:r>
            <a:endParaRPr lang="en-US" sz="3600" dirty="0">
              <a:solidFill>
                <a:schemeClr val="bg1"/>
              </a:solidFill>
            </a:endParaRPr>
          </a:p>
          <a:p>
            <a:r>
              <a:rPr lang="en-US" sz="3600" dirty="0">
                <a:solidFill>
                  <a:schemeClr val="bg1"/>
                </a:solidFill>
              </a:rPr>
              <a:t>Romans 12:18-21</a:t>
            </a:r>
          </a:p>
          <a:p>
            <a:pPr marL="0" lvl="0" indent="0" algn="ctr">
              <a:buNone/>
            </a:pPr>
            <a:r>
              <a:rPr lang="en-US" sz="3600" i="1" dirty="0">
                <a:solidFill>
                  <a:schemeClr val="bg1"/>
                </a:solidFill>
              </a:rPr>
              <a:t>“For they shall be called sons of God.”</a:t>
            </a:r>
          </a:p>
        </p:txBody>
      </p:sp>
      <p:sp>
        <p:nvSpPr>
          <p:cNvPr id="4" name="Content Placeholder 3"/>
          <p:cNvSpPr>
            <a:spLocks noGrp="1"/>
          </p:cNvSpPr>
          <p:nvPr>
            <p:ph sz="half" idx="2"/>
          </p:nvPr>
        </p:nvSpPr>
        <p:spPr>
          <a:xfrm>
            <a:off x="6172200" y="1825625"/>
            <a:ext cx="5181600" cy="4351338"/>
          </a:xfrm>
        </p:spPr>
        <p:txBody>
          <a:bodyPr>
            <a:normAutofit/>
          </a:bodyPr>
          <a:lstStyle/>
          <a:p>
            <a:pPr marL="0" lvl="0" indent="0">
              <a:buNone/>
            </a:pPr>
            <a:r>
              <a:rPr lang="en-US" sz="4400" b="1" i="1" dirty="0" smtClean="0">
                <a:solidFill>
                  <a:schemeClr val="bg1"/>
                </a:solidFill>
              </a:rPr>
              <a:t>…those </a:t>
            </a:r>
            <a:r>
              <a:rPr lang="en-US" sz="4400" b="1" i="1" dirty="0">
                <a:solidFill>
                  <a:schemeClr val="bg1"/>
                </a:solidFill>
              </a:rPr>
              <a:t>who are persecuted for righteousness’ sake.</a:t>
            </a:r>
          </a:p>
          <a:p>
            <a:r>
              <a:rPr lang="en-US" sz="3600" dirty="0">
                <a:solidFill>
                  <a:schemeClr val="bg1"/>
                </a:solidFill>
              </a:rPr>
              <a:t>2 Timothy 3:12</a:t>
            </a:r>
          </a:p>
          <a:p>
            <a:r>
              <a:rPr lang="en-US" sz="3600" dirty="0">
                <a:solidFill>
                  <a:schemeClr val="bg1"/>
                </a:solidFill>
              </a:rPr>
              <a:t>Philippians 1:29-30</a:t>
            </a:r>
          </a:p>
          <a:p>
            <a:r>
              <a:rPr lang="en-US" sz="3600" dirty="0">
                <a:solidFill>
                  <a:schemeClr val="bg1"/>
                </a:solidFill>
              </a:rPr>
              <a:t>1 Peter </a:t>
            </a:r>
            <a:r>
              <a:rPr lang="en-US" sz="3600" dirty="0" smtClean="0">
                <a:solidFill>
                  <a:schemeClr val="bg1"/>
                </a:solidFill>
              </a:rPr>
              <a:t>4:16</a:t>
            </a:r>
            <a:endParaRPr lang="en-US" sz="3600" dirty="0">
              <a:solidFill>
                <a:schemeClr val="bg1"/>
              </a:solidFill>
            </a:endParaRPr>
          </a:p>
        </p:txBody>
      </p:sp>
    </p:spTree>
    <p:extLst>
      <p:ext uri="{BB962C8B-B14F-4D97-AF65-F5344CB8AC3E}">
        <p14:creationId xmlns:p14="http://schemas.microsoft.com/office/powerpoint/2010/main" val="4210034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1 Peter 4:16</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Yet </a:t>
            </a:r>
            <a:r>
              <a:rPr lang="en-US" sz="4000" dirty="0">
                <a:solidFill>
                  <a:schemeClr val="bg1"/>
                </a:solidFill>
              </a:rPr>
              <a:t>if anyone suffers as a Christian, let him not be ashamed, but let him glorify God in this matter.</a:t>
            </a:r>
          </a:p>
          <a:p>
            <a:endParaRPr lang="en-US" sz="4000" dirty="0">
              <a:solidFill>
                <a:schemeClr val="bg1"/>
              </a:solidFill>
            </a:endParaRPr>
          </a:p>
        </p:txBody>
      </p:sp>
    </p:spTree>
    <p:extLst>
      <p:ext uri="{BB962C8B-B14F-4D97-AF65-F5344CB8AC3E}">
        <p14:creationId xmlns:p14="http://schemas.microsoft.com/office/powerpoint/2010/main" val="19722071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fontScale="85000" lnSpcReduction="20000"/>
          </a:bodyPr>
          <a:lstStyle/>
          <a:p>
            <a:pPr marL="0" lvl="0" indent="0">
              <a:buNone/>
            </a:pPr>
            <a:r>
              <a:rPr lang="en-US" sz="5200" b="1" i="1" dirty="0" smtClean="0">
                <a:solidFill>
                  <a:schemeClr val="bg1"/>
                </a:solidFill>
              </a:rPr>
              <a:t>…the </a:t>
            </a:r>
            <a:r>
              <a:rPr lang="en-US" sz="5200" b="1" i="1" dirty="0">
                <a:solidFill>
                  <a:schemeClr val="bg1"/>
                </a:solidFill>
              </a:rPr>
              <a:t>peacemakers</a:t>
            </a:r>
            <a:r>
              <a:rPr lang="en-US" sz="5200" b="1" i="1" dirty="0" smtClean="0">
                <a:solidFill>
                  <a:schemeClr val="bg1"/>
                </a:solidFill>
              </a:rPr>
              <a:t>.</a:t>
            </a:r>
            <a:endParaRPr lang="en-US" sz="5200" b="1" i="1" dirty="0">
              <a:solidFill>
                <a:schemeClr val="bg1"/>
              </a:solidFill>
            </a:endParaRPr>
          </a:p>
          <a:p>
            <a:r>
              <a:rPr lang="en-US" sz="4200" dirty="0">
                <a:solidFill>
                  <a:schemeClr val="bg1"/>
                </a:solidFill>
              </a:rPr>
              <a:t>Proverbs </a:t>
            </a:r>
            <a:r>
              <a:rPr lang="en-US" sz="4200" dirty="0" smtClean="0">
                <a:solidFill>
                  <a:schemeClr val="bg1"/>
                </a:solidFill>
              </a:rPr>
              <a:t>6:19</a:t>
            </a:r>
            <a:endParaRPr lang="en-US" sz="4200" dirty="0">
              <a:solidFill>
                <a:schemeClr val="bg1"/>
              </a:solidFill>
            </a:endParaRPr>
          </a:p>
          <a:p>
            <a:r>
              <a:rPr lang="en-US" sz="4200" dirty="0">
                <a:solidFill>
                  <a:schemeClr val="bg1"/>
                </a:solidFill>
              </a:rPr>
              <a:t>Ephesians </a:t>
            </a:r>
            <a:r>
              <a:rPr lang="en-US" sz="4200" dirty="0" smtClean="0">
                <a:solidFill>
                  <a:schemeClr val="bg1"/>
                </a:solidFill>
              </a:rPr>
              <a:t>6:15</a:t>
            </a:r>
            <a:endParaRPr lang="en-US" sz="4200" dirty="0">
              <a:solidFill>
                <a:schemeClr val="bg1"/>
              </a:solidFill>
            </a:endParaRPr>
          </a:p>
          <a:p>
            <a:r>
              <a:rPr lang="en-US" sz="4200" dirty="0">
                <a:solidFill>
                  <a:schemeClr val="bg1"/>
                </a:solidFill>
              </a:rPr>
              <a:t>Romans 12:18-21</a:t>
            </a:r>
          </a:p>
          <a:p>
            <a:pPr marL="0" lvl="0" indent="0" algn="ctr">
              <a:buNone/>
            </a:pPr>
            <a:r>
              <a:rPr lang="en-US" sz="4200" i="1" dirty="0">
                <a:solidFill>
                  <a:schemeClr val="bg1"/>
                </a:solidFill>
              </a:rPr>
              <a:t>“For they shall be called sons of God.”</a:t>
            </a:r>
          </a:p>
        </p:txBody>
      </p:sp>
      <p:sp>
        <p:nvSpPr>
          <p:cNvPr id="4" name="Content Placeholder 3"/>
          <p:cNvSpPr>
            <a:spLocks noGrp="1"/>
          </p:cNvSpPr>
          <p:nvPr>
            <p:ph sz="half" idx="2"/>
          </p:nvPr>
        </p:nvSpPr>
        <p:spPr>
          <a:xfrm>
            <a:off x="6172200" y="1825625"/>
            <a:ext cx="5181600" cy="4351338"/>
          </a:xfrm>
        </p:spPr>
        <p:txBody>
          <a:bodyPr>
            <a:normAutofit fontScale="85000" lnSpcReduction="20000"/>
          </a:bodyPr>
          <a:lstStyle/>
          <a:p>
            <a:pPr marL="0" lvl="0" indent="0">
              <a:buNone/>
            </a:pPr>
            <a:r>
              <a:rPr lang="en-US" sz="5200" b="1" i="1" dirty="0" smtClean="0">
                <a:solidFill>
                  <a:schemeClr val="bg1"/>
                </a:solidFill>
              </a:rPr>
              <a:t>…those </a:t>
            </a:r>
            <a:r>
              <a:rPr lang="en-US" sz="5200" b="1" i="1" dirty="0">
                <a:solidFill>
                  <a:schemeClr val="bg1"/>
                </a:solidFill>
              </a:rPr>
              <a:t>who are persecuted for righteousness’ sake.</a:t>
            </a:r>
          </a:p>
          <a:p>
            <a:r>
              <a:rPr lang="en-US" sz="4200" dirty="0">
                <a:solidFill>
                  <a:schemeClr val="bg1"/>
                </a:solidFill>
              </a:rPr>
              <a:t>2 Timothy 3:12</a:t>
            </a:r>
          </a:p>
          <a:p>
            <a:r>
              <a:rPr lang="en-US" sz="4200" dirty="0">
                <a:solidFill>
                  <a:schemeClr val="bg1"/>
                </a:solidFill>
              </a:rPr>
              <a:t>Philippians 1:29-30</a:t>
            </a:r>
          </a:p>
          <a:p>
            <a:r>
              <a:rPr lang="en-US" sz="4200" dirty="0">
                <a:solidFill>
                  <a:schemeClr val="bg1"/>
                </a:solidFill>
              </a:rPr>
              <a:t>1 Peter </a:t>
            </a:r>
            <a:r>
              <a:rPr lang="en-US" sz="4200" dirty="0" smtClean="0">
                <a:solidFill>
                  <a:schemeClr val="bg1"/>
                </a:solidFill>
              </a:rPr>
              <a:t>4:16</a:t>
            </a:r>
            <a:endParaRPr lang="en-US" sz="4200" dirty="0">
              <a:solidFill>
                <a:schemeClr val="bg1"/>
              </a:solidFill>
            </a:endParaRPr>
          </a:p>
          <a:p>
            <a:pPr marL="0" lvl="0" indent="0" algn="ctr">
              <a:buNone/>
            </a:pPr>
            <a:r>
              <a:rPr lang="en-US" sz="4200" i="1" dirty="0">
                <a:solidFill>
                  <a:schemeClr val="bg1"/>
                </a:solidFill>
              </a:rPr>
              <a:t>“For theirs is the kingdom of heaven.”</a:t>
            </a:r>
          </a:p>
        </p:txBody>
      </p:sp>
    </p:spTree>
    <p:extLst>
      <p:ext uri="{BB962C8B-B14F-4D97-AF65-F5344CB8AC3E}">
        <p14:creationId xmlns:p14="http://schemas.microsoft.com/office/powerpoint/2010/main" val="5029653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Luke 18:13</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And </a:t>
            </a:r>
            <a:r>
              <a:rPr lang="en-US" sz="4000" dirty="0">
                <a:solidFill>
                  <a:schemeClr val="bg1"/>
                </a:solidFill>
              </a:rPr>
              <a:t>the tax collector, standing afar off, would not so much as raise his eyes to heaven, but beat his breast, saying, </a:t>
            </a:r>
            <a:r>
              <a:rPr lang="en-US" sz="4000" dirty="0" smtClean="0">
                <a:solidFill>
                  <a:schemeClr val="bg1"/>
                </a:solidFill>
              </a:rPr>
              <a:t>“God</a:t>
            </a:r>
            <a:r>
              <a:rPr lang="en-US" sz="4000" dirty="0">
                <a:solidFill>
                  <a:schemeClr val="bg1"/>
                </a:solidFill>
              </a:rPr>
              <a:t>, be merciful to me a sinner</a:t>
            </a:r>
            <a:r>
              <a:rPr lang="en-US" sz="4000" dirty="0" smtClean="0">
                <a:solidFill>
                  <a:schemeClr val="bg1"/>
                </a:solidFill>
              </a:rPr>
              <a:t>!”</a:t>
            </a:r>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40191733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rPr>
              <a:t>Blessed are…</a:t>
            </a:r>
            <a:endParaRPr lang="en-US" sz="6600" b="1" dirty="0">
              <a:solidFill>
                <a:schemeClr val="bg1"/>
              </a:solidFill>
            </a:endParaRPr>
          </a:p>
        </p:txBody>
      </p:sp>
      <p:sp>
        <p:nvSpPr>
          <p:cNvPr id="3" name="Content Placeholder 2"/>
          <p:cNvSpPr>
            <a:spLocks noGrp="1"/>
          </p:cNvSpPr>
          <p:nvPr>
            <p:ph sz="half" idx="1"/>
          </p:nvPr>
        </p:nvSpPr>
        <p:spPr>
          <a:xfrm>
            <a:off x="838200" y="1825625"/>
            <a:ext cx="5181600" cy="4351338"/>
          </a:xfrm>
        </p:spPr>
        <p:txBody>
          <a:bodyPr>
            <a:normAutofit/>
          </a:bodyPr>
          <a:lstStyle/>
          <a:p>
            <a:pPr marL="0" marR="0" lvl="0" indent="0">
              <a:lnSpc>
                <a:spcPct val="107000"/>
              </a:lnSpc>
              <a:spcBef>
                <a:spcPts val="0"/>
              </a:spcBef>
              <a:spcAft>
                <a:spcPts val="0"/>
              </a:spcAft>
              <a:buNone/>
            </a:pP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poor in spirit</a:t>
            </a:r>
            <a:r>
              <a:rPr lang="en-US" sz="44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Jeremiah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10:23</a:t>
            </a:r>
          </a:p>
          <a:p>
            <a:pPr>
              <a:lnSpc>
                <a:spcPct val="107000"/>
              </a:lnSpc>
              <a:spcBef>
                <a:spcPts val="0"/>
              </a:spcBef>
            </a:pP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Luke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18:13</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Isaiah 57:15;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66:1-2</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3709901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Isaiah 57:15</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For </a:t>
            </a:r>
            <a:r>
              <a:rPr lang="en-US" sz="4000" dirty="0">
                <a:solidFill>
                  <a:schemeClr val="bg1"/>
                </a:solidFill>
              </a:rPr>
              <a:t>thus says the High and Lofty One Who inhabits eternity, whose name is Holy: "I dwell in the high and holy place, With him who has a contrite and humble spirit, To revive the spirit of the humble, And to revive the heart of the contrite ones</a:t>
            </a:r>
            <a:r>
              <a:rPr lang="en-US" sz="4000" dirty="0" smtClean="0">
                <a:solidFill>
                  <a:schemeClr val="bg1"/>
                </a:solidFill>
              </a:rPr>
              <a:t>.”</a:t>
            </a:r>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39451295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rPr>
              <a:t>Isaiah 66:1-2</a:t>
            </a:r>
          </a:p>
        </p:txBody>
      </p:sp>
      <p:sp>
        <p:nvSpPr>
          <p:cNvPr id="3" name="Content Placeholder 2"/>
          <p:cNvSpPr>
            <a:spLocks noGrp="1"/>
          </p:cNvSpPr>
          <p:nvPr>
            <p:ph idx="1"/>
          </p:nvPr>
        </p:nvSpPr>
        <p:spPr/>
        <p:txBody>
          <a:bodyPr/>
          <a:lstStyle/>
          <a:p>
            <a:pPr marL="0" indent="0">
              <a:buNone/>
            </a:pPr>
            <a:r>
              <a:rPr lang="en-US" sz="4000" dirty="0" smtClean="0">
                <a:solidFill>
                  <a:schemeClr val="bg1"/>
                </a:solidFill>
              </a:rPr>
              <a:t>Thus </a:t>
            </a:r>
            <a:r>
              <a:rPr lang="en-US" sz="4000" dirty="0">
                <a:solidFill>
                  <a:schemeClr val="bg1"/>
                </a:solidFill>
              </a:rPr>
              <a:t>says the LORD: "Heaven is My throne, And earth is My footstool. Where is the house that you will build Me? And where is the place of My </a:t>
            </a:r>
            <a:r>
              <a:rPr lang="en-US" sz="4000" dirty="0" smtClean="0">
                <a:solidFill>
                  <a:schemeClr val="bg1"/>
                </a:solidFill>
              </a:rPr>
              <a:t>rest? </a:t>
            </a:r>
            <a:r>
              <a:rPr lang="en-US" sz="4000" baseline="30000" dirty="0" smtClean="0">
                <a:solidFill>
                  <a:schemeClr val="bg1"/>
                </a:solidFill>
              </a:rPr>
              <a:t>2</a:t>
            </a:r>
            <a:r>
              <a:rPr lang="en-US" sz="4000" dirty="0" smtClean="0">
                <a:solidFill>
                  <a:schemeClr val="bg1"/>
                </a:solidFill>
              </a:rPr>
              <a:t> For </a:t>
            </a:r>
            <a:r>
              <a:rPr lang="en-US" sz="4000" dirty="0">
                <a:solidFill>
                  <a:schemeClr val="bg1"/>
                </a:solidFill>
              </a:rPr>
              <a:t>all those things My hand has made, And all those things exist," Says the LORD. "But on this one will I look: On him who is poor and of a contrite spirit, And who trembles at My word</a:t>
            </a:r>
            <a:r>
              <a:rPr lang="en-US" sz="4000" dirty="0" smtClean="0">
                <a:solidFill>
                  <a:schemeClr val="bg1"/>
                </a:solidFill>
              </a:rPr>
              <a:t>.”</a:t>
            </a:r>
            <a:endParaRPr lang="en-US" sz="4000" dirty="0">
              <a:solidFill>
                <a:schemeClr val="bg1"/>
              </a:solidFill>
            </a:endParaRPr>
          </a:p>
          <a:p>
            <a:endParaRPr lang="en-US" dirty="0"/>
          </a:p>
        </p:txBody>
      </p:sp>
    </p:spTree>
    <p:extLst>
      <p:ext uri="{BB962C8B-B14F-4D97-AF65-F5344CB8AC3E}">
        <p14:creationId xmlns:p14="http://schemas.microsoft.com/office/powerpoint/2010/main" val="16423300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35A455-9336-4CBF-A778-45B4F796F14D}" vid="{1032BB30-B55B-41D5-99B0-D8B4271A37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113</TotalTime>
  <Words>2803</Words>
  <Application>Microsoft Office PowerPoint</Application>
  <PresentationFormat>Widescreen</PresentationFormat>
  <Paragraphs>445</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Symbol</vt:lpstr>
      <vt:lpstr>Times New Roman</vt:lpstr>
      <vt:lpstr>Office Theme</vt:lpstr>
      <vt:lpstr>PowerPoint Presentation</vt:lpstr>
      <vt:lpstr>The Beatitudes</vt:lpstr>
      <vt:lpstr>Blessed are…</vt:lpstr>
      <vt:lpstr>Jeremiah 10:23</vt:lpstr>
      <vt:lpstr>Blessed are…</vt:lpstr>
      <vt:lpstr>Luke 18:13</vt:lpstr>
      <vt:lpstr>Blessed are…</vt:lpstr>
      <vt:lpstr>Isaiah 57:15</vt:lpstr>
      <vt:lpstr>Isaiah 66:1-2</vt:lpstr>
      <vt:lpstr>Blessed are…</vt:lpstr>
      <vt:lpstr>Acts 9:8-9</vt:lpstr>
      <vt:lpstr>Blessed are…</vt:lpstr>
      <vt:lpstr>James 4:9-10</vt:lpstr>
      <vt:lpstr>Blessed are…</vt:lpstr>
      <vt:lpstr>Blessed are…</vt:lpstr>
      <vt:lpstr>1 Peter 2:19-20</vt:lpstr>
      <vt:lpstr>Blessed are…</vt:lpstr>
      <vt:lpstr>Galatians 6:1-2</vt:lpstr>
      <vt:lpstr>Blessed are…</vt:lpstr>
      <vt:lpstr>1 Peter 3:15 </vt:lpstr>
      <vt:lpstr>Blessed are…</vt:lpstr>
      <vt:lpstr>Psalm 1:1-2</vt:lpstr>
      <vt:lpstr>Blessed are…</vt:lpstr>
      <vt:lpstr>John 6:32-35</vt:lpstr>
      <vt:lpstr>Blessed are…</vt:lpstr>
      <vt:lpstr>Matthew 7:7-8</vt:lpstr>
      <vt:lpstr>Blessed are…</vt:lpstr>
      <vt:lpstr>Blessed are…</vt:lpstr>
      <vt:lpstr>Matthew 18:21-22</vt:lpstr>
      <vt:lpstr>Blessed are…</vt:lpstr>
      <vt:lpstr>Luke 6:36-37</vt:lpstr>
      <vt:lpstr>Blessed are…</vt:lpstr>
      <vt:lpstr>Luke 6:45</vt:lpstr>
      <vt:lpstr>Blessed are…</vt:lpstr>
      <vt:lpstr>Psalm 24:3-4</vt:lpstr>
      <vt:lpstr>Blessed are…</vt:lpstr>
      <vt:lpstr>James 4:8</vt:lpstr>
      <vt:lpstr>Blessed are…</vt:lpstr>
      <vt:lpstr>Philippians 4:8-9</vt:lpstr>
      <vt:lpstr>Blessed are…</vt:lpstr>
      <vt:lpstr>Blessed are…</vt:lpstr>
      <vt:lpstr>Proverbs 6:19</vt:lpstr>
      <vt:lpstr>Blessed are…</vt:lpstr>
      <vt:lpstr>Ephesians 6:15</vt:lpstr>
      <vt:lpstr>Blessed are…</vt:lpstr>
      <vt:lpstr>Romans 12:18-21</vt:lpstr>
      <vt:lpstr>Blessed are…</vt:lpstr>
      <vt:lpstr>2 Timothy 3:12</vt:lpstr>
      <vt:lpstr>Blessed are…</vt:lpstr>
      <vt:lpstr>Philippians 1:29-30</vt:lpstr>
      <vt:lpstr>Blessed are…</vt:lpstr>
      <vt:lpstr>1 Peter 4:16</vt:lpstr>
      <vt:lpstr>Blessed 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17</cp:revision>
  <dcterms:created xsi:type="dcterms:W3CDTF">2014-02-21T22:53:47Z</dcterms:created>
  <dcterms:modified xsi:type="dcterms:W3CDTF">2014-02-23T23:07:02Z</dcterms:modified>
</cp:coreProperties>
</file>