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57" r:id="rId3"/>
    <p:sldId id="260" r:id="rId4"/>
    <p:sldId id="270" r:id="rId5"/>
    <p:sldId id="261" r:id="rId6"/>
    <p:sldId id="271" r:id="rId7"/>
    <p:sldId id="262" r:id="rId8"/>
    <p:sldId id="263" r:id="rId9"/>
    <p:sldId id="264" r:id="rId10"/>
    <p:sldId id="272" r:id="rId11"/>
    <p:sldId id="265" r:id="rId12"/>
    <p:sldId id="266" r:id="rId13"/>
    <p:sldId id="273" r:id="rId14"/>
    <p:sldId id="267" r:id="rId15"/>
    <p:sldId id="268" r:id="rId16"/>
    <p:sldId id="269" r:id="rId17"/>
    <p:sldId id="258" r:id="rId18"/>
    <p:sldId id="274" r:id="rId19"/>
    <p:sldId id="275" r:id="rId20"/>
    <p:sldId id="276" r:id="rId21"/>
    <p:sldId id="277" r:id="rId22"/>
    <p:sldId id="259" r:id="rId23"/>
    <p:sldId id="278" r:id="rId24"/>
    <p:sldId id="282" r:id="rId25"/>
    <p:sldId id="279" r:id="rId26"/>
    <p:sldId id="283" r:id="rId27"/>
    <p:sldId id="280" r:id="rId28"/>
    <p:sldId id="284"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snapToGrid="0">
      <p:cViewPr varScale="1">
        <p:scale>
          <a:sx n="70" d="100"/>
          <a:sy n="70" d="100"/>
        </p:scale>
        <p:origin x="714" y="72"/>
      </p:cViewPr>
      <p:guideLst/>
    </p:cSldViewPr>
  </p:slideViewPr>
  <p:notesTextViewPr>
    <p:cViewPr>
      <p:scale>
        <a:sx n="3" d="2"/>
        <a:sy n="3" d="2"/>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47F959-D4EE-4E2B-94EA-2575DEB90844}" type="datetimeFigureOut">
              <a:rPr lang="en-US" smtClean="0"/>
              <a:t>3/8/2014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1AC51C-DF6C-4EAD-AA9A-ECA9AFED6C14}" type="slidenum">
              <a:rPr lang="en-US" smtClean="0"/>
              <a:t>‹#›</a:t>
            </a:fld>
            <a:endParaRPr lang="en-US"/>
          </a:p>
        </p:txBody>
      </p:sp>
    </p:spTree>
    <p:extLst>
      <p:ext uri="{BB962C8B-B14F-4D97-AF65-F5344CB8AC3E}">
        <p14:creationId xmlns:p14="http://schemas.microsoft.com/office/powerpoint/2010/main" val="3709047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Introduction</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Moses was a righteous servant of the Lord and a great leader of Israel.</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He was mourned greatly at his death (Deuteronomy 34:8).</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Joshua had a big responsibility set on his shoulders. Also physical confrontations to expect.</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Like Joshua’s responsibility, our responsibility as Christians requires Strength and Courage. </a:t>
            </a:r>
          </a:p>
          <a:p>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1</a:t>
            </a:fld>
            <a:endParaRPr lang="en-US"/>
          </a:p>
        </p:txBody>
      </p:sp>
    </p:spTree>
    <p:extLst>
      <p:ext uri="{BB962C8B-B14F-4D97-AF65-F5344CB8AC3E}">
        <p14:creationId xmlns:p14="http://schemas.microsoft.com/office/powerpoint/2010/main" val="25132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While teaching others.</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 not make compromises – 2 Timothy 4:2; Acts 20:20-21, 27</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Strength is saying what needs to be said – Nathan (2 Samuel 12:7); Peter (Acts 2:36); Stephen (Acts 7:51-53)</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81AC51C-DF6C-4EAD-AA9A-ECA9AFED6C14}" type="slidenum">
              <a:rPr lang="en-US" smtClean="0"/>
              <a:t>10</a:t>
            </a:fld>
            <a:endParaRPr lang="en-US"/>
          </a:p>
        </p:txBody>
      </p:sp>
    </p:spTree>
    <p:extLst>
      <p:ext uri="{BB962C8B-B14F-4D97-AF65-F5344CB8AC3E}">
        <p14:creationId xmlns:p14="http://schemas.microsoft.com/office/powerpoint/2010/main" val="3659797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1AC51C-DF6C-4EAD-AA9A-ECA9AFED6C14}" type="slidenum">
              <a:rPr lang="en-US" smtClean="0"/>
              <a:t>11</a:t>
            </a:fld>
            <a:endParaRPr lang="en-US"/>
          </a:p>
        </p:txBody>
      </p:sp>
    </p:spTree>
    <p:extLst>
      <p:ext uri="{BB962C8B-B14F-4D97-AF65-F5344CB8AC3E}">
        <p14:creationId xmlns:p14="http://schemas.microsoft.com/office/powerpoint/2010/main" val="4162126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Record of Paul’s Journeys in Greece. Exhorting the Ephesian Elders.</a:t>
            </a:r>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12</a:t>
            </a:fld>
            <a:endParaRPr lang="en-US"/>
          </a:p>
        </p:txBody>
      </p:sp>
    </p:spTree>
    <p:extLst>
      <p:ext uri="{BB962C8B-B14F-4D97-AF65-F5344CB8AC3E}">
        <p14:creationId xmlns:p14="http://schemas.microsoft.com/office/powerpoint/2010/main" val="1574361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While teaching others.</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 not make compromises – 2 Timothy 4:2; Acts 20:20-21, 27</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Strength is saying what needs to be said – Nathan (2 Samuel 12:7); Peter (Acts 2:36); Stephen (Acts 7:51-53)</a:t>
            </a:r>
          </a:p>
          <a:p>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13</a:t>
            </a:fld>
            <a:endParaRPr lang="en-US"/>
          </a:p>
        </p:txBody>
      </p:sp>
    </p:spTree>
    <p:extLst>
      <p:ext uri="{BB962C8B-B14F-4D97-AF65-F5344CB8AC3E}">
        <p14:creationId xmlns:p14="http://schemas.microsoft.com/office/powerpoint/2010/main" val="2194006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Nathan spoke the parable to David after laying with Bathsheba and killing Uriah. </a:t>
            </a:r>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14</a:t>
            </a:fld>
            <a:endParaRPr lang="en-US"/>
          </a:p>
        </p:txBody>
      </p:sp>
    </p:spTree>
    <p:extLst>
      <p:ext uri="{BB962C8B-B14F-4D97-AF65-F5344CB8AC3E}">
        <p14:creationId xmlns:p14="http://schemas.microsoft.com/office/powerpoint/2010/main" val="1351149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Peter in first gospel sermon to Jews.</a:t>
            </a:r>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15</a:t>
            </a:fld>
            <a:endParaRPr lang="en-US"/>
          </a:p>
        </p:txBody>
      </p:sp>
    </p:spTree>
    <p:extLst>
      <p:ext uri="{BB962C8B-B14F-4D97-AF65-F5344CB8AC3E}">
        <p14:creationId xmlns:p14="http://schemas.microsoft.com/office/powerpoint/2010/main" val="550842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Stephen speaking to the Jews. Lead to his death.</a:t>
            </a:r>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16</a:t>
            </a:fld>
            <a:endParaRPr lang="en-US"/>
          </a:p>
        </p:txBody>
      </p:sp>
    </p:spTree>
    <p:extLst>
      <p:ext uri="{BB962C8B-B14F-4D97-AF65-F5344CB8AC3E}">
        <p14:creationId xmlns:p14="http://schemas.microsoft.com/office/powerpoint/2010/main" val="6081047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i="1" dirty="0" smtClean="0">
                <a:effectLst/>
                <a:latin typeface="Calibri" panose="020F0502020204030204" pitchFamily="34" charset="0"/>
                <a:ea typeface="Calibri" panose="020F0502020204030204" pitchFamily="34" charset="0"/>
                <a:cs typeface="Times New Roman" panose="02020603050405020304" pitchFamily="18" charset="0"/>
              </a:rPr>
              <a:t>Such acts of strength require courage…</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Courageous – </a:t>
            </a:r>
            <a:r>
              <a:rPr lang="en-US" i="1"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i="1" dirty="0" err="1" smtClean="0">
                <a:effectLst/>
                <a:latin typeface="Calibri" panose="020F0502020204030204" pitchFamily="34" charset="0"/>
                <a:ea typeface="Calibri" panose="020F0502020204030204" pitchFamily="34" charset="0"/>
                <a:cs typeface="Times New Roman" panose="02020603050405020304" pitchFamily="18" charset="0"/>
              </a:rPr>
              <a:t>âmats</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to be alert/aware.</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Be aware that God is for us. (if we are steadfast in His commands) (Joshua 1:7-8 – show that prospering and success is conditional upon obedience.)</a:t>
            </a: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Courage in suffering for Christ – Romans 8:18, 28, 31-39</a:t>
            </a: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Christ has won (we can be confident and courageous knowing that if we are on His side we will win too) – John 16:33; 2 Timothy 1:12 (able to keep Paul’s life and follow up on promise); 1 John 5:4-5; Revelation 3:7-12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81AC51C-DF6C-4EAD-AA9A-ECA9AFED6C14}" type="slidenum">
              <a:rPr lang="en-US" smtClean="0"/>
              <a:t>17</a:t>
            </a:fld>
            <a:endParaRPr lang="en-US"/>
          </a:p>
        </p:txBody>
      </p:sp>
    </p:spTree>
    <p:extLst>
      <p:ext uri="{BB962C8B-B14F-4D97-AF65-F5344CB8AC3E}">
        <p14:creationId xmlns:p14="http://schemas.microsoft.com/office/powerpoint/2010/main" val="4150598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Reading, exhortation, doctrine.</a:t>
            </a:r>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18</a:t>
            </a:fld>
            <a:endParaRPr lang="en-US"/>
          </a:p>
        </p:txBody>
      </p:sp>
    </p:spTree>
    <p:extLst>
      <p:ext uri="{BB962C8B-B14F-4D97-AF65-F5344CB8AC3E}">
        <p14:creationId xmlns:p14="http://schemas.microsoft.com/office/powerpoint/2010/main" val="18797854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able to keep Paul’s life and follow up on promise</a:t>
            </a:r>
          </a:p>
        </p:txBody>
      </p:sp>
      <p:sp>
        <p:nvSpPr>
          <p:cNvPr id="4" name="Slide Number Placeholder 3"/>
          <p:cNvSpPr>
            <a:spLocks noGrp="1"/>
          </p:cNvSpPr>
          <p:nvPr>
            <p:ph type="sldNum" sz="quarter" idx="10"/>
          </p:nvPr>
        </p:nvSpPr>
        <p:spPr/>
        <p:txBody>
          <a:bodyPr/>
          <a:lstStyle/>
          <a:p>
            <a:fld id="{081AC51C-DF6C-4EAD-AA9A-ECA9AFED6C14}"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6243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Strong – </a:t>
            </a:r>
            <a:r>
              <a:rPr lang="en-US" i="1" dirty="0" err="1" smtClean="0">
                <a:effectLst/>
                <a:latin typeface="Calibri" panose="020F0502020204030204" pitchFamily="34" charset="0"/>
                <a:ea typeface="Calibri" panose="020F0502020204030204" pitchFamily="34" charset="0"/>
                <a:cs typeface="Times New Roman" panose="02020603050405020304" pitchFamily="18" charset="0"/>
              </a:rPr>
              <a:t>châzaq</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to fasten upon. (v. 7)</a:t>
            </a: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(v. 8) – “not depart from your mouth” (his speech would not be without the teaching and vernacular of the law) Why? Because he would meditate on it (Psalm 1; Philippians 4:8).</a:t>
            </a: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 not turn from it to the right hand or to the left” (v. 7). (strictly follow)</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transformation occurs – Romans 12:2; Ephesians 4:20-24</a:t>
            </a: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Through time with the word – 1 Timothy 4:15</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Complete obedience to the word – 1 Thessalonians 5:22; Romans 12:9; 3 John 11 </a:t>
            </a:r>
          </a:p>
          <a:p>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2</a:t>
            </a:fld>
            <a:endParaRPr lang="en-US"/>
          </a:p>
        </p:txBody>
      </p:sp>
    </p:spTree>
    <p:extLst>
      <p:ext uri="{BB962C8B-B14F-4D97-AF65-F5344CB8AC3E}">
        <p14:creationId xmlns:p14="http://schemas.microsoft.com/office/powerpoint/2010/main" val="145392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Reading, exhortation, doctrine.</a:t>
            </a:r>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20</a:t>
            </a:fld>
            <a:endParaRPr lang="en-US"/>
          </a:p>
        </p:txBody>
      </p:sp>
    </p:spTree>
    <p:extLst>
      <p:ext uri="{BB962C8B-B14F-4D97-AF65-F5344CB8AC3E}">
        <p14:creationId xmlns:p14="http://schemas.microsoft.com/office/powerpoint/2010/main" val="57571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Courageous – </a:t>
            </a:r>
            <a:r>
              <a:rPr lang="en-US" i="1"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i="1" dirty="0" err="1" smtClean="0">
                <a:effectLst/>
                <a:latin typeface="Calibri" panose="020F0502020204030204" pitchFamily="34" charset="0"/>
                <a:ea typeface="Calibri" panose="020F0502020204030204" pitchFamily="34" charset="0"/>
                <a:cs typeface="Times New Roman" panose="02020603050405020304" pitchFamily="18" charset="0"/>
              </a:rPr>
              <a:t>âmats</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to be alert/aware.</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Be aware that God is for us. (if we are steadfast in His commands) (Joshua 1:7-8 – show that prospering and success is conditional upon obedience.)</a:t>
            </a: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Courage in suffering for Christ – Romans 8:18, 28, 31-39</a:t>
            </a: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Christ has won (we can be confident and courageous knowing that if we are on His side we will win too) – John 16:33; 2 Timothy 1:12 (able to keep Paul’s life and follow up on promise); 1 John 5:4-5; Revelation 3:7-12</a:t>
            </a:r>
          </a:p>
          <a:p>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21</a:t>
            </a:fld>
            <a:endParaRPr lang="en-US"/>
          </a:p>
        </p:txBody>
      </p:sp>
    </p:spTree>
    <p:extLst>
      <p:ext uri="{BB962C8B-B14F-4D97-AF65-F5344CB8AC3E}">
        <p14:creationId xmlns:p14="http://schemas.microsoft.com/office/powerpoint/2010/main" val="19498935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Be Strong and Courageous (examples)</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David (facing Goliath) – 1 Samuel 17:45</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Shadrach, Meshach, and Abed-</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Nego</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(disobeying the King) – Daniel 3:16-18</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Daniel (praying while under statute to not pray) – Daniel 6:10, 22</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Nathan, Peter, Stephen (mentioned before).</a:t>
            </a:r>
          </a:p>
          <a:p>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22</a:t>
            </a:fld>
            <a:endParaRPr lang="en-US"/>
          </a:p>
        </p:txBody>
      </p:sp>
    </p:spTree>
    <p:extLst>
      <p:ext uri="{BB962C8B-B14F-4D97-AF65-F5344CB8AC3E}">
        <p14:creationId xmlns:p14="http://schemas.microsoft.com/office/powerpoint/2010/main" val="33021334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Reading, exhortation, doctrine.</a:t>
            </a:r>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23</a:t>
            </a:fld>
            <a:endParaRPr lang="en-US"/>
          </a:p>
        </p:txBody>
      </p:sp>
    </p:spTree>
    <p:extLst>
      <p:ext uri="{BB962C8B-B14F-4D97-AF65-F5344CB8AC3E}">
        <p14:creationId xmlns:p14="http://schemas.microsoft.com/office/powerpoint/2010/main" val="42524496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Be Strong and Courageous (examples)</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David (facing Goliath) – 1 Samuel 17:45</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Shadrach, Meshach, and Abed-</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Nego</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(disobeying the King) – Daniel 3:16-18</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Daniel (praying while under statute to not pray) – Daniel 6:10, 22</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Nathan, Peter, Stephen (mentioned before).</a:t>
            </a:r>
          </a:p>
          <a:p>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1380697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Reading, exhortation, doctrine.</a:t>
            </a:r>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25</a:t>
            </a:fld>
            <a:endParaRPr lang="en-US"/>
          </a:p>
        </p:txBody>
      </p:sp>
    </p:spTree>
    <p:extLst>
      <p:ext uri="{BB962C8B-B14F-4D97-AF65-F5344CB8AC3E}">
        <p14:creationId xmlns:p14="http://schemas.microsoft.com/office/powerpoint/2010/main" val="31881654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Be Strong and Courageous (examples)</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David (facing Goliath) – 1 Samuel 17:45</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Shadrach, Meshach, and Abed-</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Nego</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(disobeying the King) – Daniel 3:16-18</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Daniel (praying while under statute to not pray) – Daniel 6:10, 22</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Nathan, Peter, Stephen (mentioned before).</a:t>
            </a:r>
          </a:p>
          <a:p>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503912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Reading, exhortation, doctrine.</a:t>
            </a:r>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27</a:t>
            </a:fld>
            <a:endParaRPr lang="en-US"/>
          </a:p>
        </p:txBody>
      </p:sp>
    </p:spTree>
    <p:extLst>
      <p:ext uri="{BB962C8B-B14F-4D97-AF65-F5344CB8AC3E}">
        <p14:creationId xmlns:p14="http://schemas.microsoft.com/office/powerpoint/2010/main" val="35427483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Be Strong and Courageous (examples)</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David (facing Goliath) – 1 Samuel 17:45</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Shadrach, Meshach, and Abed-</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Nego</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(disobeying the King) – Daniel 3:16-18</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Daniel (praying while under statute to not pray) – Daniel 6:10, 22</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Nathan, Peter, Stephen (mentioned before).</a:t>
            </a:r>
          </a:p>
          <a:p>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6212721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Conclusion</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We, like Joshua, must “be strong and courageous!”</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We need to stand firm in the word.</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We need to have confidence that God will reward and deliver us.</a:t>
            </a:r>
          </a:p>
          <a:p>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29</a:t>
            </a:fld>
            <a:endParaRPr lang="en-US"/>
          </a:p>
        </p:txBody>
      </p:sp>
    </p:spTree>
    <p:extLst>
      <p:ext uri="{BB962C8B-B14F-4D97-AF65-F5344CB8AC3E}">
        <p14:creationId xmlns:p14="http://schemas.microsoft.com/office/powerpoint/2010/main" val="1637699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1AC51C-DF6C-4EAD-AA9A-ECA9AFED6C14}" type="slidenum">
              <a:rPr lang="en-US" smtClean="0"/>
              <a:t>3</a:t>
            </a:fld>
            <a:endParaRPr lang="en-US"/>
          </a:p>
        </p:txBody>
      </p:sp>
    </p:spTree>
    <p:extLst>
      <p:ext uri="{BB962C8B-B14F-4D97-AF65-F5344CB8AC3E}">
        <p14:creationId xmlns:p14="http://schemas.microsoft.com/office/powerpoint/2010/main" val="2249711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Strong – </a:t>
            </a:r>
            <a:r>
              <a:rPr lang="en-US" i="1" dirty="0" err="1" smtClean="0">
                <a:effectLst/>
                <a:latin typeface="Calibri" panose="020F0502020204030204" pitchFamily="34" charset="0"/>
                <a:ea typeface="Calibri" panose="020F0502020204030204" pitchFamily="34" charset="0"/>
                <a:cs typeface="Times New Roman" panose="02020603050405020304" pitchFamily="18" charset="0"/>
              </a:rPr>
              <a:t>châzaq</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to fasten upon. (v. 7)</a:t>
            </a: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(v. 8) – “not depart from your mouth” (his speech would not be without the teaching and vernacular of the law) Why? Because he would meditate on it (Psalm 1; Philippians 4:8).</a:t>
            </a: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 not turn from it to the right hand or to the left” (v. 7). (strictly follow)</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transformation occurs – Romans 12:2; Ephesians 4:20-24</a:t>
            </a: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Through time with the word – 1 Timothy 4:15</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Complete obedience to the word – 1 Thessalonians 5:22; Romans 12:9; 3 John 11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81AC51C-DF6C-4EAD-AA9A-ECA9AFED6C14}" type="slidenum">
              <a:rPr lang="en-US" smtClean="0"/>
              <a:t>4</a:t>
            </a:fld>
            <a:endParaRPr lang="en-US"/>
          </a:p>
        </p:txBody>
      </p:sp>
    </p:spTree>
    <p:extLst>
      <p:ext uri="{BB962C8B-B14F-4D97-AF65-F5344CB8AC3E}">
        <p14:creationId xmlns:p14="http://schemas.microsoft.com/office/powerpoint/2010/main" val="3489968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Reading, exhortation, doctrine.</a:t>
            </a:r>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5</a:t>
            </a:fld>
            <a:endParaRPr lang="en-US"/>
          </a:p>
        </p:txBody>
      </p:sp>
    </p:spTree>
    <p:extLst>
      <p:ext uri="{BB962C8B-B14F-4D97-AF65-F5344CB8AC3E}">
        <p14:creationId xmlns:p14="http://schemas.microsoft.com/office/powerpoint/2010/main" val="2007236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Strong – </a:t>
            </a:r>
            <a:r>
              <a:rPr lang="en-US" i="1" dirty="0" err="1" smtClean="0">
                <a:effectLst/>
                <a:latin typeface="Calibri" panose="020F0502020204030204" pitchFamily="34" charset="0"/>
                <a:ea typeface="Calibri" panose="020F0502020204030204" pitchFamily="34" charset="0"/>
                <a:cs typeface="Times New Roman" panose="02020603050405020304" pitchFamily="18" charset="0"/>
              </a:rPr>
              <a:t>châzaq</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 to fasten upon. (v. 7)</a:t>
            </a: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(v. 8) – “not depart from your mouth” (his speech would not be without the teaching and vernacular of the law) Why? Because he would meditate on it (Psalm 1; Philippians 4:8).</a:t>
            </a: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 not turn from it to the right hand or to the left” (v. 7). (strictly follow)</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transformation occurs – Romans 12:2; Ephesians 4:20-24</a:t>
            </a: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Through time with the word – 1 Timothy 4:15</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Complete obedience to the word – 1 Thessalonians 5:22; Romans 12:9; 3 John 11 </a:t>
            </a:r>
          </a:p>
          <a:p>
            <a:endParaRPr lang="en-US" dirty="0"/>
          </a:p>
        </p:txBody>
      </p:sp>
      <p:sp>
        <p:nvSpPr>
          <p:cNvPr id="4" name="Slide Number Placeholder 3"/>
          <p:cNvSpPr>
            <a:spLocks noGrp="1"/>
          </p:cNvSpPr>
          <p:nvPr>
            <p:ph type="sldNum" sz="quarter" idx="10"/>
          </p:nvPr>
        </p:nvSpPr>
        <p:spPr/>
        <p:txBody>
          <a:bodyPr/>
          <a:lstStyle/>
          <a:p>
            <a:fld id="{081AC51C-DF6C-4EAD-AA9A-ECA9AFED6C14}" type="slidenum">
              <a:rPr lang="en-US" smtClean="0"/>
              <a:t>6</a:t>
            </a:fld>
            <a:endParaRPr lang="en-US"/>
          </a:p>
        </p:txBody>
      </p:sp>
    </p:spTree>
    <p:extLst>
      <p:ext uri="{BB962C8B-B14F-4D97-AF65-F5344CB8AC3E}">
        <p14:creationId xmlns:p14="http://schemas.microsoft.com/office/powerpoint/2010/main" val="2454019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1AC51C-DF6C-4EAD-AA9A-ECA9AFED6C14}" type="slidenum">
              <a:rPr lang="en-US" smtClean="0"/>
              <a:t>7</a:t>
            </a:fld>
            <a:endParaRPr lang="en-US"/>
          </a:p>
        </p:txBody>
      </p:sp>
    </p:spTree>
    <p:extLst>
      <p:ext uri="{BB962C8B-B14F-4D97-AF65-F5344CB8AC3E}">
        <p14:creationId xmlns:p14="http://schemas.microsoft.com/office/powerpoint/2010/main" val="523340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1AC51C-DF6C-4EAD-AA9A-ECA9AFED6C14}" type="slidenum">
              <a:rPr lang="en-US" smtClean="0"/>
              <a:t>8</a:t>
            </a:fld>
            <a:endParaRPr lang="en-US"/>
          </a:p>
        </p:txBody>
      </p:sp>
    </p:spTree>
    <p:extLst>
      <p:ext uri="{BB962C8B-B14F-4D97-AF65-F5344CB8AC3E}">
        <p14:creationId xmlns:p14="http://schemas.microsoft.com/office/powerpoint/2010/main" val="1006393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1AC51C-DF6C-4EAD-AA9A-ECA9AFED6C14}" type="slidenum">
              <a:rPr lang="en-US" smtClean="0"/>
              <a:t>9</a:t>
            </a:fld>
            <a:endParaRPr lang="en-US"/>
          </a:p>
        </p:txBody>
      </p:sp>
    </p:spTree>
    <p:extLst>
      <p:ext uri="{BB962C8B-B14F-4D97-AF65-F5344CB8AC3E}">
        <p14:creationId xmlns:p14="http://schemas.microsoft.com/office/powerpoint/2010/main" val="4175538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transition>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transition>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3/8/2014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ransition>
    <p:push dir="u"/>
  </p:transition>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“Be Strong and Courageous”</a:t>
            </a:r>
            <a:endParaRPr lang="en-US" sz="7200" b="1" dirty="0"/>
          </a:p>
        </p:txBody>
      </p:sp>
      <p:sp>
        <p:nvSpPr>
          <p:cNvPr id="3" name="Subtitle 2"/>
          <p:cNvSpPr>
            <a:spLocks noGrp="1"/>
          </p:cNvSpPr>
          <p:nvPr>
            <p:ph type="subTitle" idx="1"/>
          </p:nvPr>
        </p:nvSpPr>
        <p:spPr/>
        <p:txBody>
          <a:bodyPr>
            <a:normAutofit/>
          </a:bodyPr>
          <a:lstStyle/>
          <a:p>
            <a:r>
              <a:rPr lang="en-US" sz="4000" i="1" dirty="0" smtClean="0"/>
              <a:t>Joshua 1:1-9</a:t>
            </a:r>
            <a:endParaRPr lang="en-US" sz="4000" i="1" dirty="0"/>
          </a:p>
        </p:txBody>
      </p:sp>
    </p:spTree>
    <p:extLst>
      <p:ext uri="{BB962C8B-B14F-4D97-AF65-F5344CB8AC3E}">
        <p14:creationId xmlns:p14="http://schemas.microsoft.com/office/powerpoint/2010/main" val="3935725522"/>
      </p:ext>
    </p:extLst>
  </p:cSld>
  <p:clrMapOvr>
    <a:masterClrMapping/>
  </p:clrMapOvr>
  <p:transition>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smtClean="0"/>
              <a:t>Be Strong</a:t>
            </a:r>
            <a:endParaRPr lang="en-US" sz="6600" b="1" dirty="0"/>
          </a:p>
        </p:txBody>
      </p:sp>
      <p:sp>
        <p:nvSpPr>
          <p:cNvPr id="3" name="Content Placeholder 2"/>
          <p:cNvSpPr>
            <a:spLocks noGrp="1"/>
          </p:cNvSpPr>
          <p:nvPr>
            <p:ph idx="1"/>
          </p:nvPr>
        </p:nvSpPr>
        <p:spPr>
          <a:xfrm>
            <a:off x="684211" y="2025441"/>
            <a:ext cx="11151473" cy="4581421"/>
          </a:xfrm>
        </p:spPr>
        <p:txBody>
          <a:bodyPr>
            <a:normAutofit fontScale="92500"/>
          </a:bodyPr>
          <a:lstStyle/>
          <a:p>
            <a:r>
              <a:rPr lang="en-US" sz="2600" dirty="0" smtClean="0"/>
              <a:t>Strong </a:t>
            </a:r>
            <a:r>
              <a:rPr lang="en-US" sz="2600" dirty="0"/>
              <a:t>– </a:t>
            </a:r>
            <a:r>
              <a:rPr lang="en-US" sz="2600" i="1" dirty="0" err="1"/>
              <a:t>châzaq</a:t>
            </a:r>
            <a:r>
              <a:rPr lang="en-US" sz="2600" i="1" dirty="0"/>
              <a:t> </a:t>
            </a:r>
            <a:r>
              <a:rPr lang="en-US" sz="2600" dirty="0"/>
              <a:t>– to fasten upon</a:t>
            </a:r>
            <a:r>
              <a:rPr lang="en-US" sz="2600" dirty="0" smtClean="0"/>
              <a:t>.</a:t>
            </a:r>
            <a:endParaRPr lang="en-US" sz="2600" dirty="0"/>
          </a:p>
          <a:p>
            <a:pPr marL="0" indent="0">
              <a:buNone/>
            </a:pPr>
            <a:r>
              <a:rPr lang="en-US" sz="3500" dirty="0" smtClean="0"/>
              <a:t>A. “Do </a:t>
            </a:r>
            <a:r>
              <a:rPr lang="en-US" sz="3500" dirty="0"/>
              <a:t>not turn from it to the right hand or to the left</a:t>
            </a:r>
            <a:r>
              <a:rPr lang="en-US" sz="3500" dirty="0" smtClean="0"/>
              <a:t>”</a:t>
            </a:r>
            <a:endParaRPr lang="en-US" sz="3500" dirty="0"/>
          </a:p>
          <a:p>
            <a:r>
              <a:rPr lang="en-US" sz="2600" dirty="0" smtClean="0"/>
              <a:t>Transformation </a:t>
            </a:r>
            <a:r>
              <a:rPr lang="en-US" sz="2600" dirty="0"/>
              <a:t>– Romans 12:2; Ephesians 4:20-24</a:t>
            </a:r>
          </a:p>
          <a:p>
            <a:pPr lvl="1"/>
            <a:r>
              <a:rPr lang="en-US" sz="2200" dirty="0" smtClean="0"/>
              <a:t>Through </a:t>
            </a:r>
            <a:r>
              <a:rPr lang="en-US" sz="2200" dirty="0"/>
              <a:t>time with the word – 1 Timothy 4:15</a:t>
            </a:r>
          </a:p>
          <a:p>
            <a:r>
              <a:rPr lang="en-US" sz="2600" dirty="0" smtClean="0"/>
              <a:t>Complete </a:t>
            </a:r>
            <a:r>
              <a:rPr lang="en-US" sz="2600" dirty="0"/>
              <a:t>obedience to the word – 1 </a:t>
            </a:r>
            <a:r>
              <a:rPr lang="en-US" sz="2600" dirty="0" smtClean="0"/>
              <a:t>Thess. 5:22</a:t>
            </a:r>
            <a:r>
              <a:rPr lang="en-US" sz="2600" dirty="0"/>
              <a:t>; </a:t>
            </a:r>
            <a:r>
              <a:rPr lang="en-US" sz="2600" dirty="0" smtClean="0"/>
              <a:t>Rom. </a:t>
            </a:r>
            <a:r>
              <a:rPr lang="en-US" sz="2600" dirty="0"/>
              <a:t>12:9; </a:t>
            </a:r>
            <a:r>
              <a:rPr lang="en-US" sz="2600" dirty="0" smtClean="0"/>
              <a:t>3 </a:t>
            </a:r>
            <a:r>
              <a:rPr lang="en-US" sz="2600" dirty="0"/>
              <a:t>John 11 </a:t>
            </a:r>
          </a:p>
          <a:p>
            <a:pPr marL="0" indent="0">
              <a:buNone/>
            </a:pPr>
            <a:r>
              <a:rPr lang="en-US" sz="3500" dirty="0" smtClean="0"/>
              <a:t>B. While </a:t>
            </a:r>
            <a:r>
              <a:rPr lang="en-US" sz="3500" dirty="0"/>
              <a:t>teaching others.</a:t>
            </a:r>
          </a:p>
          <a:p>
            <a:r>
              <a:rPr lang="en-US" sz="2600" dirty="0"/>
              <a:t>N</a:t>
            </a:r>
            <a:r>
              <a:rPr lang="en-US" sz="2600" dirty="0" smtClean="0"/>
              <a:t>o compromise </a:t>
            </a:r>
            <a:r>
              <a:rPr lang="en-US" sz="2600" dirty="0"/>
              <a:t>– 2 Timothy 4:2; Acts 20:20-21, 27</a:t>
            </a:r>
          </a:p>
          <a:p>
            <a:endParaRPr lang="en-US" dirty="0"/>
          </a:p>
        </p:txBody>
      </p:sp>
    </p:spTree>
    <p:extLst>
      <p:ext uri="{BB962C8B-B14F-4D97-AF65-F5344CB8AC3E}">
        <p14:creationId xmlns:p14="http://schemas.microsoft.com/office/powerpoint/2010/main" val="3703859036"/>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2 Timothy 4:2</a:t>
            </a:r>
          </a:p>
        </p:txBody>
      </p:sp>
      <p:sp>
        <p:nvSpPr>
          <p:cNvPr id="3" name="Content Placeholder 2"/>
          <p:cNvSpPr>
            <a:spLocks noGrp="1"/>
          </p:cNvSpPr>
          <p:nvPr>
            <p:ph idx="1"/>
          </p:nvPr>
        </p:nvSpPr>
        <p:spPr>
          <a:xfrm>
            <a:off x="684212" y="892677"/>
            <a:ext cx="11151473" cy="4581421"/>
          </a:xfrm>
        </p:spPr>
        <p:txBody>
          <a:bodyPr>
            <a:normAutofit/>
          </a:bodyPr>
          <a:lstStyle/>
          <a:p>
            <a:pPr marL="0" indent="0">
              <a:buNone/>
            </a:pPr>
            <a:r>
              <a:rPr lang="en-US" sz="3600" dirty="0" smtClean="0"/>
              <a:t>Preach </a:t>
            </a:r>
            <a:r>
              <a:rPr lang="en-US" sz="3600" dirty="0"/>
              <a:t>the word! Be ready in season and out of season. Convince, rebuke, exhort, with all longsuffering and teaching.</a:t>
            </a:r>
          </a:p>
          <a:p>
            <a:endParaRPr lang="en-US" sz="3600" dirty="0"/>
          </a:p>
        </p:txBody>
      </p:sp>
    </p:spTree>
    <p:extLst>
      <p:ext uri="{BB962C8B-B14F-4D97-AF65-F5344CB8AC3E}">
        <p14:creationId xmlns:p14="http://schemas.microsoft.com/office/powerpoint/2010/main" val="3751089408"/>
      </p:ext>
    </p:extLst>
  </p:cSld>
  <p:clrMapOvr>
    <a:masterClrMapping/>
  </p:clrMapOvr>
  <p:transition>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Acts 20:20-21, 27</a:t>
            </a:r>
          </a:p>
        </p:txBody>
      </p:sp>
      <p:sp>
        <p:nvSpPr>
          <p:cNvPr id="3" name="Content Placeholder 2"/>
          <p:cNvSpPr>
            <a:spLocks noGrp="1"/>
          </p:cNvSpPr>
          <p:nvPr>
            <p:ph idx="1"/>
          </p:nvPr>
        </p:nvSpPr>
        <p:spPr>
          <a:xfrm>
            <a:off x="684212" y="2472908"/>
            <a:ext cx="11151473" cy="4091663"/>
          </a:xfrm>
        </p:spPr>
        <p:txBody>
          <a:bodyPr>
            <a:normAutofit lnSpcReduction="10000"/>
          </a:bodyPr>
          <a:lstStyle/>
          <a:p>
            <a:pPr marL="0" indent="0">
              <a:buNone/>
            </a:pPr>
            <a:r>
              <a:rPr lang="en-US" sz="3600" dirty="0" smtClean="0"/>
              <a:t>I </a:t>
            </a:r>
            <a:r>
              <a:rPr lang="en-US" sz="3600" dirty="0"/>
              <a:t>kept back nothing that was helpful, but proclaimed it to you, and taught you publicly and from house to </a:t>
            </a:r>
            <a:r>
              <a:rPr lang="en-US" sz="3600" dirty="0" smtClean="0"/>
              <a:t>house, </a:t>
            </a:r>
            <a:r>
              <a:rPr lang="en-US" sz="3600" baseline="30000" dirty="0" smtClean="0"/>
              <a:t>21</a:t>
            </a:r>
            <a:r>
              <a:rPr lang="en-US" sz="3600" dirty="0" smtClean="0"/>
              <a:t> testifying </a:t>
            </a:r>
            <a:r>
              <a:rPr lang="en-US" sz="3600" dirty="0"/>
              <a:t>to Jews, and also to Greeks, repentance toward God and faith toward our Lord Jesus Christ</a:t>
            </a:r>
            <a:r>
              <a:rPr lang="en-US" sz="3600" dirty="0" smtClean="0"/>
              <a:t>.</a:t>
            </a:r>
          </a:p>
          <a:p>
            <a:pPr marL="0" indent="0">
              <a:buNone/>
            </a:pPr>
            <a:r>
              <a:rPr lang="en-US" sz="3600" baseline="30000" dirty="0" smtClean="0"/>
              <a:t>27</a:t>
            </a:r>
            <a:r>
              <a:rPr lang="en-US" sz="3600" dirty="0" smtClean="0"/>
              <a:t> For </a:t>
            </a:r>
            <a:r>
              <a:rPr lang="en-US" sz="3600" dirty="0"/>
              <a:t>I have not shunned to declare to you the whole counsel of God.</a:t>
            </a:r>
          </a:p>
          <a:p>
            <a:pPr marL="0" indent="0">
              <a:buNone/>
            </a:pPr>
            <a:endParaRPr lang="en-US" sz="3600" dirty="0"/>
          </a:p>
          <a:p>
            <a:endParaRPr lang="en-US" sz="3600" dirty="0"/>
          </a:p>
        </p:txBody>
      </p:sp>
    </p:spTree>
    <p:extLst>
      <p:ext uri="{BB962C8B-B14F-4D97-AF65-F5344CB8AC3E}">
        <p14:creationId xmlns:p14="http://schemas.microsoft.com/office/powerpoint/2010/main" val="2798525253"/>
      </p:ext>
    </p:extLst>
  </p:cSld>
  <p:clrMapOvr>
    <a:masterClrMapping/>
  </p:clrMapOvr>
  <p:transition>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smtClean="0"/>
              <a:t>Be Strong</a:t>
            </a:r>
            <a:endParaRPr lang="en-US" sz="6600" b="1" dirty="0"/>
          </a:p>
        </p:txBody>
      </p:sp>
      <p:sp>
        <p:nvSpPr>
          <p:cNvPr id="3" name="Content Placeholder 2"/>
          <p:cNvSpPr>
            <a:spLocks noGrp="1"/>
          </p:cNvSpPr>
          <p:nvPr>
            <p:ph idx="1"/>
          </p:nvPr>
        </p:nvSpPr>
        <p:spPr>
          <a:xfrm>
            <a:off x="684211" y="2025441"/>
            <a:ext cx="11151473" cy="4581421"/>
          </a:xfrm>
        </p:spPr>
        <p:txBody>
          <a:bodyPr>
            <a:normAutofit fontScale="92500" lnSpcReduction="10000"/>
          </a:bodyPr>
          <a:lstStyle/>
          <a:p>
            <a:r>
              <a:rPr lang="en-US" sz="2600" dirty="0" smtClean="0"/>
              <a:t>Strong </a:t>
            </a:r>
            <a:r>
              <a:rPr lang="en-US" sz="2600" dirty="0"/>
              <a:t>– </a:t>
            </a:r>
            <a:r>
              <a:rPr lang="en-US" sz="2600" i="1" dirty="0" err="1"/>
              <a:t>châzaq</a:t>
            </a:r>
            <a:r>
              <a:rPr lang="en-US" sz="2600" i="1" dirty="0"/>
              <a:t> </a:t>
            </a:r>
            <a:r>
              <a:rPr lang="en-US" sz="2600" dirty="0"/>
              <a:t>– to fasten upon</a:t>
            </a:r>
            <a:r>
              <a:rPr lang="en-US" sz="2600" dirty="0" smtClean="0"/>
              <a:t>.</a:t>
            </a:r>
            <a:endParaRPr lang="en-US" sz="2600" dirty="0"/>
          </a:p>
          <a:p>
            <a:pPr marL="0" indent="0">
              <a:buNone/>
            </a:pPr>
            <a:r>
              <a:rPr lang="en-US" sz="3500" dirty="0" smtClean="0"/>
              <a:t>A. “Do </a:t>
            </a:r>
            <a:r>
              <a:rPr lang="en-US" sz="3500" dirty="0"/>
              <a:t>not turn from it to the right hand or to the left</a:t>
            </a:r>
            <a:r>
              <a:rPr lang="en-US" sz="3500" dirty="0" smtClean="0"/>
              <a:t>”</a:t>
            </a:r>
            <a:endParaRPr lang="en-US" sz="3500" dirty="0"/>
          </a:p>
          <a:p>
            <a:r>
              <a:rPr lang="en-US" sz="2600" dirty="0" smtClean="0"/>
              <a:t>Transformation </a:t>
            </a:r>
            <a:r>
              <a:rPr lang="en-US" sz="2600" dirty="0"/>
              <a:t>– Romans 12:2; Ephesians 4:20-24</a:t>
            </a:r>
          </a:p>
          <a:p>
            <a:pPr lvl="1"/>
            <a:r>
              <a:rPr lang="en-US" sz="2200" dirty="0" smtClean="0"/>
              <a:t>Through </a:t>
            </a:r>
            <a:r>
              <a:rPr lang="en-US" sz="2200" dirty="0"/>
              <a:t>time with the word – 1 Timothy 4:15</a:t>
            </a:r>
          </a:p>
          <a:p>
            <a:r>
              <a:rPr lang="en-US" sz="2600" dirty="0" smtClean="0"/>
              <a:t>Complete </a:t>
            </a:r>
            <a:r>
              <a:rPr lang="en-US" sz="2600" dirty="0"/>
              <a:t>obedience to the word – 1 </a:t>
            </a:r>
            <a:r>
              <a:rPr lang="en-US" sz="2600" dirty="0" smtClean="0"/>
              <a:t>Thess. 5:22</a:t>
            </a:r>
            <a:r>
              <a:rPr lang="en-US" sz="2600" dirty="0"/>
              <a:t>; </a:t>
            </a:r>
            <a:r>
              <a:rPr lang="en-US" sz="2600" dirty="0" smtClean="0"/>
              <a:t>Rom. </a:t>
            </a:r>
            <a:r>
              <a:rPr lang="en-US" sz="2600" dirty="0"/>
              <a:t>12:9; </a:t>
            </a:r>
            <a:r>
              <a:rPr lang="en-US" sz="2600" dirty="0" smtClean="0"/>
              <a:t>3 </a:t>
            </a:r>
            <a:r>
              <a:rPr lang="en-US" sz="2600" dirty="0"/>
              <a:t>John 11 </a:t>
            </a:r>
          </a:p>
          <a:p>
            <a:pPr marL="0" indent="0">
              <a:buNone/>
            </a:pPr>
            <a:r>
              <a:rPr lang="en-US" sz="3500" dirty="0" smtClean="0"/>
              <a:t>B. While </a:t>
            </a:r>
            <a:r>
              <a:rPr lang="en-US" sz="3500" dirty="0"/>
              <a:t>teaching others.</a:t>
            </a:r>
          </a:p>
          <a:p>
            <a:r>
              <a:rPr lang="en-US" sz="2600" dirty="0"/>
              <a:t>N</a:t>
            </a:r>
            <a:r>
              <a:rPr lang="en-US" sz="2600" dirty="0" smtClean="0"/>
              <a:t>o compromise </a:t>
            </a:r>
            <a:r>
              <a:rPr lang="en-US" sz="2600" dirty="0"/>
              <a:t>– 2 Timothy 4:2; Acts 20:20-21, 27</a:t>
            </a:r>
          </a:p>
          <a:p>
            <a:r>
              <a:rPr lang="en-US" sz="2600" dirty="0" smtClean="0"/>
              <a:t>Say </a:t>
            </a:r>
            <a:r>
              <a:rPr lang="en-US" sz="2600" dirty="0"/>
              <a:t>what needs to be said – Nathan (2 </a:t>
            </a:r>
            <a:r>
              <a:rPr lang="en-US" sz="2600" dirty="0" smtClean="0"/>
              <a:t>Samuel </a:t>
            </a:r>
            <a:r>
              <a:rPr lang="en-US" sz="2600" dirty="0"/>
              <a:t>12:7); Peter (Acts 2:36); Stephen (Acts 7:51-53)</a:t>
            </a:r>
          </a:p>
          <a:p>
            <a:endParaRPr lang="en-US" dirty="0"/>
          </a:p>
        </p:txBody>
      </p:sp>
    </p:spTree>
    <p:extLst>
      <p:ext uri="{BB962C8B-B14F-4D97-AF65-F5344CB8AC3E}">
        <p14:creationId xmlns:p14="http://schemas.microsoft.com/office/powerpoint/2010/main" val="2996720309"/>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2 Samuel 12:7</a:t>
            </a:r>
          </a:p>
        </p:txBody>
      </p:sp>
      <p:sp>
        <p:nvSpPr>
          <p:cNvPr id="3" name="Content Placeholder 2"/>
          <p:cNvSpPr>
            <a:spLocks noGrp="1"/>
          </p:cNvSpPr>
          <p:nvPr>
            <p:ph idx="1"/>
          </p:nvPr>
        </p:nvSpPr>
        <p:spPr>
          <a:xfrm>
            <a:off x="684212" y="415005"/>
            <a:ext cx="11151473" cy="4581421"/>
          </a:xfrm>
        </p:spPr>
        <p:txBody>
          <a:bodyPr>
            <a:normAutofit/>
          </a:bodyPr>
          <a:lstStyle/>
          <a:p>
            <a:pPr marL="0" indent="0">
              <a:buNone/>
            </a:pPr>
            <a:r>
              <a:rPr lang="en-US" sz="3600" dirty="0" smtClean="0"/>
              <a:t>Then </a:t>
            </a:r>
            <a:r>
              <a:rPr lang="en-US" sz="3600" dirty="0"/>
              <a:t>Nathan said to David, "You are the man</a:t>
            </a:r>
            <a:r>
              <a:rPr lang="en-US" sz="3600" dirty="0" smtClean="0"/>
              <a:t>!”</a:t>
            </a:r>
            <a:endParaRPr lang="en-US" sz="3600" dirty="0"/>
          </a:p>
          <a:p>
            <a:endParaRPr lang="en-US" sz="3600" dirty="0"/>
          </a:p>
        </p:txBody>
      </p:sp>
    </p:spTree>
    <p:extLst>
      <p:ext uri="{BB962C8B-B14F-4D97-AF65-F5344CB8AC3E}">
        <p14:creationId xmlns:p14="http://schemas.microsoft.com/office/powerpoint/2010/main" val="921241163"/>
      </p:ext>
    </p:extLst>
  </p:cSld>
  <p:clrMapOvr>
    <a:masterClrMapping/>
  </p:clrMapOvr>
  <p:transition>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Acts 2:36</a:t>
            </a:r>
          </a:p>
        </p:txBody>
      </p:sp>
      <p:sp>
        <p:nvSpPr>
          <p:cNvPr id="3" name="Content Placeholder 2"/>
          <p:cNvSpPr>
            <a:spLocks noGrp="1"/>
          </p:cNvSpPr>
          <p:nvPr>
            <p:ph idx="1"/>
          </p:nvPr>
        </p:nvSpPr>
        <p:spPr>
          <a:xfrm>
            <a:off x="684212" y="947268"/>
            <a:ext cx="11151473" cy="4581421"/>
          </a:xfrm>
        </p:spPr>
        <p:txBody>
          <a:bodyPr>
            <a:normAutofit/>
          </a:bodyPr>
          <a:lstStyle/>
          <a:p>
            <a:pPr marL="0" indent="0">
              <a:buNone/>
            </a:pPr>
            <a:r>
              <a:rPr lang="en-US" sz="3600" dirty="0" smtClean="0"/>
              <a:t>Therefore </a:t>
            </a:r>
            <a:r>
              <a:rPr lang="en-US" sz="3600" dirty="0"/>
              <a:t>let all the house of Israel know assuredly that God has made this Jesus, whom you crucified, both Lord and Christ</a:t>
            </a:r>
            <a:r>
              <a:rPr lang="en-US" sz="3600" dirty="0" smtClean="0"/>
              <a:t>.</a:t>
            </a:r>
            <a:endParaRPr lang="en-US" sz="3600" dirty="0"/>
          </a:p>
          <a:p>
            <a:endParaRPr lang="en-US" sz="3600" dirty="0"/>
          </a:p>
        </p:txBody>
      </p:sp>
    </p:spTree>
    <p:extLst>
      <p:ext uri="{BB962C8B-B14F-4D97-AF65-F5344CB8AC3E}">
        <p14:creationId xmlns:p14="http://schemas.microsoft.com/office/powerpoint/2010/main" val="1298483024"/>
      </p:ext>
    </p:extLst>
  </p:cSld>
  <p:clrMapOvr>
    <a:masterClrMapping/>
  </p:clrMapOvr>
  <p:transition>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Acts 7:51-53</a:t>
            </a:r>
          </a:p>
        </p:txBody>
      </p:sp>
      <p:sp>
        <p:nvSpPr>
          <p:cNvPr id="3" name="Content Placeholder 2"/>
          <p:cNvSpPr>
            <a:spLocks noGrp="1"/>
          </p:cNvSpPr>
          <p:nvPr>
            <p:ph idx="1"/>
          </p:nvPr>
        </p:nvSpPr>
        <p:spPr>
          <a:xfrm>
            <a:off x="684211" y="2025441"/>
            <a:ext cx="11151473" cy="4581421"/>
          </a:xfrm>
        </p:spPr>
        <p:txBody>
          <a:bodyPr>
            <a:normAutofit/>
          </a:bodyPr>
          <a:lstStyle/>
          <a:p>
            <a:pPr marL="0" indent="0">
              <a:buNone/>
            </a:pPr>
            <a:r>
              <a:rPr lang="en-US" sz="3200" dirty="0" smtClean="0"/>
              <a:t>You </a:t>
            </a:r>
            <a:r>
              <a:rPr lang="en-US" sz="3200" dirty="0"/>
              <a:t>stiff-necked and uncircumcised in heart and ears! You always resist the Holy Spirit; as your fathers did, so do </a:t>
            </a:r>
            <a:r>
              <a:rPr lang="en-US" sz="3200" dirty="0" smtClean="0"/>
              <a:t>you. </a:t>
            </a:r>
            <a:r>
              <a:rPr lang="en-US" sz="3200" baseline="30000" dirty="0" smtClean="0"/>
              <a:t>52</a:t>
            </a:r>
            <a:r>
              <a:rPr lang="en-US" sz="3200" dirty="0" smtClean="0"/>
              <a:t> Which </a:t>
            </a:r>
            <a:r>
              <a:rPr lang="en-US" sz="3200" dirty="0"/>
              <a:t>of the prophets did your fathers not persecute? And they killed those who foretold the coming of the Just One, of whom you now have become the betrayers and </a:t>
            </a:r>
            <a:r>
              <a:rPr lang="en-US" sz="3200" dirty="0" smtClean="0"/>
              <a:t>murderers, </a:t>
            </a:r>
            <a:r>
              <a:rPr lang="en-US" sz="3200" baseline="30000" dirty="0" smtClean="0"/>
              <a:t>53</a:t>
            </a:r>
            <a:r>
              <a:rPr lang="en-US" sz="3200" dirty="0" smtClean="0"/>
              <a:t> who </a:t>
            </a:r>
            <a:r>
              <a:rPr lang="en-US" sz="3200" dirty="0"/>
              <a:t>have received the law by the direction of angels and have not kept it</a:t>
            </a:r>
            <a:r>
              <a:rPr lang="en-US" sz="3200" dirty="0" smtClean="0"/>
              <a:t>.</a:t>
            </a:r>
            <a:endParaRPr lang="en-US" sz="3200" dirty="0"/>
          </a:p>
          <a:p>
            <a:endParaRPr lang="en-US" sz="3200" dirty="0"/>
          </a:p>
        </p:txBody>
      </p:sp>
    </p:spTree>
    <p:extLst>
      <p:ext uri="{BB962C8B-B14F-4D97-AF65-F5344CB8AC3E}">
        <p14:creationId xmlns:p14="http://schemas.microsoft.com/office/powerpoint/2010/main" val="2942751526"/>
      </p:ext>
    </p:extLst>
  </p:cSld>
  <p:clrMapOvr>
    <a:masterClrMapping/>
  </p:clrMapOvr>
  <p:transition>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smtClean="0"/>
              <a:t>Be Courageous</a:t>
            </a:r>
            <a:endParaRPr lang="en-US" sz="6600" b="1" dirty="0"/>
          </a:p>
        </p:txBody>
      </p:sp>
      <p:sp>
        <p:nvSpPr>
          <p:cNvPr id="3" name="Content Placeholder 2"/>
          <p:cNvSpPr>
            <a:spLocks noGrp="1"/>
          </p:cNvSpPr>
          <p:nvPr>
            <p:ph idx="1"/>
          </p:nvPr>
        </p:nvSpPr>
        <p:spPr>
          <a:xfrm>
            <a:off x="684211" y="2025441"/>
            <a:ext cx="11151473" cy="4581421"/>
          </a:xfrm>
        </p:spPr>
        <p:txBody>
          <a:bodyPr>
            <a:normAutofit/>
          </a:bodyPr>
          <a:lstStyle/>
          <a:p>
            <a:r>
              <a:rPr lang="en-US" sz="2800" dirty="0" smtClean="0"/>
              <a:t>Courageous </a:t>
            </a:r>
            <a:r>
              <a:rPr lang="en-US" sz="2800" dirty="0"/>
              <a:t>– </a:t>
            </a:r>
            <a:r>
              <a:rPr lang="en-US" sz="2800" i="1" dirty="0"/>
              <a:t>'</a:t>
            </a:r>
            <a:r>
              <a:rPr lang="en-US" sz="2800" i="1" dirty="0" err="1"/>
              <a:t>âmats</a:t>
            </a:r>
            <a:r>
              <a:rPr lang="en-US" sz="2800" i="1" dirty="0"/>
              <a:t> </a:t>
            </a:r>
            <a:r>
              <a:rPr lang="en-US" sz="2800" dirty="0"/>
              <a:t>– to be alert/aware.</a:t>
            </a:r>
          </a:p>
          <a:p>
            <a:r>
              <a:rPr lang="en-US" sz="3600" dirty="0" smtClean="0"/>
              <a:t>God </a:t>
            </a:r>
            <a:r>
              <a:rPr lang="en-US" sz="3600" dirty="0"/>
              <a:t>is for us</a:t>
            </a:r>
            <a:r>
              <a:rPr lang="en-US" sz="3600" dirty="0" smtClean="0"/>
              <a:t>.</a:t>
            </a:r>
            <a:endParaRPr lang="en-US" sz="3600" dirty="0"/>
          </a:p>
          <a:p>
            <a:pPr lvl="1"/>
            <a:r>
              <a:rPr lang="en-US" sz="2800" dirty="0" smtClean="0"/>
              <a:t>While suffering </a:t>
            </a:r>
            <a:r>
              <a:rPr lang="en-US" sz="2800" dirty="0"/>
              <a:t>for Christ – Romans 8:18, 28, 31-39</a:t>
            </a:r>
          </a:p>
          <a:p>
            <a:pPr lvl="1"/>
            <a:r>
              <a:rPr lang="en-US" sz="2800" dirty="0" smtClean="0"/>
              <a:t>Christ </a:t>
            </a:r>
            <a:r>
              <a:rPr lang="en-US" sz="2800" dirty="0"/>
              <a:t>has </a:t>
            </a:r>
            <a:r>
              <a:rPr lang="en-US" sz="2800" dirty="0" smtClean="0"/>
              <a:t>won </a:t>
            </a:r>
            <a:r>
              <a:rPr lang="en-US" sz="2800" dirty="0"/>
              <a:t>– John 16:33; 2 Timothy </a:t>
            </a:r>
            <a:r>
              <a:rPr lang="en-US" sz="2800" dirty="0" smtClean="0"/>
              <a:t>1:12; </a:t>
            </a:r>
            <a:r>
              <a:rPr lang="en-US" sz="2800" dirty="0"/>
              <a:t>1 John 5:4-5; Revelation </a:t>
            </a:r>
            <a:r>
              <a:rPr lang="en-US" sz="2800" dirty="0" smtClean="0"/>
              <a:t>3:7-12</a:t>
            </a:r>
            <a:endParaRPr lang="en-US" sz="2800" dirty="0"/>
          </a:p>
          <a:p>
            <a:endParaRPr lang="en-US" dirty="0"/>
          </a:p>
        </p:txBody>
      </p:sp>
    </p:spTree>
    <p:extLst>
      <p:ext uri="{BB962C8B-B14F-4D97-AF65-F5344CB8AC3E}">
        <p14:creationId xmlns:p14="http://schemas.microsoft.com/office/powerpoint/2010/main" val="785929032"/>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John 16:33</a:t>
            </a:r>
          </a:p>
        </p:txBody>
      </p:sp>
      <p:sp>
        <p:nvSpPr>
          <p:cNvPr id="3" name="Content Placeholder 2"/>
          <p:cNvSpPr>
            <a:spLocks noGrp="1"/>
          </p:cNvSpPr>
          <p:nvPr>
            <p:ph idx="1"/>
          </p:nvPr>
        </p:nvSpPr>
        <p:spPr>
          <a:xfrm>
            <a:off x="684212" y="1173226"/>
            <a:ext cx="11151473" cy="4581421"/>
          </a:xfrm>
        </p:spPr>
        <p:txBody>
          <a:bodyPr>
            <a:normAutofit/>
          </a:bodyPr>
          <a:lstStyle/>
          <a:p>
            <a:pPr marL="0" indent="0">
              <a:buNone/>
            </a:pPr>
            <a:r>
              <a:rPr lang="en-US" sz="3600" dirty="0" smtClean="0"/>
              <a:t>These </a:t>
            </a:r>
            <a:r>
              <a:rPr lang="en-US" sz="3600" dirty="0"/>
              <a:t>things I have spoken to you, that in Me you may have peace. In the world you will have tribulation; but be of good cheer, I have overcome the world</a:t>
            </a:r>
            <a:r>
              <a:rPr lang="en-US" sz="3600" dirty="0" smtClean="0"/>
              <a:t>.</a:t>
            </a:r>
            <a:endParaRPr lang="en-US" sz="3600" dirty="0"/>
          </a:p>
          <a:p>
            <a:endParaRPr lang="en-US" sz="3600" dirty="0"/>
          </a:p>
        </p:txBody>
      </p:sp>
    </p:spTree>
    <p:extLst>
      <p:ext uri="{BB962C8B-B14F-4D97-AF65-F5344CB8AC3E}">
        <p14:creationId xmlns:p14="http://schemas.microsoft.com/office/powerpoint/2010/main" val="4232130910"/>
      </p:ext>
    </p:extLst>
  </p:cSld>
  <p:clrMapOvr>
    <a:masterClrMapping/>
  </p:clrMapOvr>
  <p:transition>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2 Timothy 1:12</a:t>
            </a:r>
          </a:p>
        </p:txBody>
      </p:sp>
      <p:sp>
        <p:nvSpPr>
          <p:cNvPr id="3" name="Content Placeholder 2"/>
          <p:cNvSpPr>
            <a:spLocks noGrp="1"/>
          </p:cNvSpPr>
          <p:nvPr>
            <p:ph idx="1"/>
          </p:nvPr>
        </p:nvSpPr>
        <p:spPr>
          <a:xfrm>
            <a:off x="684212" y="1487125"/>
            <a:ext cx="11151473" cy="4581421"/>
          </a:xfrm>
        </p:spPr>
        <p:txBody>
          <a:bodyPr>
            <a:normAutofit/>
          </a:bodyPr>
          <a:lstStyle/>
          <a:p>
            <a:pPr marL="0" indent="0">
              <a:buNone/>
            </a:pPr>
            <a:r>
              <a:rPr lang="en-US" sz="3600" dirty="0" smtClean="0"/>
              <a:t>For </a:t>
            </a:r>
            <a:r>
              <a:rPr lang="en-US" sz="3600" dirty="0"/>
              <a:t>this reason I also suffer these things; nevertheless I am not ashamed, for I know whom I have believed and am persuaded that He is able to keep what I have committed to Him until that Day.</a:t>
            </a:r>
          </a:p>
          <a:p>
            <a:endParaRPr lang="en-US" sz="3600" dirty="0"/>
          </a:p>
        </p:txBody>
      </p:sp>
    </p:spTree>
    <p:extLst>
      <p:ext uri="{BB962C8B-B14F-4D97-AF65-F5344CB8AC3E}">
        <p14:creationId xmlns:p14="http://schemas.microsoft.com/office/powerpoint/2010/main" val="1850301290"/>
      </p:ext>
    </p:extLst>
  </p:cSld>
  <p:clrMapOvr>
    <a:masterClrMapping/>
  </p:clrMapOvr>
  <p:transition>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smtClean="0"/>
              <a:t>Be Strong</a:t>
            </a:r>
            <a:endParaRPr lang="en-US" sz="6600" b="1" dirty="0"/>
          </a:p>
        </p:txBody>
      </p:sp>
      <p:sp>
        <p:nvSpPr>
          <p:cNvPr id="3" name="Content Placeholder 2"/>
          <p:cNvSpPr>
            <a:spLocks noGrp="1"/>
          </p:cNvSpPr>
          <p:nvPr>
            <p:ph idx="1"/>
          </p:nvPr>
        </p:nvSpPr>
        <p:spPr>
          <a:xfrm>
            <a:off x="684211" y="2025441"/>
            <a:ext cx="11151473" cy="4581421"/>
          </a:xfrm>
        </p:spPr>
        <p:txBody>
          <a:bodyPr>
            <a:normAutofit/>
          </a:bodyPr>
          <a:lstStyle/>
          <a:p>
            <a:r>
              <a:rPr lang="en-US" sz="2600" dirty="0" smtClean="0"/>
              <a:t>Strong </a:t>
            </a:r>
            <a:r>
              <a:rPr lang="en-US" sz="2600" dirty="0"/>
              <a:t>– </a:t>
            </a:r>
            <a:r>
              <a:rPr lang="en-US" sz="2600" i="1" dirty="0" err="1"/>
              <a:t>châzaq</a:t>
            </a:r>
            <a:r>
              <a:rPr lang="en-US" sz="2600" i="1" dirty="0"/>
              <a:t> </a:t>
            </a:r>
            <a:r>
              <a:rPr lang="en-US" sz="2600" dirty="0"/>
              <a:t>– to fasten upon</a:t>
            </a:r>
            <a:r>
              <a:rPr lang="en-US" sz="2600" dirty="0" smtClean="0"/>
              <a:t>.</a:t>
            </a:r>
            <a:endParaRPr lang="en-US" sz="2600" dirty="0"/>
          </a:p>
          <a:p>
            <a:pPr marL="0" indent="0">
              <a:buNone/>
            </a:pPr>
            <a:r>
              <a:rPr lang="en-US" sz="3200" dirty="0" smtClean="0"/>
              <a:t>A. “Do </a:t>
            </a:r>
            <a:r>
              <a:rPr lang="en-US" sz="3200" dirty="0"/>
              <a:t>not turn from it to the right hand or to the left</a:t>
            </a:r>
            <a:r>
              <a:rPr lang="en-US" sz="3200" dirty="0" smtClean="0"/>
              <a:t>”</a:t>
            </a:r>
            <a:endParaRPr lang="en-US" sz="3200" dirty="0"/>
          </a:p>
          <a:p>
            <a:r>
              <a:rPr lang="en-US" sz="2400" dirty="0" smtClean="0"/>
              <a:t>Transformation </a:t>
            </a:r>
            <a:r>
              <a:rPr lang="en-US" sz="2400" dirty="0"/>
              <a:t>– Romans 12:2; Ephesians 4:20-24</a:t>
            </a:r>
          </a:p>
          <a:p>
            <a:endParaRPr lang="en-US" dirty="0"/>
          </a:p>
        </p:txBody>
      </p:sp>
    </p:spTree>
    <p:extLst>
      <p:ext uri="{BB962C8B-B14F-4D97-AF65-F5344CB8AC3E}">
        <p14:creationId xmlns:p14="http://schemas.microsoft.com/office/powerpoint/2010/main" val="1726101737"/>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1 John 5:4-5</a:t>
            </a:r>
          </a:p>
        </p:txBody>
      </p:sp>
      <p:sp>
        <p:nvSpPr>
          <p:cNvPr id="3" name="Content Placeholder 2"/>
          <p:cNvSpPr>
            <a:spLocks noGrp="1"/>
          </p:cNvSpPr>
          <p:nvPr>
            <p:ph idx="1"/>
          </p:nvPr>
        </p:nvSpPr>
        <p:spPr>
          <a:xfrm>
            <a:off x="684212" y="1555363"/>
            <a:ext cx="11151473" cy="4581421"/>
          </a:xfrm>
        </p:spPr>
        <p:txBody>
          <a:bodyPr>
            <a:normAutofit/>
          </a:bodyPr>
          <a:lstStyle/>
          <a:p>
            <a:pPr marL="0" indent="0">
              <a:buNone/>
            </a:pPr>
            <a:r>
              <a:rPr lang="en-US" sz="3600" dirty="0" smtClean="0"/>
              <a:t>For </a:t>
            </a:r>
            <a:r>
              <a:rPr lang="en-US" sz="3600" dirty="0"/>
              <a:t>whatever is born of God overcomes the world. And this is the victory that has overcome the world--our </a:t>
            </a:r>
            <a:r>
              <a:rPr lang="en-US" sz="3600" dirty="0" smtClean="0"/>
              <a:t>faith. </a:t>
            </a:r>
            <a:r>
              <a:rPr lang="en-US" sz="3600" baseline="30000" dirty="0" smtClean="0"/>
              <a:t>5</a:t>
            </a:r>
            <a:r>
              <a:rPr lang="en-US" sz="3600" dirty="0" smtClean="0"/>
              <a:t> Who </a:t>
            </a:r>
            <a:r>
              <a:rPr lang="en-US" sz="3600" dirty="0"/>
              <a:t>is he who overcomes the world, but he who believes that Jesus is the Son of God?</a:t>
            </a:r>
          </a:p>
          <a:p>
            <a:endParaRPr lang="en-US" sz="3600" dirty="0"/>
          </a:p>
        </p:txBody>
      </p:sp>
    </p:spTree>
    <p:extLst>
      <p:ext uri="{BB962C8B-B14F-4D97-AF65-F5344CB8AC3E}">
        <p14:creationId xmlns:p14="http://schemas.microsoft.com/office/powerpoint/2010/main" val="2578509423"/>
      </p:ext>
    </p:extLst>
  </p:cSld>
  <p:clrMapOvr>
    <a:masterClrMapping/>
  </p:clrMapOvr>
  <p:transition>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smtClean="0"/>
              <a:t>Be Courageous</a:t>
            </a:r>
            <a:endParaRPr lang="en-US" sz="6600" b="1" dirty="0"/>
          </a:p>
        </p:txBody>
      </p:sp>
      <p:sp>
        <p:nvSpPr>
          <p:cNvPr id="3" name="Content Placeholder 2"/>
          <p:cNvSpPr>
            <a:spLocks noGrp="1"/>
          </p:cNvSpPr>
          <p:nvPr>
            <p:ph idx="1"/>
          </p:nvPr>
        </p:nvSpPr>
        <p:spPr>
          <a:xfrm>
            <a:off x="684211" y="2025441"/>
            <a:ext cx="11151473" cy="4581421"/>
          </a:xfrm>
        </p:spPr>
        <p:txBody>
          <a:bodyPr>
            <a:normAutofit/>
          </a:bodyPr>
          <a:lstStyle/>
          <a:p>
            <a:r>
              <a:rPr lang="en-US" sz="2800" dirty="0" smtClean="0"/>
              <a:t>Courageous </a:t>
            </a:r>
            <a:r>
              <a:rPr lang="en-US" sz="2800" dirty="0"/>
              <a:t>– </a:t>
            </a:r>
            <a:r>
              <a:rPr lang="en-US" sz="2800" i="1" dirty="0"/>
              <a:t>'</a:t>
            </a:r>
            <a:r>
              <a:rPr lang="en-US" sz="2800" i="1" dirty="0" err="1"/>
              <a:t>âmats</a:t>
            </a:r>
            <a:r>
              <a:rPr lang="en-US" sz="2800" i="1" dirty="0"/>
              <a:t> </a:t>
            </a:r>
            <a:r>
              <a:rPr lang="en-US" sz="2800" dirty="0"/>
              <a:t>– to be alert/aware.</a:t>
            </a:r>
          </a:p>
          <a:p>
            <a:r>
              <a:rPr lang="en-US" sz="3600" dirty="0" smtClean="0"/>
              <a:t>God </a:t>
            </a:r>
            <a:r>
              <a:rPr lang="en-US" sz="3600" dirty="0"/>
              <a:t>is for us</a:t>
            </a:r>
            <a:r>
              <a:rPr lang="en-US" sz="3600" dirty="0" smtClean="0"/>
              <a:t>.</a:t>
            </a:r>
            <a:endParaRPr lang="en-US" sz="3600" dirty="0"/>
          </a:p>
          <a:p>
            <a:pPr lvl="1"/>
            <a:r>
              <a:rPr lang="en-US" sz="2800" dirty="0" smtClean="0"/>
              <a:t>While suffering </a:t>
            </a:r>
            <a:r>
              <a:rPr lang="en-US" sz="2800" dirty="0"/>
              <a:t>for Christ – Romans 8:18, 28, 31-39</a:t>
            </a:r>
          </a:p>
          <a:p>
            <a:pPr lvl="1"/>
            <a:r>
              <a:rPr lang="en-US" sz="2800" dirty="0" smtClean="0"/>
              <a:t>Christ </a:t>
            </a:r>
            <a:r>
              <a:rPr lang="en-US" sz="2800" dirty="0"/>
              <a:t>has </a:t>
            </a:r>
            <a:r>
              <a:rPr lang="en-US" sz="2800" dirty="0" smtClean="0"/>
              <a:t>won </a:t>
            </a:r>
            <a:r>
              <a:rPr lang="en-US" sz="2800" dirty="0"/>
              <a:t>– John 16:33; 2 Timothy </a:t>
            </a:r>
            <a:r>
              <a:rPr lang="en-US" sz="2800" dirty="0" smtClean="0"/>
              <a:t>1:12; </a:t>
            </a:r>
            <a:r>
              <a:rPr lang="en-US" sz="2800" dirty="0"/>
              <a:t>1 John 5:4-5; Revelation </a:t>
            </a:r>
            <a:r>
              <a:rPr lang="en-US" sz="2800" dirty="0" smtClean="0"/>
              <a:t>3:7-12</a:t>
            </a:r>
            <a:endParaRPr lang="en-US" sz="2800" dirty="0"/>
          </a:p>
          <a:p>
            <a:endParaRPr lang="en-US" dirty="0"/>
          </a:p>
        </p:txBody>
      </p:sp>
    </p:spTree>
    <p:extLst>
      <p:ext uri="{BB962C8B-B14F-4D97-AF65-F5344CB8AC3E}">
        <p14:creationId xmlns:p14="http://schemas.microsoft.com/office/powerpoint/2010/main" val="2918621709"/>
      </p:ext>
    </p:extLst>
  </p:cSld>
  <p:clrMapOvr>
    <a:masterClrMapping/>
  </p:clrMapOvr>
  <p:transition>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356757" cy="1507067"/>
          </a:xfrm>
        </p:spPr>
        <p:txBody>
          <a:bodyPr>
            <a:normAutofit fontScale="90000"/>
          </a:bodyPr>
          <a:lstStyle/>
          <a:p>
            <a:r>
              <a:rPr lang="en-US" sz="6600" b="1" dirty="0" smtClean="0"/>
              <a:t>Be Strong and Courageous</a:t>
            </a:r>
            <a:endParaRPr lang="en-US" sz="6600" b="1" dirty="0"/>
          </a:p>
        </p:txBody>
      </p:sp>
      <p:sp>
        <p:nvSpPr>
          <p:cNvPr id="3" name="Content Placeholder 2"/>
          <p:cNvSpPr>
            <a:spLocks noGrp="1"/>
          </p:cNvSpPr>
          <p:nvPr>
            <p:ph idx="1"/>
          </p:nvPr>
        </p:nvSpPr>
        <p:spPr>
          <a:xfrm>
            <a:off x="684211" y="2025441"/>
            <a:ext cx="11151473" cy="4581421"/>
          </a:xfrm>
        </p:spPr>
        <p:txBody>
          <a:bodyPr>
            <a:normAutofit/>
          </a:bodyPr>
          <a:lstStyle/>
          <a:p>
            <a:r>
              <a:rPr lang="en-US" sz="3200" dirty="0" smtClean="0"/>
              <a:t>David </a:t>
            </a:r>
            <a:r>
              <a:rPr lang="en-US" sz="3200" dirty="0"/>
              <a:t>– 1 Samuel 17:45</a:t>
            </a:r>
          </a:p>
          <a:p>
            <a:endParaRPr lang="en-US" dirty="0"/>
          </a:p>
        </p:txBody>
      </p:sp>
    </p:spTree>
    <p:extLst>
      <p:ext uri="{BB962C8B-B14F-4D97-AF65-F5344CB8AC3E}">
        <p14:creationId xmlns:p14="http://schemas.microsoft.com/office/powerpoint/2010/main" val="2309359465"/>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1 Samuel 17:45</a:t>
            </a:r>
          </a:p>
        </p:txBody>
      </p:sp>
      <p:sp>
        <p:nvSpPr>
          <p:cNvPr id="3" name="Content Placeholder 2"/>
          <p:cNvSpPr>
            <a:spLocks noGrp="1"/>
          </p:cNvSpPr>
          <p:nvPr>
            <p:ph idx="1"/>
          </p:nvPr>
        </p:nvSpPr>
        <p:spPr>
          <a:xfrm>
            <a:off x="684212" y="1555363"/>
            <a:ext cx="11151473" cy="4581421"/>
          </a:xfrm>
        </p:spPr>
        <p:txBody>
          <a:bodyPr>
            <a:normAutofit/>
          </a:bodyPr>
          <a:lstStyle/>
          <a:p>
            <a:pPr marL="0" indent="0">
              <a:buNone/>
            </a:pPr>
            <a:r>
              <a:rPr lang="en-US" sz="3600" dirty="0" smtClean="0"/>
              <a:t>Then </a:t>
            </a:r>
            <a:r>
              <a:rPr lang="en-US" sz="3600" dirty="0"/>
              <a:t>David said to the Philistine, </a:t>
            </a:r>
            <a:r>
              <a:rPr lang="en-US" sz="3600" dirty="0" smtClean="0"/>
              <a:t>“You </a:t>
            </a:r>
            <a:r>
              <a:rPr lang="en-US" sz="3600" dirty="0"/>
              <a:t>come to me with a sword, with a spear, and with a javelin. But I come to you in the name of the LORD of hosts, the God of the armies of Israel, whom you have defied</a:t>
            </a:r>
            <a:r>
              <a:rPr lang="en-US" sz="3600" dirty="0" smtClean="0"/>
              <a:t>.”</a:t>
            </a:r>
            <a:endParaRPr lang="en-US" sz="3600" dirty="0"/>
          </a:p>
          <a:p>
            <a:endParaRPr lang="en-US" sz="3600" dirty="0"/>
          </a:p>
        </p:txBody>
      </p:sp>
    </p:spTree>
    <p:extLst>
      <p:ext uri="{BB962C8B-B14F-4D97-AF65-F5344CB8AC3E}">
        <p14:creationId xmlns:p14="http://schemas.microsoft.com/office/powerpoint/2010/main" val="1412446559"/>
      </p:ext>
    </p:extLst>
  </p:cSld>
  <p:clrMapOvr>
    <a:masterClrMapping/>
  </p:clrMapOvr>
  <p:transition>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356757" cy="1507067"/>
          </a:xfrm>
        </p:spPr>
        <p:txBody>
          <a:bodyPr>
            <a:normAutofit fontScale="90000"/>
          </a:bodyPr>
          <a:lstStyle/>
          <a:p>
            <a:r>
              <a:rPr lang="en-US" sz="6600" b="1" dirty="0" smtClean="0"/>
              <a:t>Be Strong and Courageous</a:t>
            </a:r>
            <a:endParaRPr lang="en-US" sz="6600" b="1" dirty="0"/>
          </a:p>
        </p:txBody>
      </p:sp>
      <p:sp>
        <p:nvSpPr>
          <p:cNvPr id="3" name="Content Placeholder 2"/>
          <p:cNvSpPr>
            <a:spLocks noGrp="1"/>
          </p:cNvSpPr>
          <p:nvPr>
            <p:ph idx="1"/>
          </p:nvPr>
        </p:nvSpPr>
        <p:spPr>
          <a:xfrm>
            <a:off x="684211" y="2025441"/>
            <a:ext cx="11151473" cy="4581421"/>
          </a:xfrm>
        </p:spPr>
        <p:txBody>
          <a:bodyPr>
            <a:normAutofit/>
          </a:bodyPr>
          <a:lstStyle/>
          <a:p>
            <a:r>
              <a:rPr lang="en-US" sz="3200" dirty="0" smtClean="0"/>
              <a:t>David </a:t>
            </a:r>
            <a:r>
              <a:rPr lang="en-US" sz="3200" dirty="0"/>
              <a:t>– 1 Samuel 17:45</a:t>
            </a:r>
          </a:p>
          <a:p>
            <a:r>
              <a:rPr lang="en-US" sz="3200" dirty="0" smtClean="0"/>
              <a:t>Shadrach</a:t>
            </a:r>
            <a:r>
              <a:rPr lang="en-US" sz="3200" dirty="0"/>
              <a:t>, Meshach, and </a:t>
            </a:r>
            <a:r>
              <a:rPr lang="en-US" sz="3200" dirty="0" smtClean="0"/>
              <a:t>Abed-</a:t>
            </a:r>
            <a:r>
              <a:rPr lang="en-US" sz="3200" dirty="0" err="1" smtClean="0"/>
              <a:t>Nego</a:t>
            </a:r>
            <a:r>
              <a:rPr lang="en-US" sz="3200" dirty="0" smtClean="0"/>
              <a:t> </a:t>
            </a:r>
            <a:r>
              <a:rPr lang="en-US" sz="3200" dirty="0"/>
              <a:t>– Daniel 3:16-18</a:t>
            </a:r>
          </a:p>
          <a:p>
            <a:endParaRPr lang="en-US" dirty="0"/>
          </a:p>
        </p:txBody>
      </p:sp>
    </p:spTree>
    <p:extLst>
      <p:ext uri="{BB962C8B-B14F-4D97-AF65-F5344CB8AC3E}">
        <p14:creationId xmlns:p14="http://schemas.microsoft.com/office/powerpoint/2010/main" val="1501884614"/>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Daniel 3:16-18</a:t>
            </a:r>
          </a:p>
        </p:txBody>
      </p:sp>
      <p:sp>
        <p:nvSpPr>
          <p:cNvPr id="3" name="Content Placeholder 2"/>
          <p:cNvSpPr>
            <a:spLocks noGrp="1"/>
          </p:cNvSpPr>
          <p:nvPr>
            <p:ph idx="1"/>
          </p:nvPr>
        </p:nvSpPr>
        <p:spPr>
          <a:xfrm>
            <a:off x="684212" y="2025441"/>
            <a:ext cx="11151473" cy="4581421"/>
          </a:xfrm>
        </p:spPr>
        <p:txBody>
          <a:bodyPr>
            <a:normAutofit fontScale="92500" lnSpcReduction="20000"/>
          </a:bodyPr>
          <a:lstStyle/>
          <a:p>
            <a:pPr marL="0" indent="0">
              <a:buNone/>
            </a:pPr>
            <a:r>
              <a:rPr lang="en-US" sz="3900" dirty="0" smtClean="0"/>
              <a:t>Shadrach</a:t>
            </a:r>
            <a:r>
              <a:rPr lang="en-US" sz="3900" dirty="0"/>
              <a:t>, Meshach, and Abed-</a:t>
            </a:r>
            <a:r>
              <a:rPr lang="en-US" sz="3900" dirty="0" err="1"/>
              <a:t>Nego</a:t>
            </a:r>
            <a:r>
              <a:rPr lang="en-US" sz="3900" dirty="0"/>
              <a:t> answered and said to the king, "O Nebuchadnezzar, we have no need to answer you in this </a:t>
            </a:r>
            <a:r>
              <a:rPr lang="en-US" sz="3900" dirty="0" smtClean="0"/>
              <a:t>matter. </a:t>
            </a:r>
            <a:r>
              <a:rPr lang="en-US" sz="3900" baseline="30000" dirty="0" smtClean="0"/>
              <a:t>17</a:t>
            </a:r>
            <a:r>
              <a:rPr lang="en-US" sz="3900" dirty="0" smtClean="0"/>
              <a:t> If </a:t>
            </a:r>
            <a:r>
              <a:rPr lang="en-US" sz="3900" dirty="0"/>
              <a:t>that is the case, our God whom we serve is able to deliver us from the burning fiery furnace, and He will deliver us from your hand, O </a:t>
            </a:r>
            <a:r>
              <a:rPr lang="en-US" sz="3900" dirty="0" smtClean="0"/>
              <a:t>king. </a:t>
            </a:r>
            <a:r>
              <a:rPr lang="en-US" sz="3900" baseline="30000" dirty="0" smtClean="0"/>
              <a:t>18</a:t>
            </a:r>
            <a:r>
              <a:rPr lang="en-US" sz="3900" dirty="0" smtClean="0"/>
              <a:t> But </a:t>
            </a:r>
            <a:r>
              <a:rPr lang="en-US" sz="3900" dirty="0"/>
              <a:t>if not, let it be known to you, O king, that we do not serve your gods, nor will we worship the gold image which you have set up."</a:t>
            </a:r>
          </a:p>
          <a:p>
            <a:endParaRPr lang="en-US" sz="3600" dirty="0"/>
          </a:p>
        </p:txBody>
      </p:sp>
    </p:spTree>
    <p:extLst>
      <p:ext uri="{BB962C8B-B14F-4D97-AF65-F5344CB8AC3E}">
        <p14:creationId xmlns:p14="http://schemas.microsoft.com/office/powerpoint/2010/main" val="3917960196"/>
      </p:ext>
    </p:extLst>
  </p:cSld>
  <p:clrMapOvr>
    <a:masterClrMapping/>
  </p:clrMapOvr>
  <p:transition>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356757" cy="1507067"/>
          </a:xfrm>
        </p:spPr>
        <p:txBody>
          <a:bodyPr>
            <a:normAutofit fontScale="90000"/>
          </a:bodyPr>
          <a:lstStyle/>
          <a:p>
            <a:r>
              <a:rPr lang="en-US" sz="6600" b="1" dirty="0" smtClean="0"/>
              <a:t>Be Strong and Courageous</a:t>
            </a:r>
            <a:endParaRPr lang="en-US" sz="6600" b="1" dirty="0"/>
          </a:p>
        </p:txBody>
      </p:sp>
      <p:sp>
        <p:nvSpPr>
          <p:cNvPr id="3" name="Content Placeholder 2"/>
          <p:cNvSpPr>
            <a:spLocks noGrp="1"/>
          </p:cNvSpPr>
          <p:nvPr>
            <p:ph idx="1"/>
          </p:nvPr>
        </p:nvSpPr>
        <p:spPr>
          <a:xfrm>
            <a:off x="684211" y="2025441"/>
            <a:ext cx="11151473" cy="4581421"/>
          </a:xfrm>
        </p:spPr>
        <p:txBody>
          <a:bodyPr>
            <a:normAutofit/>
          </a:bodyPr>
          <a:lstStyle/>
          <a:p>
            <a:r>
              <a:rPr lang="en-US" sz="3200" dirty="0" smtClean="0"/>
              <a:t>David </a:t>
            </a:r>
            <a:r>
              <a:rPr lang="en-US" sz="3200" dirty="0"/>
              <a:t>– 1 Samuel 17:45</a:t>
            </a:r>
          </a:p>
          <a:p>
            <a:r>
              <a:rPr lang="en-US" sz="3200" dirty="0" smtClean="0"/>
              <a:t>Shadrach</a:t>
            </a:r>
            <a:r>
              <a:rPr lang="en-US" sz="3200" dirty="0"/>
              <a:t>, Meshach, and </a:t>
            </a:r>
            <a:r>
              <a:rPr lang="en-US" sz="3200" dirty="0" smtClean="0"/>
              <a:t>Abed-</a:t>
            </a:r>
            <a:r>
              <a:rPr lang="en-US" sz="3200" dirty="0" err="1" smtClean="0"/>
              <a:t>Nego</a:t>
            </a:r>
            <a:r>
              <a:rPr lang="en-US" sz="3200" dirty="0" smtClean="0"/>
              <a:t> </a:t>
            </a:r>
            <a:r>
              <a:rPr lang="en-US" sz="3200" dirty="0"/>
              <a:t>– Daniel 3:16-18</a:t>
            </a:r>
          </a:p>
          <a:p>
            <a:r>
              <a:rPr lang="en-US" sz="3200" dirty="0" smtClean="0"/>
              <a:t>Daniel </a:t>
            </a:r>
            <a:r>
              <a:rPr lang="en-US" sz="3200" dirty="0"/>
              <a:t>– Daniel 6:10, 22</a:t>
            </a:r>
          </a:p>
          <a:p>
            <a:endParaRPr lang="en-US" dirty="0"/>
          </a:p>
        </p:txBody>
      </p:sp>
    </p:spTree>
    <p:extLst>
      <p:ext uri="{BB962C8B-B14F-4D97-AF65-F5344CB8AC3E}">
        <p14:creationId xmlns:p14="http://schemas.microsoft.com/office/powerpoint/2010/main" val="497099892"/>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Daniel 6:10, 22</a:t>
            </a:r>
          </a:p>
        </p:txBody>
      </p:sp>
      <p:sp>
        <p:nvSpPr>
          <p:cNvPr id="3" name="Content Placeholder 2"/>
          <p:cNvSpPr>
            <a:spLocks noGrp="1"/>
          </p:cNvSpPr>
          <p:nvPr>
            <p:ph idx="1"/>
          </p:nvPr>
        </p:nvSpPr>
        <p:spPr>
          <a:xfrm>
            <a:off x="684212" y="2387876"/>
            <a:ext cx="11151473" cy="4581421"/>
          </a:xfrm>
        </p:spPr>
        <p:txBody>
          <a:bodyPr>
            <a:normAutofit fontScale="92500" lnSpcReduction="20000"/>
          </a:bodyPr>
          <a:lstStyle/>
          <a:p>
            <a:pPr marL="0" indent="0">
              <a:buNone/>
            </a:pPr>
            <a:r>
              <a:rPr lang="en-US" sz="3600" baseline="30000" dirty="0" smtClean="0"/>
              <a:t>10</a:t>
            </a:r>
            <a:r>
              <a:rPr lang="en-US" sz="3600" dirty="0" smtClean="0"/>
              <a:t> Now </a:t>
            </a:r>
            <a:r>
              <a:rPr lang="en-US" sz="3600" dirty="0"/>
              <a:t>when Daniel knew that the writing was signed, he went home. And in his upper room, with his windows open toward Jerusalem, he knelt down on his knees three times that day, and prayed and gave thanks before his God, as was his custom since early days</a:t>
            </a:r>
            <a:r>
              <a:rPr lang="en-US" sz="3600" dirty="0" smtClean="0"/>
              <a:t>.</a:t>
            </a:r>
          </a:p>
          <a:p>
            <a:pPr marL="0" indent="0">
              <a:buNone/>
            </a:pPr>
            <a:r>
              <a:rPr lang="en-US" sz="3600" baseline="30000" dirty="0" smtClean="0"/>
              <a:t>22</a:t>
            </a:r>
            <a:r>
              <a:rPr lang="en-US" sz="3600" dirty="0" smtClean="0"/>
              <a:t> My </a:t>
            </a:r>
            <a:r>
              <a:rPr lang="en-US" sz="3600" dirty="0"/>
              <a:t>God sent His angel and shut the lions' mouths, so that they have not hurt me, because I was found innocent before Him; and also, O king, I have done no wrong before you</a:t>
            </a:r>
            <a:r>
              <a:rPr lang="en-US" sz="3600" dirty="0" smtClean="0"/>
              <a:t>.</a:t>
            </a:r>
            <a:endParaRPr lang="en-US" sz="3600" dirty="0"/>
          </a:p>
          <a:p>
            <a:pPr marL="0" indent="0">
              <a:buNone/>
            </a:pPr>
            <a:endParaRPr lang="en-US" sz="3600" dirty="0"/>
          </a:p>
          <a:p>
            <a:endParaRPr lang="en-US" sz="3600" dirty="0"/>
          </a:p>
        </p:txBody>
      </p:sp>
    </p:spTree>
    <p:extLst>
      <p:ext uri="{BB962C8B-B14F-4D97-AF65-F5344CB8AC3E}">
        <p14:creationId xmlns:p14="http://schemas.microsoft.com/office/powerpoint/2010/main" val="3462245257"/>
      </p:ext>
    </p:extLst>
  </p:cSld>
  <p:clrMapOvr>
    <a:masterClrMapping/>
  </p:clrMapOvr>
  <p:transition>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356757" cy="1507067"/>
          </a:xfrm>
        </p:spPr>
        <p:txBody>
          <a:bodyPr>
            <a:normAutofit fontScale="90000"/>
          </a:bodyPr>
          <a:lstStyle/>
          <a:p>
            <a:r>
              <a:rPr lang="en-US" sz="6600" b="1" dirty="0" smtClean="0"/>
              <a:t>Be Strong and Courageous</a:t>
            </a:r>
            <a:endParaRPr lang="en-US" sz="6600" b="1" dirty="0"/>
          </a:p>
        </p:txBody>
      </p:sp>
      <p:sp>
        <p:nvSpPr>
          <p:cNvPr id="3" name="Content Placeholder 2"/>
          <p:cNvSpPr>
            <a:spLocks noGrp="1"/>
          </p:cNvSpPr>
          <p:nvPr>
            <p:ph idx="1"/>
          </p:nvPr>
        </p:nvSpPr>
        <p:spPr>
          <a:xfrm>
            <a:off x="684211" y="2025441"/>
            <a:ext cx="11151473" cy="4581421"/>
          </a:xfrm>
        </p:spPr>
        <p:txBody>
          <a:bodyPr>
            <a:normAutofit/>
          </a:bodyPr>
          <a:lstStyle/>
          <a:p>
            <a:r>
              <a:rPr lang="en-US" sz="3200" dirty="0" smtClean="0"/>
              <a:t>David </a:t>
            </a:r>
            <a:r>
              <a:rPr lang="en-US" sz="3200" dirty="0"/>
              <a:t>– 1 Samuel 17:45</a:t>
            </a:r>
          </a:p>
          <a:p>
            <a:r>
              <a:rPr lang="en-US" sz="3200" dirty="0" smtClean="0"/>
              <a:t>Shadrach</a:t>
            </a:r>
            <a:r>
              <a:rPr lang="en-US" sz="3200" dirty="0"/>
              <a:t>, Meshach, and </a:t>
            </a:r>
            <a:r>
              <a:rPr lang="en-US" sz="3200" dirty="0" smtClean="0"/>
              <a:t>Abed-</a:t>
            </a:r>
            <a:r>
              <a:rPr lang="en-US" sz="3200" dirty="0" err="1" smtClean="0"/>
              <a:t>Nego</a:t>
            </a:r>
            <a:r>
              <a:rPr lang="en-US" sz="3200" dirty="0" smtClean="0"/>
              <a:t> </a:t>
            </a:r>
            <a:r>
              <a:rPr lang="en-US" sz="3200" dirty="0"/>
              <a:t>– Daniel 3:16-18</a:t>
            </a:r>
          </a:p>
          <a:p>
            <a:r>
              <a:rPr lang="en-US" sz="3200" dirty="0" smtClean="0"/>
              <a:t>Daniel </a:t>
            </a:r>
            <a:r>
              <a:rPr lang="en-US" sz="3200" dirty="0"/>
              <a:t>– Daniel 6:10, 22</a:t>
            </a:r>
          </a:p>
          <a:p>
            <a:r>
              <a:rPr lang="en-US" sz="3200" dirty="0" smtClean="0"/>
              <a:t>Nathan</a:t>
            </a:r>
            <a:r>
              <a:rPr lang="en-US" sz="3200" dirty="0"/>
              <a:t>, Peter, </a:t>
            </a:r>
            <a:r>
              <a:rPr lang="en-US" sz="3200" dirty="0" smtClean="0"/>
              <a:t>Stephen</a:t>
            </a:r>
            <a:endParaRPr lang="en-US" sz="3200" dirty="0"/>
          </a:p>
          <a:p>
            <a:endParaRPr lang="en-US" dirty="0"/>
          </a:p>
        </p:txBody>
      </p:sp>
    </p:spTree>
    <p:extLst>
      <p:ext uri="{BB962C8B-B14F-4D97-AF65-F5344CB8AC3E}">
        <p14:creationId xmlns:p14="http://schemas.microsoft.com/office/powerpoint/2010/main" val="1604045368"/>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9688088" cy="3845258"/>
          </a:xfrm>
        </p:spPr>
        <p:txBody>
          <a:bodyPr>
            <a:normAutofit/>
          </a:bodyPr>
          <a:lstStyle/>
          <a:p>
            <a:r>
              <a:rPr lang="en-US" sz="8000" b="1" dirty="0" smtClean="0"/>
              <a:t>“Be Strong and Courageous”</a:t>
            </a:r>
            <a:endParaRPr lang="en-US" sz="8000" b="1" dirty="0"/>
          </a:p>
        </p:txBody>
      </p:sp>
    </p:spTree>
    <p:extLst>
      <p:ext uri="{BB962C8B-B14F-4D97-AF65-F5344CB8AC3E}">
        <p14:creationId xmlns:p14="http://schemas.microsoft.com/office/powerpoint/2010/main" val="2776810061"/>
      </p:ext>
    </p:extLst>
  </p:cSld>
  <p:clrMapOvr>
    <a:masterClrMapping/>
  </p:clrMapOvr>
  <p:transition>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Romans 12:2</a:t>
            </a:r>
          </a:p>
        </p:txBody>
      </p:sp>
      <p:sp>
        <p:nvSpPr>
          <p:cNvPr id="3" name="Content Placeholder 2"/>
          <p:cNvSpPr>
            <a:spLocks noGrp="1"/>
          </p:cNvSpPr>
          <p:nvPr>
            <p:ph idx="1"/>
          </p:nvPr>
        </p:nvSpPr>
        <p:spPr>
          <a:xfrm>
            <a:off x="684212" y="927807"/>
            <a:ext cx="11151473" cy="4581421"/>
          </a:xfrm>
        </p:spPr>
        <p:txBody>
          <a:bodyPr>
            <a:normAutofit/>
          </a:bodyPr>
          <a:lstStyle/>
          <a:p>
            <a:pPr marL="0" indent="0">
              <a:buNone/>
            </a:pPr>
            <a:r>
              <a:rPr lang="en-US" sz="3600" dirty="0" smtClean="0"/>
              <a:t>And </a:t>
            </a:r>
            <a:r>
              <a:rPr lang="en-US" sz="3600" dirty="0"/>
              <a:t>do not be conformed to this world, but be </a:t>
            </a:r>
            <a:r>
              <a:rPr lang="en-US" sz="3600" u="sng" dirty="0"/>
              <a:t>transformed by the renewing of your mind</a:t>
            </a:r>
            <a:r>
              <a:rPr lang="en-US" sz="3600" dirty="0"/>
              <a:t>, that you may prove what is that good and acceptable and perfect will of God</a:t>
            </a:r>
            <a:r>
              <a:rPr lang="en-US" sz="3600" dirty="0" smtClean="0"/>
              <a:t>.</a:t>
            </a:r>
            <a:endParaRPr lang="en-US" sz="3600" dirty="0"/>
          </a:p>
        </p:txBody>
      </p:sp>
    </p:spTree>
    <p:extLst>
      <p:ext uri="{BB962C8B-B14F-4D97-AF65-F5344CB8AC3E}">
        <p14:creationId xmlns:p14="http://schemas.microsoft.com/office/powerpoint/2010/main" val="744102400"/>
      </p:ext>
    </p:extLst>
  </p:cSld>
  <p:clrMapOvr>
    <a:masterClrMapping/>
  </p:clrMapOvr>
  <p:transition>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smtClean="0"/>
              <a:t>Be Strong</a:t>
            </a:r>
            <a:endParaRPr lang="en-US" sz="6600" b="1" dirty="0"/>
          </a:p>
        </p:txBody>
      </p:sp>
      <p:sp>
        <p:nvSpPr>
          <p:cNvPr id="3" name="Content Placeholder 2"/>
          <p:cNvSpPr>
            <a:spLocks noGrp="1"/>
          </p:cNvSpPr>
          <p:nvPr>
            <p:ph idx="1"/>
          </p:nvPr>
        </p:nvSpPr>
        <p:spPr>
          <a:xfrm>
            <a:off x="684211" y="2025441"/>
            <a:ext cx="11151473" cy="4581421"/>
          </a:xfrm>
        </p:spPr>
        <p:txBody>
          <a:bodyPr>
            <a:normAutofit/>
          </a:bodyPr>
          <a:lstStyle/>
          <a:p>
            <a:r>
              <a:rPr lang="en-US" sz="2600" dirty="0" smtClean="0"/>
              <a:t>Strong </a:t>
            </a:r>
            <a:r>
              <a:rPr lang="en-US" sz="2600" dirty="0"/>
              <a:t>– </a:t>
            </a:r>
            <a:r>
              <a:rPr lang="en-US" sz="2600" i="1" dirty="0" err="1"/>
              <a:t>châzaq</a:t>
            </a:r>
            <a:r>
              <a:rPr lang="en-US" sz="2600" i="1" dirty="0"/>
              <a:t> </a:t>
            </a:r>
            <a:r>
              <a:rPr lang="en-US" sz="2600" dirty="0"/>
              <a:t>– to fasten upon</a:t>
            </a:r>
            <a:r>
              <a:rPr lang="en-US" sz="2600" dirty="0" smtClean="0"/>
              <a:t>.</a:t>
            </a:r>
            <a:endParaRPr lang="en-US" sz="2600" dirty="0"/>
          </a:p>
          <a:p>
            <a:pPr marL="0" indent="0">
              <a:buNone/>
            </a:pPr>
            <a:r>
              <a:rPr lang="en-US" sz="3200" dirty="0" smtClean="0"/>
              <a:t>A. “Do </a:t>
            </a:r>
            <a:r>
              <a:rPr lang="en-US" sz="3200" dirty="0"/>
              <a:t>not turn from it to the right hand or to the left</a:t>
            </a:r>
            <a:r>
              <a:rPr lang="en-US" sz="3200" dirty="0" smtClean="0"/>
              <a:t>”</a:t>
            </a:r>
            <a:endParaRPr lang="en-US" sz="3200" dirty="0"/>
          </a:p>
          <a:p>
            <a:r>
              <a:rPr lang="en-US" sz="2400" dirty="0" smtClean="0"/>
              <a:t>Transformation </a:t>
            </a:r>
            <a:r>
              <a:rPr lang="en-US" sz="2400" dirty="0"/>
              <a:t>– Romans 12:2; Ephesians 4:20-24</a:t>
            </a:r>
          </a:p>
          <a:p>
            <a:pPr lvl="1"/>
            <a:r>
              <a:rPr lang="en-US" sz="2000" dirty="0" smtClean="0"/>
              <a:t>Through </a:t>
            </a:r>
            <a:r>
              <a:rPr lang="en-US" sz="2000" dirty="0"/>
              <a:t>time with the word – 1 Timothy 4:15</a:t>
            </a:r>
          </a:p>
          <a:p>
            <a:endParaRPr lang="en-US" dirty="0"/>
          </a:p>
        </p:txBody>
      </p:sp>
    </p:spTree>
    <p:extLst>
      <p:ext uri="{BB962C8B-B14F-4D97-AF65-F5344CB8AC3E}">
        <p14:creationId xmlns:p14="http://schemas.microsoft.com/office/powerpoint/2010/main" val="2930360327"/>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1 Timothy 4:15</a:t>
            </a:r>
          </a:p>
        </p:txBody>
      </p:sp>
      <p:sp>
        <p:nvSpPr>
          <p:cNvPr id="3" name="Content Placeholder 2"/>
          <p:cNvSpPr>
            <a:spLocks noGrp="1"/>
          </p:cNvSpPr>
          <p:nvPr>
            <p:ph idx="1"/>
          </p:nvPr>
        </p:nvSpPr>
        <p:spPr>
          <a:xfrm>
            <a:off x="684212" y="886623"/>
            <a:ext cx="11151473" cy="4581421"/>
          </a:xfrm>
        </p:spPr>
        <p:txBody>
          <a:bodyPr>
            <a:normAutofit/>
          </a:bodyPr>
          <a:lstStyle/>
          <a:p>
            <a:pPr marL="0" indent="0">
              <a:buNone/>
            </a:pPr>
            <a:r>
              <a:rPr lang="en-US" sz="3600" dirty="0" smtClean="0"/>
              <a:t>Meditate </a:t>
            </a:r>
            <a:r>
              <a:rPr lang="en-US" sz="3600" dirty="0"/>
              <a:t>on these things; give yourself entirely to them, that your progress may be evident to all.</a:t>
            </a:r>
          </a:p>
          <a:p>
            <a:endParaRPr lang="en-US" sz="3600" dirty="0"/>
          </a:p>
        </p:txBody>
      </p:sp>
    </p:spTree>
    <p:extLst>
      <p:ext uri="{BB962C8B-B14F-4D97-AF65-F5344CB8AC3E}">
        <p14:creationId xmlns:p14="http://schemas.microsoft.com/office/powerpoint/2010/main" val="1238070783"/>
      </p:ext>
    </p:extLst>
  </p:cSld>
  <p:clrMapOvr>
    <a:masterClrMapping/>
  </p:clrMapOvr>
  <p:transition>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smtClean="0"/>
              <a:t>Be Strong</a:t>
            </a:r>
            <a:endParaRPr lang="en-US" sz="6600" b="1" dirty="0"/>
          </a:p>
        </p:txBody>
      </p:sp>
      <p:sp>
        <p:nvSpPr>
          <p:cNvPr id="3" name="Content Placeholder 2"/>
          <p:cNvSpPr>
            <a:spLocks noGrp="1"/>
          </p:cNvSpPr>
          <p:nvPr>
            <p:ph idx="1"/>
          </p:nvPr>
        </p:nvSpPr>
        <p:spPr>
          <a:xfrm>
            <a:off x="684211" y="2025441"/>
            <a:ext cx="11151473" cy="4581421"/>
          </a:xfrm>
        </p:spPr>
        <p:txBody>
          <a:bodyPr>
            <a:normAutofit/>
          </a:bodyPr>
          <a:lstStyle/>
          <a:p>
            <a:r>
              <a:rPr lang="en-US" sz="2600" dirty="0" smtClean="0"/>
              <a:t>Strong </a:t>
            </a:r>
            <a:r>
              <a:rPr lang="en-US" sz="2600" dirty="0"/>
              <a:t>– </a:t>
            </a:r>
            <a:r>
              <a:rPr lang="en-US" sz="2600" i="1" dirty="0" err="1"/>
              <a:t>châzaq</a:t>
            </a:r>
            <a:r>
              <a:rPr lang="en-US" sz="2600" i="1" dirty="0"/>
              <a:t> </a:t>
            </a:r>
            <a:r>
              <a:rPr lang="en-US" sz="2600" dirty="0"/>
              <a:t>– to fasten upon</a:t>
            </a:r>
            <a:r>
              <a:rPr lang="en-US" sz="2600" dirty="0" smtClean="0"/>
              <a:t>.</a:t>
            </a:r>
            <a:endParaRPr lang="en-US" sz="2600" dirty="0"/>
          </a:p>
          <a:p>
            <a:pPr marL="0" indent="0">
              <a:buNone/>
            </a:pPr>
            <a:r>
              <a:rPr lang="en-US" sz="3200" dirty="0" smtClean="0"/>
              <a:t>A. “Do </a:t>
            </a:r>
            <a:r>
              <a:rPr lang="en-US" sz="3200" dirty="0"/>
              <a:t>not turn from it to the right hand or to the left</a:t>
            </a:r>
            <a:r>
              <a:rPr lang="en-US" sz="3200" dirty="0" smtClean="0"/>
              <a:t>”</a:t>
            </a:r>
            <a:endParaRPr lang="en-US" sz="3200" dirty="0"/>
          </a:p>
          <a:p>
            <a:r>
              <a:rPr lang="en-US" sz="2400" dirty="0" smtClean="0"/>
              <a:t>Transformation </a:t>
            </a:r>
            <a:r>
              <a:rPr lang="en-US" sz="2400" dirty="0"/>
              <a:t>– Romans 12:2; Ephesians 4:20-24</a:t>
            </a:r>
          </a:p>
          <a:p>
            <a:pPr lvl="1"/>
            <a:r>
              <a:rPr lang="en-US" sz="2000" dirty="0" smtClean="0"/>
              <a:t>Through </a:t>
            </a:r>
            <a:r>
              <a:rPr lang="en-US" sz="2000" dirty="0"/>
              <a:t>time with the word – 1 Timothy 4:15</a:t>
            </a:r>
          </a:p>
          <a:p>
            <a:r>
              <a:rPr lang="en-US" sz="2400" dirty="0" smtClean="0"/>
              <a:t>Complete </a:t>
            </a:r>
            <a:r>
              <a:rPr lang="en-US" sz="2400" dirty="0"/>
              <a:t>obedience to the word – 1 </a:t>
            </a:r>
            <a:r>
              <a:rPr lang="en-US" sz="2400" dirty="0" smtClean="0"/>
              <a:t>Thess. 5:22</a:t>
            </a:r>
            <a:r>
              <a:rPr lang="en-US" sz="2400" dirty="0"/>
              <a:t>; </a:t>
            </a:r>
            <a:r>
              <a:rPr lang="en-US" sz="2400" dirty="0" smtClean="0"/>
              <a:t>Rom. </a:t>
            </a:r>
            <a:r>
              <a:rPr lang="en-US" sz="2400" dirty="0"/>
              <a:t>12:9; </a:t>
            </a:r>
            <a:r>
              <a:rPr lang="en-US" sz="2400" dirty="0" smtClean="0"/>
              <a:t>3 </a:t>
            </a:r>
            <a:r>
              <a:rPr lang="en-US" sz="2400" dirty="0"/>
              <a:t>John 11 </a:t>
            </a:r>
          </a:p>
          <a:p>
            <a:endParaRPr lang="en-US" dirty="0"/>
          </a:p>
        </p:txBody>
      </p:sp>
    </p:spTree>
    <p:extLst>
      <p:ext uri="{BB962C8B-B14F-4D97-AF65-F5344CB8AC3E}">
        <p14:creationId xmlns:p14="http://schemas.microsoft.com/office/powerpoint/2010/main" val="82184834"/>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fontScale="90000"/>
          </a:bodyPr>
          <a:lstStyle/>
          <a:p>
            <a:r>
              <a:rPr lang="en-US" sz="6600" b="1" dirty="0"/>
              <a:t>1 </a:t>
            </a:r>
            <a:r>
              <a:rPr lang="en-US" sz="6600" b="1" dirty="0" smtClean="0"/>
              <a:t>Thessalonians </a:t>
            </a:r>
            <a:r>
              <a:rPr lang="en-US" sz="6600" b="1" dirty="0"/>
              <a:t>5:22</a:t>
            </a:r>
          </a:p>
        </p:txBody>
      </p:sp>
      <p:sp>
        <p:nvSpPr>
          <p:cNvPr id="3" name="Content Placeholder 2"/>
          <p:cNvSpPr>
            <a:spLocks noGrp="1"/>
          </p:cNvSpPr>
          <p:nvPr>
            <p:ph idx="1"/>
          </p:nvPr>
        </p:nvSpPr>
        <p:spPr>
          <a:xfrm>
            <a:off x="684212" y="914160"/>
            <a:ext cx="11151473" cy="4581421"/>
          </a:xfrm>
        </p:spPr>
        <p:txBody>
          <a:bodyPr>
            <a:normAutofit/>
          </a:bodyPr>
          <a:lstStyle/>
          <a:p>
            <a:pPr marL="0" indent="0">
              <a:buNone/>
            </a:pPr>
            <a:r>
              <a:rPr lang="en-US" sz="3600" dirty="0" smtClean="0"/>
              <a:t>Abstain </a:t>
            </a:r>
            <a:r>
              <a:rPr lang="en-US" sz="3600" dirty="0"/>
              <a:t>from every form of evil.</a:t>
            </a:r>
          </a:p>
          <a:p>
            <a:endParaRPr lang="en-US" sz="3600" dirty="0"/>
          </a:p>
        </p:txBody>
      </p:sp>
    </p:spTree>
    <p:extLst>
      <p:ext uri="{BB962C8B-B14F-4D97-AF65-F5344CB8AC3E}">
        <p14:creationId xmlns:p14="http://schemas.microsoft.com/office/powerpoint/2010/main" val="2907827216"/>
      </p:ext>
    </p:extLst>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smtClean="0"/>
              <a:t>Romans </a:t>
            </a:r>
            <a:r>
              <a:rPr lang="en-US" sz="6600" b="1" dirty="0"/>
              <a:t>12:9</a:t>
            </a:r>
          </a:p>
        </p:txBody>
      </p:sp>
      <p:sp>
        <p:nvSpPr>
          <p:cNvPr id="3" name="Content Placeholder 2"/>
          <p:cNvSpPr>
            <a:spLocks noGrp="1"/>
          </p:cNvSpPr>
          <p:nvPr>
            <p:ph idx="1"/>
          </p:nvPr>
        </p:nvSpPr>
        <p:spPr>
          <a:xfrm>
            <a:off x="684212" y="886864"/>
            <a:ext cx="11151473" cy="4581421"/>
          </a:xfrm>
        </p:spPr>
        <p:txBody>
          <a:bodyPr>
            <a:normAutofit/>
          </a:bodyPr>
          <a:lstStyle/>
          <a:p>
            <a:pPr marL="0" indent="0">
              <a:buNone/>
            </a:pPr>
            <a:r>
              <a:rPr lang="en-US" sz="3600" dirty="0" smtClean="0"/>
              <a:t>Let </a:t>
            </a:r>
            <a:r>
              <a:rPr lang="en-US" sz="3600" dirty="0"/>
              <a:t>love be without hypocrisy. Abhor what is evil. Cling to what is good.</a:t>
            </a:r>
          </a:p>
          <a:p>
            <a:endParaRPr lang="en-US" sz="3600" dirty="0"/>
          </a:p>
        </p:txBody>
      </p:sp>
    </p:spTree>
    <p:extLst>
      <p:ext uri="{BB962C8B-B14F-4D97-AF65-F5344CB8AC3E}">
        <p14:creationId xmlns:p14="http://schemas.microsoft.com/office/powerpoint/2010/main" val="894644560"/>
      </p:ext>
    </p:extLst>
  </p:cSld>
  <p:clrMapOvr>
    <a:masterClrMapping/>
  </p:clrMapOvr>
  <p:transition>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8374"/>
            <a:ext cx="8534400" cy="1507067"/>
          </a:xfrm>
        </p:spPr>
        <p:txBody>
          <a:bodyPr>
            <a:normAutofit/>
          </a:bodyPr>
          <a:lstStyle/>
          <a:p>
            <a:r>
              <a:rPr lang="en-US" sz="6600" b="1" dirty="0"/>
              <a:t>3 John 11 </a:t>
            </a:r>
          </a:p>
        </p:txBody>
      </p:sp>
      <p:sp>
        <p:nvSpPr>
          <p:cNvPr id="3" name="Content Placeholder 2"/>
          <p:cNvSpPr>
            <a:spLocks noGrp="1"/>
          </p:cNvSpPr>
          <p:nvPr>
            <p:ph idx="1"/>
          </p:nvPr>
        </p:nvSpPr>
        <p:spPr>
          <a:xfrm>
            <a:off x="684212" y="941454"/>
            <a:ext cx="11151473" cy="4581421"/>
          </a:xfrm>
        </p:spPr>
        <p:txBody>
          <a:bodyPr>
            <a:normAutofit/>
          </a:bodyPr>
          <a:lstStyle/>
          <a:p>
            <a:pPr marL="0" indent="0">
              <a:buNone/>
            </a:pPr>
            <a:r>
              <a:rPr lang="en-US" sz="3600" dirty="0" smtClean="0"/>
              <a:t>Beloved</a:t>
            </a:r>
            <a:r>
              <a:rPr lang="en-US" sz="3600" dirty="0"/>
              <a:t>, do not imitate what is evil, but what is good. He who does good is of God, but he who does evil has not seen God.</a:t>
            </a:r>
          </a:p>
          <a:p>
            <a:endParaRPr lang="en-US" sz="3600" dirty="0"/>
          </a:p>
        </p:txBody>
      </p:sp>
    </p:spTree>
    <p:extLst>
      <p:ext uri="{BB962C8B-B14F-4D97-AF65-F5344CB8AC3E}">
        <p14:creationId xmlns:p14="http://schemas.microsoft.com/office/powerpoint/2010/main" val="2666069708"/>
      </p:ext>
    </p:extLst>
  </p:cSld>
  <p:clrMapOvr>
    <a:masterClrMapping/>
  </p:clrMapOvr>
  <p:transition>
    <p:push dir="u"/>
  </p:transition>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82</TotalTime>
  <Words>2306</Words>
  <Application>Microsoft Office PowerPoint</Application>
  <PresentationFormat>Widescreen</PresentationFormat>
  <Paragraphs>195</Paragraphs>
  <Slides>29</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Calibri</vt:lpstr>
      <vt:lpstr>Century Gothic</vt:lpstr>
      <vt:lpstr>Courier New</vt:lpstr>
      <vt:lpstr>Symbol</vt:lpstr>
      <vt:lpstr>Times New Roman</vt:lpstr>
      <vt:lpstr>Wingdings 3</vt:lpstr>
      <vt:lpstr>Slice</vt:lpstr>
      <vt:lpstr>“Be Strong and Courageous”</vt:lpstr>
      <vt:lpstr>Be Strong</vt:lpstr>
      <vt:lpstr>Romans 12:2</vt:lpstr>
      <vt:lpstr>Be Strong</vt:lpstr>
      <vt:lpstr>1 Timothy 4:15</vt:lpstr>
      <vt:lpstr>Be Strong</vt:lpstr>
      <vt:lpstr>1 Thessalonians 5:22</vt:lpstr>
      <vt:lpstr>Romans 12:9</vt:lpstr>
      <vt:lpstr>3 John 11 </vt:lpstr>
      <vt:lpstr>Be Strong</vt:lpstr>
      <vt:lpstr>2 Timothy 4:2</vt:lpstr>
      <vt:lpstr>Acts 20:20-21, 27</vt:lpstr>
      <vt:lpstr>Be Strong</vt:lpstr>
      <vt:lpstr>2 Samuel 12:7</vt:lpstr>
      <vt:lpstr>Acts 2:36</vt:lpstr>
      <vt:lpstr>Acts 7:51-53</vt:lpstr>
      <vt:lpstr>Be Courageous</vt:lpstr>
      <vt:lpstr>John 16:33</vt:lpstr>
      <vt:lpstr>2 Timothy 1:12</vt:lpstr>
      <vt:lpstr>1 John 5:4-5</vt:lpstr>
      <vt:lpstr>Be Courageous</vt:lpstr>
      <vt:lpstr>Be Strong and Courageous</vt:lpstr>
      <vt:lpstr>1 Samuel 17:45</vt:lpstr>
      <vt:lpstr>Be Strong and Courageous</vt:lpstr>
      <vt:lpstr>Daniel 3:16-18</vt:lpstr>
      <vt:lpstr>Be Strong and Courageous</vt:lpstr>
      <vt:lpstr>Daniel 6:10, 22</vt:lpstr>
      <vt:lpstr>Be Strong and Courageous</vt:lpstr>
      <vt:lpstr>“Be Strong and Courageous”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Strong and Courageous”</dc:title>
  <dc:creator>Jeremiah Cox</dc:creator>
  <cp:lastModifiedBy>Jeremiah Cox</cp:lastModifiedBy>
  <cp:revision>22</cp:revision>
  <dcterms:created xsi:type="dcterms:W3CDTF">2014-03-07T21:22:07Z</dcterms:created>
  <dcterms:modified xsi:type="dcterms:W3CDTF">2014-03-09T04:22:39Z</dcterms:modified>
</cp:coreProperties>
</file>