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1" r:id="rId3"/>
    <p:sldId id="272" r:id="rId4"/>
    <p:sldId id="257" r:id="rId5"/>
    <p:sldId id="260" r:id="rId6"/>
    <p:sldId id="261" r:id="rId7"/>
    <p:sldId id="262" r:id="rId8"/>
    <p:sldId id="275" r:id="rId9"/>
    <p:sldId id="263" r:id="rId10"/>
    <p:sldId id="273" r:id="rId11"/>
    <p:sldId id="274" r:id="rId12"/>
    <p:sldId id="264" r:id="rId13"/>
    <p:sldId id="258" r:id="rId14"/>
    <p:sldId id="267" r:id="rId15"/>
    <p:sldId id="265" r:id="rId16"/>
    <p:sldId id="259" r:id="rId17"/>
    <p:sldId id="268" r:id="rId18"/>
    <p:sldId id="269"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3" d="2"/>
        <a:sy n="3" d="2"/>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F52E0-ADD6-4C12-80EF-316B2ECC3413}" type="datetimeFigureOut">
              <a:rPr lang="en-US" smtClean="0"/>
              <a:t>3/23/2014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F9E42-17D7-4E32-ADE6-BBDA3283B2E9}" type="slidenum">
              <a:rPr lang="en-US" smtClean="0"/>
              <a:t>‹#›</a:t>
            </a:fld>
            <a:endParaRPr lang="en-US"/>
          </a:p>
        </p:txBody>
      </p:sp>
    </p:spTree>
    <p:extLst>
      <p:ext uri="{BB962C8B-B14F-4D97-AF65-F5344CB8AC3E}">
        <p14:creationId xmlns:p14="http://schemas.microsoft.com/office/powerpoint/2010/main" val="4205368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F9E42-17D7-4E32-ADE6-BBDA3283B2E9}" type="slidenum">
              <a:rPr lang="en-US" smtClean="0"/>
              <a:t>1</a:t>
            </a:fld>
            <a:endParaRPr lang="en-US"/>
          </a:p>
        </p:txBody>
      </p:sp>
    </p:spTree>
    <p:extLst>
      <p:ext uri="{BB962C8B-B14F-4D97-AF65-F5344CB8AC3E}">
        <p14:creationId xmlns:p14="http://schemas.microsoft.com/office/powerpoint/2010/main" val="3095662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F9E42-17D7-4E32-ADE6-BBDA3283B2E9}" type="slidenum">
              <a:rPr lang="en-US" smtClean="0"/>
              <a:t>10</a:t>
            </a:fld>
            <a:endParaRPr lang="en-US"/>
          </a:p>
        </p:txBody>
      </p:sp>
    </p:spTree>
    <p:extLst>
      <p:ext uri="{BB962C8B-B14F-4D97-AF65-F5344CB8AC3E}">
        <p14:creationId xmlns:p14="http://schemas.microsoft.com/office/powerpoint/2010/main" val="332449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F9E42-17D7-4E32-ADE6-BBDA3283B2E9}" type="slidenum">
              <a:rPr lang="en-US" smtClean="0"/>
              <a:t>11</a:t>
            </a:fld>
            <a:endParaRPr lang="en-US"/>
          </a:p>
        </p:txBody>
      </p:sp>
    </p:spTree>
    <p:extLst>
      <p:ext uri="{BB962C8B-B14F-4D97-AF65-F5344CB8AC3E}">
        <p14:creationId xmlns:p14="http://schemas.microsoft.com/office/powerpoint/2010/main" val="1049073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The “Captain”</a:t>
            </a:r>
          </a:p>
          <a:p>
            <a:pPr marL="171450" lvl="0" indent="-171450">
              <a:buFont typeface="Arial" panose="020B0604020202020204" pitchFamily="34" charset="0"/>
              <a:buChar char="•"/>
            </a:pPr>
            <a:r>
              <a:rPr lang="en-US" i="1" dirty="0" smtClean="0"/>
              <a:t>Archēgos </a:t>
            </a:r>
            <a:r>
              <a:rPr lang="en-US" dirty="0" smtClean="0"/>
              <a:t>– a chief leader.</a:t>
            </a:r>
          </a:p>
          <a:p>
            <a:pPr marL="628650" lvl="1" indent="-171450">
              <a:buFont typeface="Arial" panose="020B0604020202020204" pitchFamily="34" charset="0"/>
              <a:buChar char="•"/>
            </a:pPr>
            <a:r>
              <a:rPr lang="en-US" dirty="0" smtClean="0"/>
              <a:t>Jesus obviously our chief leader – Matthew 28:18; 1 John 2:6</a:t>
            </a:r>
          </a:p>
          <a:p>
            <a:pPr marL="171450" lvl="0" indent="-171450">
              <a:buFont typeface="Arial" panose="020B0604020202020204" pitchFamily="34" charset="0"/>
              <a:buChar char="•"/>
            </a:pPr>
            <a:r>
              <a:rPr lang="en-US" i="1" dirty="0" err="1" smtClean="0"/>
              <a:t>Arche</a:t>
            </a:r>
            <a:r>
              <a:rPr lang="en-US" dirty="0" smtClean="0"/>
              <a:t> – to begin. </a:t>
            </a:r>
            <a:r>
              <a:rPr lang="en-US" i="1" dirty="0" smtClean="0"/>
              <a:t>Ago</a:t>
            </a:r>
            <a:r>
              <a:rPr lang="en-US" dirty="0" smtClean="0"/>
              <a:t> – to lead.</a:t>
            </a:r>
          </a:p>
          <a:p>
            <a:pPr marL="628650" lvl="1" indent="-171450">
              <a:buFont typeface="Arial" panose="020B0604020202020204" pitchFamily="34" charset="0"/>
              <a:buChar char="•"/>
            </a:pPr>
            <a:r>
              <a:rPr lang="en-US" dirty="0" smtClean="0"/>
              <a:t>Colossians 1:18 – Preeminence – to be first.</a:t>
            </a:r>
          </a:p>
          <a:p>
            <a:endParaRPr lang="en-US" dirty="0"/>
          </a:p>
        </p:txBody>
      </p:sp>
      <p:sp>
        <p:nvSpPr>
          <p:cNvPr id="4" name="Slide Number Placeholder 3"/>
          <p:cNvSpPr>
            <a:spLocks noGrp="1"/>
          </p:cNvSpPr>
          <p:nvPr>
            <p:ph type="sldNum" sz="quarter" idx="10"/>
          </p:nvPr>
        </p:nvSpPr>
        <p:spPr/>
        <p:txBody>
          <a:bodyPr/>
          <a:lstStyle/>
          <a:p>
            <a:fld id="{CC8F9E42-17D7-4E32-ADE6-BBDA3283B2E9}" type="slidenum">
              <a:rPr lang="en-US" smtClean="0"/>
              <a:t>12</a:t>
            </a:fld>
            <a:endParaRPr lang="en-US"/>
          </a:p>
        </p:txBody>
      </p:sp>
    </p:spTree>
    <p:extLst>
      <p:ext uri="{BB962C8B-B14F-4D97-AF65-F5344CB8AC3E}">
        <p14:creationId xmlns:p14="http://schemas.microsoft.com/office/powerpoint/2010/main" val="3544027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F9E42-17D7-4E32-ADE6-BBDA3283B2E9}" type="slidenum">
              <a:rPr lang="en-US" smtClean="0"/>
              <a:t>13</a:t>
            </a:fld>
            <a:endParaRPr lang="en-US"/>
          </a:p>
        </p:txBody>
      </p:sp>
    </p:spTree>
    <p:extLst>
      <p:ext uri="{BB962C8B-B14F-4D97-AF65-F5344CB8AC3E}">
        <p14:creationId xmlns:p14="http://schemas.microsoft.com/office/powerpoint/2010/main" val="2238359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F9E42-17D7-4E32-ADE6-BBDA3283B2E9}" type="slidenum">
              <a:rPr lang="en-US" smtClean="0"/>
              <a:t>14</a:t>
            </a:fld>
            <a:endParaRPr lang="en-US"/>
          </a:p>
        </p:txBody>
      </p:sp>
    </p:spTree>
    <p:extLst>
      <p:ext uri="{BB962C8B-B14F-4D97-AF65-F5344CB8AC3E}">
        <p14:creationId xmlns:p14="http://schemas.microsoft.com/office/powerpoint/2010/main" val="451449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F9E42-17D7-4E32-ADE6-BBDA3283B2E9}" type="slidenum">
              <a:rPr lang="en-US" smtClean="0"/>
              <a:t>15</a:t>
            </a:fld>
            <a:endParaRPr lang="en-US"/>
          </a:p>
        </p:txBody>
      </p:sp>
    </p:spTree>
    <p:extLst>
      <p:ext uri="{BB962C8B-B14F-4D97-AF65-F5344CB8AC3E}">
        <p14:creationId xmlns:p14="http://schemas.microsoft.com/office/powerpoint/2010/main" val="1342309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dirty="0"/>
              <a:t>Archēgos </a:t>
            </a:r>
            <a:r>
              <a:rPr lang="en-US" dirty="0"/>
              <a:t>is used in three other places.</a:t>
            </a:r>
          </a:p>
          <a:p>
            <a:pPr lvl="1"/>
            <a:r>
              <a:rPr lang="en-US" dirty="0"/>
              <a:t>Acts 3:15 – </a:t>
            </a:r>
            <a:r>
              <a:rPr lang="en-US" i="1" dirty="0"/>
              <a:t>Prince</a:t>
            </a:r>
            <a:r>
              <a:rPr lang="en-US" dirty="0"/>
              <a:t> of life</a:t>
            </a:r>
          </a:p>
          <a:p>
            <a:pPr lvl="2"/>
            <a:r>
              <a:rPr lang="en-US" dirty="0"/>
              <a:t>Acts 5:31 – </a:t>
            </a:r>
            <a:r>
              <a:rPr lang="en-US" i="1" dirty="0"/>
              <a:t>Prince</a:t>
            </a:r>
            <a:r>
              <a:rPr lang="en-US" dirty="0"/>
              <a:t> </a:t>
            </a:r>
          </a:p>
          <a:p>
            <a:pPr lvl="1"/>
            <a:r>
              <a:rPr lang="en-US" dirty="0"/>
              <a:t>Hebrews 12:2 – </a:t>
            </a:r>
            <a:r>
              <a:rPr lang="en-US" i="1" dirty="0"/>
              <a:t>Author</a:t>
            </a:r>
            <a:r>
              <a:rPr lang="en-US" dirty="0"/>
              <a:t> of our faith</a:t>
            </a:r>
          </a:p>
          <a:p>
            <a:pPr lvl="1"/>
            <a:r>
              <a:rPr lang="en-US" dirty="0"/>
              <a:t>Hebrews 2:10 – </a:t>
            </a:r>
            <a:r>
              <a:rPr lang="en-US" i="1" dirty="0"/>
              <a:t>Captain</a:t>
            </a:r>
            <a:r>
              <a:rPr lang="en-US" dirty="0"/>
              <a:t> of our salvation</a:t>
            </a:r>
          </a:p>
          <a:p>
            <a:endParaRPr lang="en-US" dirty="0"/>
          </a:p>
        </p:txBody>
      </p:sp>
      <p:sp>
        <p:nvSpPr>
          <p:cNvPr id="4" name="Slide Number Placeholder 3"/>
          <p:cNvSpPr>
            <a:spLocks noGrp="1"/>
          </p:cNvSpPr>
          <p:nvPr>
            <p:ph type="sldNum" sz="quarter" idx="10"/>
          </p:nvPr>
        </p:nvSpPr>
        <p:spPr/>
        <p:txBody>
          <a:bodyPr/>
          <a:lstStyle/>
          <a:p>
            <a:fld id="{CC8F9E42-17D7-4E32-ADE6-BBDA3283B2E9}" type="slidenum">
              <a:rPr lang="en-US" smtClean="0"/>
              <a:t>16</a:t>
            </a:fld>
            <a:endParaRPr lang="en-US"/>
          </a:p>
        </p:txBody>
      </p:sp>
    </p:spTree>
    <p:extLst>
      <p:ext uri="{BB962C8B-B14F-4D97-AF65-F5344CB8AC3E}">
        <p14:creationId xmlns:p14="http://schemas.microsoft.com/office/powerpoint/2010/main" val="2246448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Acts </a:t>
            </a:r>
            <a:r>
              <a:rPr lang="en-US" i="1" dirty="0"/>
              <a:t>3:12-15 (Peter speaking to Jews who responded to healing the lame man.)</a:t>
            </a:r>
            <a:endParaRPr lang="en-US" dirty="0"/>
          </a:p>
          <a:p>
            <a:pPr marL="171450" lvl="0" indent="-171450">
              <a:buFont typeface="Arial" panose="020B0604020202020204" pitchFamily="34" charset="0"/>
              <a:buChar char="•"/>
            </a:pPr>
            <a:r>
              <a:rPr lang="en-US" dirty="0"/>
              <a:t>Originator, or beginner, or founder, of life.</a:t>
            </a:r>
          </a:p>
          <a:p>
            <a:pPr marL="171450" lvl="0" indent="-171450">
              <a:buFont typeface="Arial" panose="020B0604020202020204" pitchFamily="34" charset="0"/>
              <a:buChar char="•"/>
            </a:pPr>
            <a:r>
              <a:rPr lang="en-US" dirty="0"/>
              <a:t>John 11:25-26 (to Martha after death of Lazarus); (Mention firstborn from dead – Col. 1:18); 1 </a:t>
            </a:r>
            <a:r>
              <a:rPr lang="en-US"/>
              <a:t>Corinthians </a:t>
            </a:r>
            <a:r>
              <a:rPr lang="en-US" smtClean="0"/>
              <a:t>15:12-22</a:t>
            </a:r>
            <a:endParaRPr lang="en-US" dirty="0"/>
          </a:p>
          <a:p>
            <a:pPr marL="171450" lvl="0" indent="-171450">
              <a:buFont typeface="Arial" panose="020B0604020202020204" pitchFamily="34" charset="0"/>
              <a:buChar char="•"/>
            </a:pPr>
            <a:r>
              <a:rPr lang="en-US" dirty="0"/>
              <a:t>Prince – </a:t>
            </a:r>
            <a:r>
              <a:rPr lang="en-US" i="1" dirty="0"/>
              <a:t>Acts 5:29-32 (Peter, on trial, answering the high priest)</a:t>
            </a:r>
            <a:endParaRPr lang="en-US" dirty="0"/>
          </a:p>
          <a:p>
            <a:pPr marL="628650" lvl="1" indent="-171450">
              <a:buFont typeface="Arial" panose="020B0604020202020204" pitchFamily="34" charset="0"/>
              <a:buChar char="•"/>
            </a:pPr>
            <a:r>
              <a:rPr lang="en-US" dirty="0"/>
              <a:t>Shows further what a big mistake they had made.</a:t>
            </a:r>
          </a:p>
          <a:p>
            <a:endParaRPr lang="en-US" dirty="0"/>
          </a:p>
        </p:txBody>
      </p:sp>
      <p:sp>
        <p:nvSpPr>
          <p:cNvPr id="4" name="Slide Number Placeholder 3"/>
          <p:cNvSpPr>
            <a:spLocks noGrp="1"/>
          </p:cNvSpPr>
          <p:nvPr>
            <p:ph type="sldNum" sz="quarter" idx="10"/>
          </p:nvPr>
        </p:nvSpPr>
        <p:spPr/>
        <p:txBody>
          <a:bodyPr/>
          <a:lstStyle/>
          <a:p>
            <a:fld id="{CC8F9E42-17D7-4E32-ADE6-BBDA3283B2E9}" type="slidenum">
              <a:rPr lang="en-US" smtClean="0"/>
              <a:t>17</a:t>
            </a:fld>
            <a:endParaRPr lang="en-US"/>
          </a:p>
        </p:txBody>
      </p:sp>
    </p:spTree>
    <p:extLst>
      <p:ext uri="{BB962C8B-B14F-4D97-AF65-F5344CB8AC3E}">
        <p14:creationId xmlns:p14="http://schemas.microsoft.com/office/powerpoint/2010/main" val="1181225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Hebrews 12:1-2</a:t>
            </a:r>
            <a:endParaRPr lang="en-US" dirty="0"/>
          </a:p>
          <a:p>
            <a:pPr marL="171450" lvl="0" indent="-171450">
              <a:buFont typeface="Arial" panose="020B0604020202020204" pitchFamily="34" charset="0"/>
              <a:buChar char="•"/>
            </a:pPr>
            <a:r>
              <a:rPr lang="en-US" dirty="0"/>
              <a:t>Originator of supreme faith.</a:t>
            </a:r>
          </a:p>
          <a:p>
            <a:pPr marL="628650" lvl="1" indent="-171450">
              <a:buFont typeface="Arial" panose="020B0604020202020204" pitchFamily="34" charset="0"/>
              <a:buChar char="•"/>
            </a:pPr>
            <a:r>
              <a:rPr lang="en-US" dirty="0"/>
              <a:t>His display of submission, and faith, toward God was, and is, the greatest ever.</a:t>
            </a:r>
          </a:p>
          <a:p>
            <a:pPr marL="171450" lvl="0" indent="-171450">
              <a:buFont typeface="Arial" panose="020B0604020202020204" pitchFamily="34" charset="0"/>
              <a:buChar char="•"/>
            </a:pPr>
            <a:r>
              <a:rPr lang="en-US" dirty="0"/>
              <a:t>12:3-4 (we get weary when persecuted, primarily verbally. Look what Jesus did, and what faith it took.)(Not yet, but take courage, have faith, and look at how Jesus handled it.)</a:t>
            </a:r>
          </a:p>
          <a:p>
            <a:pPr marL="171450" lvl="0" indent="-171450">
              <a:buFont typeface="Arial" panose="020B0604020202020204" pitchFamily="34" charset="0"/>
              <a:buChar char="•"/>
            </a:pPr>
            <a:r>
              <a:rPr lang="en-US" dirty="0"/>
              <a:t>Finisher – 12:1 (All the examples before in Ch. 11 of great faith. Jesus surpasses them all and completed what was started in the OT.)(v. 2 – for the Joy – He did it to finally be sitting at “the right hand of the throne of God.” We are to follow His example. He was first to finish the race.)</a:t>
            </a:r>
          </a:p>
          <a:p>
            <a:endParaRPr lang="en-US" dirty="0"/>
          </a:p>
        </p:txBody>
      </p:sp>
      <p:sp>
        <p:nvSpPr>
          <p:cNvPr id="4" name="Slide Number Placeholder 3"/>
          <p:cNvSpPr>
            <a:spLocks noGrp="1"/>
          </p:cNvSpPr>
          <p:nvPr>
            <p:ph type="sldNum" sz="quarter" idx="10"/>
          </p:nvPr>
        </p:nvSpPr>
        <p:spPr/>
        <p:txBody>
          <a:bodyPr/>
          <a:lstStyle/>
          <a:p>
            <a:fld id="{CC8F9E42-17D7-4E32-ADE6-BBDA3283B2E9}" type="slidenum">
              <a:rPr lang="en-US" smtClean="0"/>
              <a:t>18</a:t>
            </a:fld>
            <a:endParaRPr lang="en-US"/>
          </a:p>
        </p:txBody>
      </p:sp>
    </p:spTree>
    <p:extLst>
      <p:ext uri="{BB962C8B-B14F-4D97-AF65-F5344CB8AC3E}">
        <p14:creationId xmlns:p14="http://schemas.microsoft.com/office/powerpoint/2010/main" val="3527029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Hebrews 2:10</a:t>
            </a:r>
            <a:endParaRPr lang="en-US" dirty="0"/>
          </a:p>
          <a:p>
            <a:pPr marL="171450" lvl="0" indent="-171450">
              <a:buFont typeface="Arial" panose="020B0604020202020204" pitchFamily="34" charset="0"/>
              <a:buChar char="•"/>
            </a:pPr>
            <a:r>
              <a:rPr lang="en-US" dirty="0"/>
              <a:t>The first to reach, and paved/led the way to, salvation.</a:t>
            </a:r>
          </a:p>
          <a:p>
            <a:pPr marL="628650" lvl="1" indent="-171450">
              <a:buFont typeface="Arial" panose="020B0604020202020204" pitchFamily="34" charset="0"/>
              <a:buChar char="•"/>
            </a:pPr>
            <a:r>
              <a:rPr lang="en-US" dirty="0"/>
              <a:t>Uncovered the only way to salvation for all to see.</a:t>
            </a:r>
          </a:p>
          <a:p>
            <a:pPr marL="171450" lvl="0" indent="-171450">
              <a:buFont typeface="Arial" panose="020B0604020202020204" pitchFamily="34" charset="0"/>
              <a:buChar char="•"/>
            </a:pPr>
            <a:r>
              <a:rPr lang="en-US" dirty="0"/>
              <a:t>The wages of sin = death – Romans 6:23</a:t>
            </a:r>
          </a:p>
          <a:p>
            <a:pPr marL="628650" lvl="1" indent="-171450">
              <a:buFont typeface="Arial" panose="020B0604020202020204" pitchFamily="34" charset="0"/>
              <a:buChar char="•"/>
            </a:pPr>
            <a:r>
              <a:rPr lang="en-US" dirty="0"/>
              <a:t>Wages – earned pay for serving sin.</a:t>
            </a:r>
          </a:p>
          <a:p>
            <a:pPr marL="628650" lvl="1" indent="-171450">
              <a:buFont typeface="Arial" panose="020B0604020202020204" pitchFamily="34" charset="0"/>
              <a:buChar char="•"/>
            </a:pPr>
            <a:r>
              <a:rPr lang="en-US" dirty="0"/>
              <a:t>Jesus accepted, and took our place of, that wage.</a:t>
            </a:r>
          </a:p>
          <a:p>
            <a:pPr marL="171450" lvl="0" indent="-171450">
              <a:buFont typeface="Arial" panose="020B0604020202020204" pitchFamily="34" charset="0"/>
              <a:buChar char="•"/>
            </a:pPr>
            <a:r>
              <a:rPr lang="en-US" dirty="0"/>
              <a:t>Made perfect (complete) through sufferings.</a:t>
            </a:r>
          </a:p>
          <a:p>
            <a:pPr marL="628650" lvl="1" indent="-171450">
              <a:buFont typeface="Arial" panose="020B0604020202020204" pitchFamily="34" charset="0"/>
              <a:buChar char="•"/>
            </a:pPr>
            <a:r>
              <a:rPr lang="en-US" dirty="0"/>
              <a:t>2:14-18 – left His heavenly throne, took on flesh and blood, so He could lead us to salvation.</a:t>
            </a:r>
          </a:p>
          <a:p>
            <a:pPr marL="1085850" lvl="2" indent="-171450">
              <a:buFont typeface="Arial" panose="020B0604020202020204" pitchFamily="34" charset="0"/>
              <a:buChar char="•"/>
            </a:pPr>
            <a:r>
              <a:rPr lang="en-US" dirty="0"/>
              <a:t>The only way He could aid us is to overcome that which He is aiding us in.</a:t>
            </a:r>
          </a:p>
          <a:p>
            <a:pPr marL="171450" lvl="0" indent="-171450">
              <a:buFont typeface="Arial" panose="020B0604020202020204" pitchFamily="34" charset="0"/>
              <a:buChar char="•"/>
            </a:pPr>
            <a:r>
              <a:rPr lang="en-US" dirty="0"/>
              <a:t>Without Him first enduring, and overcoming, these situations, we would not have hope of salvation. Much less a path to it.</a:t>
            </a:r>
          </a:p>
          <a:p>
            <a:pPr marL="171450" lvl="0" indent="-171450">
              <a:buFont typeface="Arial" panose="020B0604020202020204" pitchFamily="34" charset="0"/>
              <a:buChar char="•"/>
            </a:pPr>
            <a:r>
              <a:rPr lang="en-US" dirty="0"/>
              <a:t>Was first to enter the true Most Holy Place (heaven) so we could – Hebrews 9:23-28</a:t>
            </a:r>
          </a:p>
        </p:txBody>
      </p:sp>
      <p:sp>
        <p:nvSpPr>
          <p:cNvPr id="4" name="Slide Number Placeholder 3"/>
          <p:cNvSpPr>
            <a:spLocks noGrp="1"/>
          </p:cNvSpPr>
          <p:nvPr>
            <p:ph type="sldNum" sz="quarter" idx="10"/>
          </p:nvPr>
        </p:nvSpPr>
        <p:spPr/>
        <p:txBody>
          <a:bodyPr/>
          <a:lstStyle/>
          <a:p>
            <a:fld id="{CC8F9E42-17D7-4E32-ADE6-BBDA3283B2E9}" type="slidenum">
              <a:rPr lang="en-US" smtClean="0"/>
              <a:t>19</a:t>
            </a:fld>
            <a:endParaRPr lang="en-US"/>
          </a:p>
        </p:txBody>
      </p:sp>
    </p:spTree>
    <p:extLst>
      <p:ext uri="{BB962C8B-B14F-4D97-AF65-F5344CB8AC3E}">
        <p14:creationId xmlns:p14="http://schemas.microsoft.com/office/powerpoint/2010/main" val="738751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F9E42-17D7-4E32-ADE6-BBDA3283B2E9}"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854685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F9E42-17D7-4E32-ADE6-BBDA3283B2E9}"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246155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The “Captain”</a:t>
            </a:r>
          </a:p>
          <a:p>
            <a:pPr marL="171450" lvl="0" indent="-171450">
              <a:buFont typeface="Arial" panose="020B0604020202020204" pitchFamily="34" charset="0"/>
              <a:buChar char="•"/>
            </a:pPr>
            <a:r>
              <a:rPr lang="en-US" i="1" dirty="0"/>
              <a:t>Archēgos </a:t>
            </a:r>
            <a:r>
              <a:rPr lang="en-US" dirty="0"/>
              <a:t>– a chief leader.</a:t>
            </a:r>
          </a:p>
          <a:p>
            <a:pPr marL="628650" lvl="1" indent="-171450">
              <a:buFont typeface="Arial" panose="020B0604020202020204" pitchFamily="34" charset="0"/>
              <a:buChar char="•"/>
            </a:pPr>
            <a:r>
              <a:rPr lang="en-US" dirty="0"/>
              <a:t>Jesus obviously our chief leader – Matthew 28:18; 1 John 2:6</a:t>
            </a:r>
          </a:p>
          <a:p>
            <a:pPr marL="171450" lvl="0" indent="-171450">
              <a:buFont typeface="Arial" panose="020B0604020202020204" pitchFamily="34" charset="0"/>
              <a:buChar char="•"/>
            </a:pPr>
            <a:r>
              <a:rPr lang="en-US" i="1" dirty="0" err="1"/>
              <a:t>Arche</a:t>
            </a:r>
            <a:r>
              <a:rPr lang="en-US" dirty="0"/>
              <a:t> – to begin. </a:t>
            </a:r>
            <a:r>
              <a:rPr lang="en-US" i="1" dirty="0"/>
              <a:t>Ago</a:t>
            </a:r>
            <a:r>
              <a:rPr lang="en-US" dirty="0"/>
              <a:t> – to lead.</a:t>
            </a:r>
          </a:p>
          <a:p>
            <a:pPr marL="628650" lvl="1" indent="-171450">
              <a:buFont typeface="Arial" panose="020B0604020202020204" pitchFamily="34" charset="0"/>
              <a:buChar char="•"/>
            </a:pPr>
            <a:r>
              <a:rPr lang="en-US" dirty="0"/>
              <a:t>Colossians 1:18 – Preeminence – to be first.</a:t>
            </a:r>
          </a:p>
        </p:txBody>
      </p:sp>
      <p:sp>
        <p:nvSpPr>
          <p:cNvPr id="4" name="Slide Number Placeholder 3"/>
          <p:cNvSpPr>
            <a:spLocks noGrp="1"/>
          </p:cNvSpPr>
          <p:nvPr>
            <p:ph type="sldNum" sz="quarter" idx="10"/>
          </p:nvPr>
        </p:nvSpPr>
        <p:spPr/>
        <p:txBody>
          <a:bodyPr/>
          <a:lstStyle/>
          <a:p>
            <a:fld id="{CC8F9E42-17D7-4E32-ADE6-BBDA3283B2E9}" type="slidenum">
              <a:rPr lang="en-US" smtClean="0"/>
              <a:t>4</a:t>
            </a:fld>
            <a:endParaRPr lang="en-US"/>
          </a:p>
        </p:txBody>
      </p:sp>
    </p:spTree>
    <p:extLst>
      <p:ext uri="{BB962C8B-B14F-4D97-AF65-F5344CB8AC3E}">
        <p14:creationId xmlns:p14="http://schemas.microsoft.com/office/powerpoint/2010/main" val="1442328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F9E42-17D7-4E32-ADE6-BBDA3283B2E9}" type="slidenum">
              <a:rPr lang="en-US" smtClean="0"/>
              <a:t>5</a:t>
            </a:fld>
            <a:endParaRPr lang="en-US"/>
          </a:p>
        </p:txBody>
      </p:sp>
    </p:spTree>
    <p:extLst>
      <p:ext uri="{BB962C8B-B14F-4D97-AF65-F5344CB8AC3E}">
        <p14:creationId xmlns:p14="http://schemas.microsoft.com/office/powerpoint/2010/main" val="2475513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F9E42-17D7-4E32-ADE6-BBDA3283B2E9}" type="slidenum">
              <a:rPr lang="en-US" smtClean="0"/>
              <a:t>6</a:t>
            </a:fld>
            <a:endParaRPr lang="en-US"/>
          </a:p>
        </p:txBody>
      </p:sp>
    </p:spTree>
    <p:extLst>
      <p:ext uri="{BB962C8B-B14F-4D97-AF65-F5344CB8AC3E}">
        <p14:creationId xmlns:p14="http://schemas.microsoft.com/office/powerpoint/2010/main" val="1751985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The “Captain”</a:t>
            </a:r>
          </a:p>
          <a:p>
            <a:pPr marL="171450" lvl="0" indent="-171450">
              <a:buFont typeface="Arial" panose="020B0604020202020204" pitchFamily="34" charset="0"/>
              <a:buChar char="•"/>
            </a:pPr>
            <a:r>
              <a:rPr lang="en-US" i="1" dirty="0" smtClean="0"/>
              <a:t>Archēgos </a:t>
            </a:r>
            <a:r>
              <a:rPr lang="en-US" dirty="0" smtClean="0"/>
              <a:t>– a chief leader.</a:t>
            </a:r>
          </a:p>
          <a:p>
            <a:pPr marL="628650" lvl="1" indent="-171450">
              <a:buFont typeface="Arial" panose="020B0604020202020204" pitchFamily="34" charset="0"/>
              <a:buChar char="•"/>
            </a:pPr>
            <a:r>
              <a:rPr lang="en-US" dirty="0" smtClean="0"/>
              <a:t>Jesus obviously our chief leader – Matthew 28:18; 1 John 2:6</a:t>
            </a:r>
          </a:p>
          <a:p>
            <a:pPr marL="171450" lvl="0" indent="-171450">
              <a:buFont typeface="Arial" panose="020B0604020202020204" pitchFamily="34" charset="0"/>
              <a:buChar char="•"/>
            </a:pPr>
            <a:r>
              <a:rPr lang="en-US" i="1" dirty="0" err="1" smtClean="0"/>
              <a:t>Arche</a:t>
            </a:r>
            <a:r>
              <a:rPr lang="en-US" dirty="0" smtClean="0"/>
              <a:t> – to begin. </a:t>
            </a:r>
            <a:r>
              <a:rPr lang="en-US" i="1" dirty="0" smtClean="0"/>
              <a:t>Ago</a:t>
            </a:r>
            <a:r>
              <a:rPr lang="en-US" dirty="0" smtClean="0"/>
              <a:t> – to lead.</a:t>
            </a:r>
          </a:p>
          <a:p>
            <a:pPr marL="628650" lvl="1" indent="-171450">
              <a:buFont typeface="Arial" panose="020B0604020202020204" pitchFamily="34" charset="0"/>
              <a:buChar char="•"/>
            </a:pPr>
            <a:r>
              <a:rPr lang="en-US" dirty="0" smtClean="0"/>
              <a:t>Colossians 1:18 – Preeminence – to be first.</a:t>
            </a:r>
          </a:p>
          <a:p>
            <a:endParaRPr lang="en-US" dirty="0"/>
          </a:p>
        </p:txBody>
      </p:sp>
      <p:sp>
        <p:nvSpPr>
          <p:cNvPr id="4" name="Slide Number Placeholder 3"/>
          <p:cNvSpPr>
            <a:spLocks noGrp="1"/>
          </p:cNvSpPr>
          <p:nvPr>
            <p:ph type="sldNum" sz="quarter" idx="10"/>
          </p:nvPr>
        </p:nvSpPr>
        <p:spPr/>
        <p:txBody>
          <a:bodyPr/>
          <a:lstStyle/>
          <a:p>
            <a:fld id="{CC8F9E42-17D7-4E32-ADE6-BBDA3283B2E9}" type="slidenum">
              <a:rPr lang="en-US" smtClean="0"/>
              <a:t>7</a:t>
            </a:fld>
            <a:endParaRPr lang="en-US"/>
          </a:p>
        </p:txBody>
      </p:sp>
    </p:spTree>
    <p:extLst>
      <p:ext uri="{BB962C8B-B14F-4D97-AF65-F5344CB8AC3E}">
        <p14:creationId xmlns:p14="http://schemas.microsoft.com/office/powerpoint/2010/main" val="3666706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F9E42-17D7-4E32-ADE6-BBDA3283B2E9}" type="slidenum">
              <a:rPr lang="en-US" smtClean="0"/>
              <a:t>8</a:t>
            </a:fld>
            <a:endParaRPr lang="en-US"/>
          </a:p>
        </p:txBody>
      </p:sp>
    </p:spTree>
    <p:extLst>
      <p:ext uri="{BB962C8B-B14F-4D97-AF65-F5344CB8AC3E}">
        <p14:creationId xmlns:p14="http://schemas.microsoft.com/office/powerpoint/2010/main" val="3373209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8F9E42-17D7-4E32-ADE6-BBDA3283B2E9}" type="slidenum">
              <a:rPr lang="en-US" smtClean="0"/>
              <a:t>9</a:t>
            </a:fld>
            <a:endParaRPr lang="en-US"/>
          </a:p>
        </p:txBody>
      </p:sp>
    </p:spTree>
    <p:extLst>
      <p:ext uri="{BB962C8B-B14F-4D97-AF65-F5344CB8AC3E}">
        <p14:creationId xmlns:p14="http://schemas.microsoft.com/office/powerpoint/2010/main" val="2856138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A9D616-4BCE-46A8-A45A-112690407486}"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A61C7-9E90-4242-B1D3-D6590212D7D0}" type="slidenum">
              <a:rPr lang="en-US" smtClean="0"/>
              <a:t>‹#›</a:t>
            </a:fld>
            <a:endParaRPr lang="en-US"/>
          </a:p>
        </p:txBody>
      </p:sp>
    </p:spTree>
    <p:extLst>
      <p:ext uri="{BB962C8B-B14F-4D97-AF65-F5344CB8AC3E}">
        <p14:creationId xmlns:p14="http://schemas.microsoft.com/office/powerpoint/2010/main" val="295576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A9D616-4BCE-46A8-A45A-112690407486}"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A61C7-9E90-4242-B1D3-D6590212D7D0}" type="slidenum">
              <a:rPr lang="en-US" smtClean="0"/>
              <a:t>‹#›</a:t>
            </a:fld>
            <a:endParaRPr lang="en-US"/>
          </a:p>
        </p:txBody>
      </p:sp>
    </p:spTree>
    <p:extLst>
      <p:ext uri="{BB962C8B-B14F-4D97-AF65-F5344CB8AC3E}">
        <p14:creationId xmlns:p14="http://schemas.microsoft.com/office/powerpoint/2010/main" val="197736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A9D616-4BCE-46A8-A45A-112690407486}"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A61C7-9E90-4242-B1D3-D6590212D7D0}" type="slidenum">
              <a:rPr lang="en-US" smtClean="0"/>
              <a:t>‹#›</a:t>
            </a:fld>
            <a:endParaRPr lang="en-US"/>
          </a:p>
        </p:txBody>
      </p:sp>
    </p:spTree>
    <p:extLst>
      <p:ext uri="{BB962C8B-B14F-4D97-AF65-F5344CB8AC3E}">
        <p14:creationId xmlns:p14="http://schemas.microsoft.com/office/powerpoint/2010/main" val="125896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A9D616-4BCE-46A8-A45A-112690407486}"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A61C7-9E90-4242-B1D3-D6590212D7D0}" type="slidenum">
              <a:rPr lang="en-US" smtClean="0"/>
              <a:t>‹#›</a:t>
            </a:fld>
            <a:endParaRPr lang="en-US"/>
          </a:p>
        </p:txBody>
      </p:sp>
    </p:spTree>
    <p:extLst>
      <p:ext uri="{BB962C8B-B14F-4D97-AF65-F5344CB8AC3E}">
        <p14:creationId xmlns:p14="http://schemas.microsoft.com/office/powerpoint/2010/main" val="113686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A9D616-4BCE-46A8-A45A-112690407486}"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A61C7-9E90-4242-B1D3-D6590212D7D0}" type="slidenum">
              <a:rPr lang="en-US" smtClean="0"/>
              <a:t>‹#›</a:t>
            </a:fld>
            <a:endParaRPr lang="en-US"/>
          </a:p>
        </p:txBody>
      </p:sp>
    </p:spTree>
    <p:extLst>
      <p:ext uri="{BB962C8B-B14F-4D97-AF65-F5344CB8AC3E}">
        <p14:creationId xmlns:p14="http://schemas.microsoft.com/office/powerpoint/2010/main" val="29895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A9D616-4BCE-46A8-A45A-112690407486}" type="datetimeFigureOut">
              <a:rPr lang="en-US" smtClean="0"/>
              <a:t>3/23/2014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A61C7-9E90-4242-B1D3-D6590212D7D0}" type="slidenum">
              <a:rPr lang="en-US" smtClean="0"/>
              <a:t>‹#›</a:t>
            </a:fld>
            <a:endParaRPr lang="en-US"/>
          </a:p>
        </p:txBody>
      </p:sp>
    </p:spTree>
    <p:extLst>
      <p:ext uri="{BB962C8B-B14F-4D97-AF65-F5344CB8AC3E}">
        <p14:creationId xmlns:p14="http://schemas.microsoft.com/office/powerpoint/2010/main" val="315963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A9D616-4BCE-46A8-A45A-112690407486}" type="datetimeFigureOut">
              <a:rPr lang="en-US" smtClean="0"/>
              <a:t>3/23/2014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2A61C7-9E90-4242-B1D3-D6590212D7D0}" type="slidenum">
              <a:rPr lang="en-US" smtClean="0"/>
              <a:t>‹#›</a:t>
            </a:fld>
            <a:endParaRPr lang="en-US"/>
          </a:p>
        </p:txBody>
      </p:sp>
    </p:spTree>
    <p:extLst>
      <p:ext uri="{BB962C8B-B14F-4D97-AF65-F5344CB8AC3E}">
        <p14:creationId xmlns:p14="http://schemas.microsoft.com/office/powerpoint/2010/main" val="380549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A9D616-4BCE-46A8-A45A-112690407486}" type="datetimeFigureOut">
              <a:rPr lang="en-US" smtClean="0"/>
              <a:t>3/23/2014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2A61C7-9E90-4242-B1D3-D6590212D7D0}" type="slidenum">
              <a:rPr lang="en-US" smtClean="0"/>
              <a:t>‹#›</a:t>
            </a:fld>
            <a:endParaRPr lang="en-US"/>
          </a:p>
        </p:txBody>
      </p:sp>
    </p:spTree>
    <p:extLst>
      <p:ext uri="{BB962C8B-B14F-4D97-AF65-F5344CB8AC3E}">
        <p14:creationId xmlns:p14="http://schemas.microsoft.com/office/powerpoint/2010/main" val="56404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9D616-4BCE-46A8-A45A-112690407486}" type="datetimeFigureOut">
              <a:rPr lang="en-US" smtClean="0"/>
              <a:t>3/23/2014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2A61C7-9E90-4242-B1D3-D6590212D7D0}" type="slidenum">
              <a:rPr lang="en-US" smtClean="0"/>
              <a:t>‹#›</a:t>
            </a:fld>
            <a:endParaRPr lang="en-US"/>
          </a:p>
        </p:txBody>
      </p:sp>
    </p:spTree>
    <p:extLst>
      <p:ext uri="{BB962C8B-B14F-4D97-AF65-F5344CB8AC3E}">
        <p14:creationId xmlns:p14="http://schemas.microsoft.com/office/powerpoint/2010/main" val="130716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A9D616-4BCE-46A8-A45A-112690407486}" type="datetimeFigureOut">
              <a:rPr lang="en-US" smtClean="0"/>
              <a:t>3/23/2014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A61C7-9E90-4242-B1D3-D6590212D7D0}" type="slidenum">
              <a:rPr lang="en-US" smtClean="0"/>
              <a:t>‹#›</a:t>
            </a:fld>
            <a:endParaRPr lang="en-US"/>
          </a:p>
        </p:txBody>
      </p:sp>
    </p:spTree>
    <p:extLst>
      <p:ext uri="{BB962C8B-B14F-4D97-AF65-F5344CB8AC3E}">
        <p14:creationId xmlns:p14="http://schemas.microsoft.com/office/powerpoint/2010/main" val="71258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A9D616-4BCE-46A8-A45A-112690407486}" type="datetimeFigureOut">
              <a:rPr lang="en-US" smtClean="0"/>
              <a:t>3/23/2014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A61C7-9E90-4242-B1D3-D6590212D7D0}" type="slidenum">
              <a:rPr lang="en-US" smtClean="0"/>
              <a:t>‹#›</a:t>
            </a:fld>
            <a:endParaRPr lang="en-US"/>
          </a:p>
        </p:txBody>
      </p:sp>
    </p:spTree>
    <p:extLst>
      <p:ext uri="{BB962C8B-B14F-4D97-AF65-F5344CB8AC3E}">
        <p14:creationId xmlns:p14="http://schemas.microsoft.com/office/powerpoint/2010/main" val="24756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9D616-4BCE-46A8-A45A-112690407486}" type="datetimeFigureOut">
              <a:rPr lang="en-US" smtClean="0"/>
              <a:t>3/23/2014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A61C7-9E90-4242-B1D3-D6590212D7D0}" type="slidenum">
              <a:rPr lang="en-US" smtClean="0"/>
              <a:t>‹#›</a:t>
            </a:fld>
            <a:endParaRPr lang="en-US"/>
          </a:p>
        </p:txBody>
      </p:sp>
    </p:spTree>
    <p:extLst>
      <p:ext uri="{BB962C8B-B14F-4D97-AF65-F5344CB8AC3E}">
        <p14:creationId xmlns:p14="http://schemas.microsoft.com/office/powerpoint/2010/main" val="1226427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8800" b="1" dirty="0" smtClean="0">
                <a:solidFill>
                  <a:schemeClr val="bg1"/>
                </a:solidFill>
              </a:rPr>
              <a:t>The Captain of our Salvation</a:t>
            </a:r>
            <a:endParaRPr lang="en-US" sz="8800" b="1" dirty="0">
              <a:solidFill>
                <a:schemeClr val="bg1"/>
              </a:solidFill>
            </a:endParaRPr>
          </a:p>
        </p:txBody>
      </p:sp>
      <p:sp>
        <p:nvSpPr>
          <p:cNvPr id="3" name="Subtitle 2"/>
          <p:cNvSpPr>
            <a:spLocks noGrp="1"/>
          </p:cNvSpPr>
          <p:nvPr>
            <p:ph type="subTitle" idx="1"/>
          </p:nvPr>
        </p:nvSpPr>
        <p:spPr/>
        <p:txBody>
          <a:bodyPr>
            <a:normAutofit/>
          </a:bodyPr>
          <a:lstStyle/>
          <a:p>
            <a:r>
              <a:rPr lang="en-US" sz="4800" i="1" dirty="0" smtClean="0">
                <a:solidFill>
                  <a:schemeClr val="bg1"/>
                </a:solidFill>
              </a:rPr>
              <a:t>Hebrews 2:10</a:t>
            </a:r>
            <a:endParaRPr lang="en-US" sz="4800" i="1" dirty="0">
              <a:solidFill>
                <a:schemeClr val="bg1"/>
              </a:solidFill>
            </a:endParaRPr>
          </a:p>
        </p:txBody>
      </p:sp>
    </p:spTree>
    <p:extLst>
      <p:ext uri="{BB962C8B-B14F-4D97-AF65-F5344CB8AC3E}">
        <p14:creationId xmlns:p14="http://schemas.microsoft.com/office/powerpoint/2010/main" val="339684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chemeClr val="bg1"/>
                </a:solidFill>
              </a:rPr>
              <a:t>Colossians 1:18</a:t>
            </a:r>
            <a:endParaRPr lang="en-US" sz="7200" b="1" dirty="0"/>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And </a:t>
            </a:r>
            <a:r>
              <a:rPr lang="en-US" sz="4000" dirty="0">
                <a:solidFill>
                  <a:schemeClr val="bg1"/>
                </a:solidFill>
              </a:rPr>
              <a:t>He is the head of the body, the church, who is the </a:t>
            </a:r>
            <a:r>
              <a:rPr lang="en-US" sz="4000" u="sng" dirty="0">
                <a:solidFill>
                  <a:schemeClr val="bg1"/>
                </a:solidFill>
              </a:rPr>
              <a:t>beginning</a:t>
            </a:r>
            <a:r>
              <a:rPr lang="en-US" sz="4000" dirty="0">
                <a:solidFill>
                  <a:schemeClr val="bg1"/>
                </a:solidFill>
              </a:rPr>
              <a:t>, the </a:t>
            </a:r>
            <a:r>
              <a:rPr lang="en-US" sz="4000" u="sng" dirty="0">
                <a:solidFill>
                  <a:schemeClr val="bg1"/>
                </a:solidFill>
              </a:rPr>
              <a:t>firstborn</a:t>
            </a:r>
            <a:r>
              <a:rPr lang="en-US" sz="4000" dirty="0">
                <a:solidFill>
                  <a:schemeClr val="bg1"/>
                </a:solidFill>
              </a:rPr>
              <a:t> from the dead, that in all things He may have the preeminence</a:t>
            </a:r>
            <a:r>
              <a:rPr lang="en-US" sz="4000"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192767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chemeClr val="bg1"/>
                </a:solidFill>
              </a:rPr>
              <a:t>Colossians 1:18</a:t>
            </a:r>
            <a:endParaRPr lang="en-US" sz="7200" b="1" dirty="0"/>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And </a:t>
            </a:r>
            <a:r>
              <a:rPr lang="en-US" sz="4000" dirty="0">
                <a:solidFill>
                  <a:schemeClr val="bg1"/>
                </a:solidFill>
              </a:rPr>
              <a:t>He is the head of the body, the church, who is the </a:t>
            </a:r>
            <a:r>
              <a:rPr lang="en-US" sz="4000" u="sng" dirty="0">
                <a:solidFill>
                  <a:schemeClr val="bg1"/>
                </a:solidFill>
              </a:rPr>
              <a:t>beginning</a:t>
            </a:r>
            <a:r>
              <a:rPr lang="en-US" sz="4000" dirty="0">
                <a:solidFill>
                  <a:schemeClr val="bg1"/>
                </a:solidFill>
              </a:rPr>
              <a:t>, the </a:t>
            </a:r>
            <a:r>
              <a:rPr lang="en-US" sz="4000" u="sng" dirty="0">
                <a:solidFill>
                  <a:schemeClr val="bg1"/>
                </a:solidFill>
              </a:rPr>
              <a:t>firstborn</a:t>
            </a:r>
            <a:r>
              <a:rPr lang="en-US" sz="4000" dirty="0">
                <a:solidFill>
                  <a:schemeClr val="bg1"/>
                </a:solidFill>
              </a:rPr>
              <a:t> from the dead, that in all things He may have the </a:t>
            </a:r>
            <a:r>
              <a:rPr lang="en-US" sz="4000" u="sng" dirty="0">
                <a:solidFill>
                  <a:schemeClr val="bg1"/>
                </a:solidFill>
              </a:rPr>
              <a:t>preeminence</a:t>
            </a:r>
            <a:r>
              <a:rPr lang="en-US" sz="4000"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220340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b="1" dirty="0" smtClean="0">
                <a:solidFill>
                  <a:schemeClr val="bg1"/>
                </a:solidFill>
              </a:rPr>
              <a:t>“Captain”</a:t>
            </a:r>
            <a:endParaRPr lang="en-US" sz="8000" b="1" dirty="0">
              <a:solidFill>
                <a:schemeClr val="bg1"/>
              </a:solidFill>
            </a:endParaRPr>
          </a:p>
        </p:txBody>
      </p:sp>
      <p:sp>
        <p:nvSpPr>
          <p:cNvPr id="3" name="Content Placeholder 2"/>
          <p:cNvSpPr>
            <a:spLocks noGrp="1"/>
          </p:cNvSpPr>
          <p:nvPr>
            <p:ph idx="1"/>
          </p:nvPr>
        </p:nvSpPr>
        <p:spPr>
          <a:xfrm>
            <a:off x="838200" y="1825624"/>
            <a:ext cx="10515600" cy="4870597"/>
          </a:xfrm>
        </p:spPr>
        <p:txBody>
          <a:bodyPr>
            <a:noAutofit/>
          </a:bodyPr>
          <a:lstStyle/>
          <a:p>
            <a:pPr lvl="0"/>
            <a:r>
              <a:rPr lang="en-US" sz="3600" i="1" dirty="0" err="1">
                <a:solidFill>
                  <a:schemeClr val="bg1"/>
                </a:solidFill>
              </a:rPr>
              <a:t>Archēgos</a:t>
            </a:r>
            <a:r>
              <a:rPr lang="en-US" sz="3600" i="1" dirty="0">
                <a:solidFill>
                  <a:schemeClr val="bg1"/>
                </a:solidFill>
              </a:rPr>
              <a:t> </a:t>
            </a:r>
            <a:r>
              <a:rPr lang="en-US" sz="3600" dirty="0">
                <a:solidFill>
                  <a:schemeClr val="bg1"/>
                </a:solidFill>
              </a:rPr>
              <a:t>– a chief leader.</a:t>
            </a:r>
          </a:p>
          <a:p>
            <a:pPr lvl="1"/>
            <a:r>
              <a:rPr lang="en-US" sz="2800" dirty="0" smtClean="0">
                <a:solidFill>
                  <a:schemeClr val="bg1"/>
                </a:solidFill>
              </a:rPr>
              <a:t>Matthew </a:t>
            </a:r>
            <a:r>
              <a:rPr lang="en-US" sz="2800" dirty="0">
                <a:solidFill>
                  <a:schemeClr val="bg1"/>
                </a:solidFill>
              </a:rPr>
              <a:t>28:18; 1 John 2:6</a:t>
            </a:r>
          </a:p>
          <a:p>
            <a:pPr lvl="0"/>
            <a:r>
              <a:rPr lang="en-US" sz="3600" i="1" dirty="0" err="1">
                <a:solidFill>
                  <a:schemeClr val="bg1"/>
                </a:solidFill>
              </a:rPr>
              <a:t>Arche</a:t>
            </a:r>
            <a:r>
              <a:rPr lang="en-US" sz="3600" dirty="0">
                <a:solidFill>
                  <a:schemeClr val="bg1"/>
                </a:solidFill>
              </a:rPr>
              <a:t> – to begin. </a:t>
            </a:r>
            <a:r>
              <a:rPr lang="en-US" sz="3600" i="1" dirty="0">
                <a:solidFill>
                  <a:schemeClr val="bg1"/>
                </a:solidFill>
              </a:rPr>
              <a:t>Ago</a:t>
            </a:r>
            <a:r>
              <a:rPr lang="en-US" sz="3600" dirty="0">
                <a:solidFill>
                  <a:schemeClr val="bg1"/>
                </a:solidFill>
              </a:rPr>
              <a:t> – to lead.</a:t>
            </a:r>
          </a:p>
          <a:p>
            <a:pPr lvl="1"/>
            <a:r>
              <a:rPr lang="en-US" sz="2800" dirty="0">
                <a:solidFill>
                  <a:schemeClr val="bg1"/>
                </a:solidFill>
              </a:rPr>
              <a:t>Colossians 1:18 – Preeminence – to be first.</a:t>
            </a:r>
          </a:p>
          <a:p>
            <a:pPr lvl="1"/>
            <a:r>
              <a:rPr lang="en-US" sz="2800" i="1" dirty="0">
                <a:solidFill>
                  <a:schemeClr val="bg1"/>
                </a:solidFill>
              </a:rPr>
              <a:t>W. E. Vine – “Primarily signifies one who takes a lead in, or provides the first occasion of, anything.”</a:t>
            </a:r>
            <a:endParaRPr lang="en-US" sz="2800" dirty="0">
              <a:solidFill>
                <a:schemeClr val="bg1"/>
              </a:solidFill>
            </a:endParaRPr>
          </a:p>
          <a:p>
            <a:pPr lvl="1"/>
            <a:r>
              <a:rPr lang="en-US" sz="2800" i="1" dirty="0">
                <a:solidFill>
                  <a:schemeClr val="bg1"/>
                </a:solidFill>
              </a:rPr>
              <a:t>Thayer – “leading, furnishing the first cause or occasion.”</a:t>
            </a:r>
            <a:endParaRPr lang="en-US" sz="2800" dirty="0">
              <a:solidFill>
                <a:schemeClr val="bg1"/>
              </a:solidFill>
            </a:endParaRPr>
          </a:p>
          <a:p>
            <a:pPr lvl="1"/>
            <a:r>
              <a:rPr lang="en-US" sz="2800" i="1" dirty="0">
                <a:solidFill>
                  <a:schemeClr val="bg1"/>
                </a:solidFill>
              </a:rPr>
              <a:t>NIV uses “pioneer” – a person who is among those who first enter or settle a region, thus opening it for occupation and development by others</a:t>
            </a:r>
            <a:r>
              <a:rPr lang="en-US" sz="2800" i="1"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211312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b="1" dirty="0" smtClean="0">
                <a:solidFill>
                  <a:schemeClr val="bg1"/>
                </a:solidFill>
              </a:rPr>
              <a:t>“Captain”</a:t>
            </a:r>
            <a:endParaRPr lang="en-US" sz="8000" b="1" dirty="0">
              <a:solidFill>
                <a:schemeClr val="bg1"/>
              </a:solidFill>
            </a:endParaRPr>
          </a:p>
        </p:txBody>
      </p:sp>
      <p:sp>
        <p:nvSpPr>
          <p:cNvPr id="3" name="Content Placeholder 2"/>
          <p:cNvSpPr>
            <a:spLocks noGrp="1"/>
          </p:cNvSpPr>
          <p:nvPr>
            <p:ph idx="1"/>
          </p:nvPr>
        </p:nvSpPr>
        <p:spPr>
          <a:xfrm>
            <a:off x="838200" y="1825624"/>
            <a:ext cx="10515600" cy="4870597"/>
          </a:xfrm>
        </p:spPr>
        <p:txBody>
          <a:bodyPr>
            <a:noAutofit/>
          </a:bodyPr>
          <a:lstStyle/>
          <a:p>
            <a:pPr lvl="0"/>
            <a:r>
              <a:rPr lang="en-US" sz="4400" dirty="0">
                <a:solidFill>
                  <a:schemeClr val="bg1"/>
                </a:solidFill>
              </a:rPr>
              <a:t>Jesus led the way to the Father – John </a:t>
            </a:r>
            <a:r>
              <a:rPr lang="en-US" sz="4400" dirty="0" smtClean="0">
                <a:solidFill>
                  <a:schemeClr val="bg1"/>
                </a:solidFill>
              </a:rPr>
              <a:t>14:6</a:t>
            </a:r>
          </a:p>
        </p:txBody>
      </p:sp>
    </p:spTree>
    <p:extLst>
      <p:ext uri="{BB962C8B-B14F-4D97-AF65-F5344CB8AC3E}">
        <p14:creationId xmlns:p14="http://schemas.microsoft.com/office/powerpoint/2010/main" val="93192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chemeClr val="bg1"/>
                </a:solidFill>
              </a:rPr>
              <a:t>John 14:6</a:t>
            </a:r>
            <a:endParaRPr lang="en-US" sz="7200" b="1" dirty="0"/>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Jesus said to him, “</a:t>
            </a:r>
            <a:r>
              <a:rPr lang="en-US" sz="4000" u="sng" dirty="0" smtClean="0">
                <a:solidFill>
                  <a:schemeClr val="bg1"/>
                </a:solidFill>
              </a:rPr>
              <a:t>I am the way</a:t>
            </a:r>
            <a:r>
              <a:rPr lang="en-US" sz="4000" dirty="0" smtClean="0">
                <a:solidFill>
                  <a:schemeClr val="bg1"/>
                </a:solidFill>
              </a:rPr>
              <a:t>, the truth, and the life. No one comes </a:t>
            </a:r>
            <a:r>
              <a:rPr lang="en-US" sz="4000" u="sng" dirty="0" smtClean="0">
                <a:solidFill>
                  <a:schemeClr val="bg1"/>
                </a:solidFill>
              </a:rPr>
              <a:t>to the Father</a:t>
            </a:r>
            <a:r>
              <a:rPr lang="en-US" sz="4000" dirty="0" smtClean="0">
                <a:solidFill>
                  <a:schemeClr val="bg1"/>
                </a:solidFill>
              </a:rPr>
              <a:t> except through Me.”</a:t>
            </a:r>
          </a:p>
        </p:txBody>
      </p:sp>
    </p:spTree>
    <p:extLst>
      <p:ext uri="{BB962C8B-B14F-4D97-AF65-F5344CB8AC3E}">
        <p14:creationId xmlns:p14="http://schemas.microsoft.com/office/powerpoint/2010/main" val="209959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b="1" dirty="0" smtClean="0">
                <a:solidFill>
                  <a:schemeClr val="bg1"/>
                </a:solidFill>
              </a:rPr>
              <a:t>“Captain”</a:t>
            </a:r>
            <a:endParaRPr lang="en-US" sz="8000" b="1" dirty="0">
              <a:solidFill>
                <a:schemeClr val="bg1"/>
              </a:solidFill>
            </a:endParaRPr>
          </a:p>
        </p:txBody>
      </p:sp>
      <p:sp>
        <p:nvSpPr>
          <p:cNvPr id="3" name="Content Placeholder 2"/>
          <p:cNvSpPr>
            <a:spLocks noGrp="1"/>
          </p:cNvSpPr>
          <p:nvPr>
            <p:ph idx="1"/>
          </p:nvPr>
        </p:nvSpPr>
        <p:spPr>
          <a:xfrm>
            <a:off x="838200" y="1825624"/>
            <a:ext cx="10515600" cy="4870597"/>
          </a:xfrm>
        </p:spPr>
        <p:txBody>
          <a:bodyPr>
            <a:noAutofit/>
          </a:bodyPr>
          <a:lstStyle/>
          <a:p>
            <a:pPr lvl="0"/>
            <a:r>
              <a:rPr lang="en-US" sz="4400" dirty="0">
                <a:solidFill>
                  <a:schemeClr val="bg1"/>
                </a:solidFill>
              </a:rPr>
              <a:t>Jesus led the way to the Father – John </a:t>
            </a:r>
            <a:r>
              <a:rPr lang="en-US" sz="4400" dirty="0" smtClean="0">
                <a:solidFill>
                  <a:schemeClr val="bg1"/>
                </a:solidFill>
              </a:rPr>
              <a:t>14:6</a:t>
            </a:r>
          </a:p>
          <a:p>
            <a:pPr lvl="1"/>
            <a:r>
              <a:rPr lang="en-US" sz="3600" dirty="0" smtClean="0">
                <a:solidFill>
                  <a:schemeClr val="bg1"/>
                </a:solidFill>
              </a:rPr>
              <a:t>Analogy – “Suppose a ship was on the rocks, and suppose the only way to rescue was for someone to swim ashore with a line, in order that, once the line was secured, others might follow. The one who was first to swim ashore would be the </a:t>
            </a:r>
            <a:r>
              <a:rPr lang="en-US" sz="3600" dirty="0" err="1" smtClean="0">
                <a:solidFill>
                  <a:schemeClr val="bg1"/>
                </a:solidFill>
              </a:rPr>
              <a:t>a</a:t>
            </a:r>
            <a:r>
              <a:rPr lang="en-US" sz="3600" i="1" dirty="0" err="1" smtClean="0">
                <a:solidFill>
                  <a:schemeClr val="bg1"/>
                </a:solidFill>
              </a:rPr>
              <a:t>rchēgos</a:t>
            </a:r>
            <a:r>
              <a:rPr lang="en-US" sz="3600" dirty="0" smtClean="0">
                <a:solidFill>
                  <a:schemeClr val="bg1"/>
                </a:solidFill>
              </a:rPr>
              <a:t> of the safety of the others.”</a:t>
            </a:r>
            <a:endParaRPr lang="en-US" sz="3600" dirty="0">
              <a:solidFill>
                <a:schemeClr val="bg1"/>
              </a:solidFill>
            </a:endParaRPr>
          </a:p>
        </p:txBody>
      </p:sp>
    </p:spTree>
    <p:extLst>
      <p:ext uri="{BB962C8B-B14F-4D97-AF65-F5344CB8AC3E}">
        <p14:creationId xmlns:p14="http://schemas.microsoft.com/office/powerpoint/2010/main" val="334624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b="1" dirty="0" smtClean="0">
                <a:solidFill>
                  <a:schemeClr val="bg1"/>
                </a:solidFill>
              </a:rPr>
              <a:t>“Captain”</a:t>
            </a:r>
            <a:endParaRPr lang="en-US" sz="8000" b="1" dirty="0">
              <a:solidFill>
                <a:schemeClr val="bg1"/>
              </a:solidFill>
            </a:endParaRPr>
          </a:p>
        </p:txBody>
      </p:sp>
      <p:sp>
        <p:nvSpPr>
          <p:cNvPr id="3" name="Content Placeholder 2"/>
          <p:cNvSpPr>
            <a:spLocks noGrp="1"/>
          </p:cNvSpPr>
          <p:nvPr>
            <p:ph idx="1"/>
          </p:nvPr>
        </p:nvSpPr>
        <p:spPr>
          <a:xfrm>
            <a:off x="838200" y="1825624"/>
            <a:ext cx="10515600" cy="4870597"/>
          </a:xfrm>
        </p:spPr>
        <p:txBody>
          <a:bodyPr>
            <a:noAutofit/>
          </a:bodyPr>
          <a:lstStyle/>
          <a:p>
            <a:pPr marL="0" lvl="0" indent="0">
              <a:buNone/>
            </a:pPr>
            <a:r>
              <a:rPr lang="en-US" sz="4400" i="1" dirty="0">
                <a:solidFill>
                  <a:schemeClr val="bg1"/>
                </a:solidFill>
              </a:rPr>
              <a:t>Archē</a:t>
            </a:r>
            <a:r>
              <a:rPr lang="en-US" sz="4400" i="1" dirty="0" smtClean="0">
                <a:solidFill>
                  <a:schemeClr val="bg1"/>
                </a:solidFill>
              </a:rPr>
              <a:t>gos</a:t>
            </a:r>
            <a:endParaRPr lang="en-US" sz="4400" dirty="0">
              <a:solidFill>
                <a:schemeClr val="bg1"/>
              </a:solidFill>
            </a:endParaRPr>
          </a:p>
          <a:p>
            <a:pPr lvl="1"/>
            <a:r>
              <a:rPr lang="en-US" sz="4000" dirty="0">
                <a:solidFill>
                  <a:schemeClr val="bg1"/>
                </a:solidFill>
              </a:rPr>
              <a:t>Acts 3:15 – </a:t>
            </a:r>
            <a:r>
              <a:rPr lang="en-US" sz="4000" i="1" dirty="0">
                <a:solidFill>
                  <a:schemeClr val="bg1"/>
                </a:solidFill>
              </a:rPr>
              <a:t>Prince</a:t>
            </a:r>
            <a:r>
              <a:rPr lang="en-US" sz="4000" dirty="0">
                <a:solidFill>
                  <a:schemeClr val="bg1"/>
                </a:solidFill>
              </a:rPr>
              <a:t> of life</a:t>
            </a:r>
          </a:p>
          <a:p>
            <a:pPr lvl="2"/>
            <a:r>
              <a:rPr lang="en-US" sz="3600" dirty="0">
                <a:solidFill>
                  <a:schemeClr val="bg1"/>
                </a:solidFill>
              </a:rPr>
              <a:t>Acts 5:31 – </a:t>
            </a:r>
            <a:r>
              <a:rPr lang="en-US" sz="3600" i="1" dirty="0">
                <a:solidFill>
                  <a:schemeClr val="bg1"/>
                </a:solidFill>
              </a:rPr>
              <a:t>Prince</a:t>
            </a:r>
            <a:r>
              <a:rPr lang="en-US" sz="3600" dirty="0">
                <a:solidFill>
                  <a:schemeClr val="bg1"/>
                </a:solidFill>
              </a:rPr>
              <a:t> </a:t>
            </a:r>
          </a:p>
          <a:p>
            <a:pPr lvl="1"/>
            <a:r>
              <a:rPr lang="en-US" sz="4000" dirty="0">
                <a:solidFill>
                  <a:schemeClr val="bg1"/>
                </a:solidFill>
              </a:rPr>
              <a:t>Hebrews 12:2 – </a:t>
            </a:r>
            <a:r>
              <a:rPr lang="en-US" sz="4000" i="1" dirty="0">
                <a:solidFill>
                  <a:schemeClr val="bg1"/>
                </a:solidFill>
              </a:rPr>
              <a:t>Author</a:t>
            </a:r>
            <a:r>
              <a:rPr lang="en-US" sz="4000" dirty="0">
                <a:solidFill>
                  <a:schemeClr val="bg1"/>
                </a:solidFill>
              </a:rPr>
              <a:t> of our faith</a:t>
            </a:r>
          </a:p>
          <a:p>
            <a:pPr lvl="1"/>
            <a:r>
              <a:rPr lang="en-US" sz="4000" dirty="0">
                <a:solidFill>
                  <a:schemeClr val="bg1"/>
                </a:solidFill>
              </a:rPr>
              <a:t>Hebrews 2:10 – </a:t>
            </a:r>
            <a:r>
              <a:rPr lang="en-US" sz="4000" i="1" dirty="0">
                <a:solidFill>
                  <a:schemeClr val="bg1"/>
                </a:solidFill>
              </a:rPr>
              <a:t>Captain</a:t>
            </a:r>
            <a:r>
              <a:rPr lang="en-US" sz="4000" dirty="0">
                <a:solidFill>
                  <a:schemeClr val="bg1"/>
                </a:solidFill>
              </a:rPr>
              <a:t> of our </a:t>
            </a:r>
            <a:r>
              <a:rPr lang="en-US" sz="4000" dirty="0" smtClean="0">
                <a:solidFill>
                  <a:schemeClr val="bg1"/>
                </a:solidFill>
              </a:rPr>
              <a:t>salvation</a:t>
            </a:r>
            <a:endParaRPr lang="en-US" sz="4000" dirty="0">
              <a:solidFill>
                <a:schemeClr val="bg1"/>
              </a:solidFill>
            </a:endParaRPr>
          </a:p>
        </p:txBody>
      </p:sp>
    </p:spTree>
    <p:extLst>
      <p:ext uri="{BB962C8B-B14F-4D97-AF65-F5344CB8AC3E}">
        <p14:creationId xmlns:p14="http://schemas.microsoft.com/office/powerpoint/2010/main" val="9230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b="1" dirty="0" smtClean="0">
                <a:solidFill>
                  <a:schemeClr val="bg1"/>
                </a:solidFill>
              </a:rPr>
              <a:t>Prince of life.</a:t>
            </a:r>
            <a:endParaRPr lang="en-US" sz="8000" b="1" dirty="0">
              <a:solidFill>
                <a:schemeClr val="bg1"/>
              </a:solidFill>
            </a:endParaRPr>
          </a:p>
        </p:txBody>
      </p:sp>
      <p:sp>
        <p:nvSpPr>
          <p:cNvPr id="3" name="Content Placeholder 2"/>
          <p:cNvSpPr>
            <a:spLocks noGrp="1"/>
          </p:cNvSpPr>
          <p:nvPr>
            <p:ph idx="1"/>
          </p:nvPr>
        </p:nvSpPr>
        <p:spPr>
          <a:xfrm>
            <a:off x="838200" y="1825624"/>
            <a:ext cx="10515600" cy="4870597"/>
          </a:xfrm>
        </p:spPr>
        <p:txBody>
          <a:bodyPr>
            <a:noAutofit/>
          </a:bodyPr>
          <a:lstStyle/>
          <a:p>
            <a:pPr marL="0" indent="0">
              <a:buNone/>
            </a:pPr>
            <a:r>
              <a:rPr lang="en-US" sz="4400" i="1" dirty="0">
                <a:solidFill>
                  <a:schemeClr val="bg1"/>
                </a:solidFill>
              </a:rPr>
              <a:t>Acts </a:t>
            </a:r>
            <a:r>
              <a:rPr lang="en-US" sz="4400" i="1" dirty="0" smtClean="0">
                <a:solidFill>
                  <a:schemeClr val="bg1"/>
                </a:solidFill>
              </a:rPr>
              <a:t>3:12-15</a:t>
            </a:r>
            <a:endParaRPr lang="en-US" sz="4400" dirty="0">
              <a:solidFill>
                <a:schemeClr val="bg1"/>
              </a:solidFill>
            </a:endParaRPr>
          </a:p>
          <a:p>
            <a:pPr lvl="0"/>
            <a:r>
              <a:rPr lang="en-US" sz="4000" dirty="0">
                <a:solidFill>
                  <a:schemeClr val="bg1"/>
                </a:solidFill>
              </a:rPr>
              <a:t>Originator, or beginner, or founder, of life.</a:t>
            </a:r>
          </a:p>
          <a:p>
            <a:pPr lvl="0"/>
            <a:r>
              <a:rPr lang="en-US" sz="4000" dirty="0">
                <a:solidFill>
                  <a:schemeClr val="bg1"/>
                </a:solidFill>
              </a:rPr>
              <a:t>John </a:t>
            </a:r>
            <a:r>
              <a:rPr lang="en-US" sz="4000" dirty="0" smtClean="0">
                <a:solidFill>
                  <a:schemeClr val="bg1"/>
                </a:solidFill>
              </a:rPr>
              <a:t>11:25-26; 1 </a:t>
            </a:r>
            <a:r>
              <a:rPr lang="en-US" sz="4000" dirty="0">
                <a:solidFill>
                  <a:schemeClr val="bg1"/>
                </a:solidFill>
              </a:rPr>
              <a:t>Corinthians </a:t>
            </a:r>
            <a:r>
              <a:rPr lang="en-US" sz="4000" dirty="0" smtClean="0">
                <a:solidFill>
                  <a:schemeClr val="bg1"/>
                </a:solidFill>
              </a:rPr>
              <a:t>15:12-22</a:t>
            </a:r>
            <a:endParaRPr lang="en-US" sz="4000" dirty="0">
              <a:solidFill>
                <a:schemeClr val="bg1"/>
              </a:solidFill>
            </a:endParaRPr>
          </a:p>
          <a:p>
            <a:pPr lvl="0"/>
            <a:r>
              <a:rPr lang="en-US" sz="4000" i="1" dirty="0">
                <a:solidFill>
                  <a:schemeClr val="bg1"/>
                </a:solidFill>
              </a:rPr>
              <a:t>Prince – Acts </a:t>
            </a:r>
            <a:r>
              <a:rPr lang="en-US" sz="4000" i="1" dirty="0" smtClean="0">
                <a:solidFill>
                  <a:schemeClr val="bg1"/>
                </a:solidFill>
              </a:rPr>
              <a:t>5:29-32</a:t>
            </a:r>
            <a:endParaRPr lang="en-US" sz="4000" i="1" dirty="0">
              <a:solidFill>
                <a:schemeClr val="bg1"/>
              </a:solidFill>
            </a:endParaRPr>
          </a:p>
          <a:p>
            <a:pPr marL="457200" lvl="1" indent="0">
              <a:buNone/>
            </a:pPr>
            <a:endParaRPr lang="en-US" sz="3200" dirty="0">
              <a:solidFill>
                <a:schemeClr val="bg1"/>
              </a:solidFill>
            </a:endParaRPr>
          </a:p>
        </p:txBody>
      </p:sp>
    </p:spTree>
    <p:extLst>
      <p:ext uri="{BB962C8B-B14F-4D97-AF65-F5344CB8AC3E}">
        <p14:creationId xmlns:p14="http://schemas.microsoft.com/office/powerpoint/2010/main" val="302980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b="1" dirty="0" smtClean="0">
                <a:solidFill>
                  <a:schemeClr val="bg1"/>
                </a:solidFill>
              </a:rPr>
              <a:t>Author of our faith.</a:t>
            </a:r>
            <a:endParaRPr lang="en-US" sz="8000" b="1" dirty="0">
              <a:solidFill>
                <a:schemeClr val="bg1"/>
              </a:solidFill>
            </a:endParaRPr>
          </a:p>
        </p:txBody>
      </p:sp>
      <p:sp>
        <p:nvSpPr>
          <p:cNvPr id="3" name="Content Placeholder 2"/>
          <p:cNvSpPr>
            <a:spLocks noGrp="1"/>
          </p:cNvSpPr>
          <p:nvPr>
            <p:ph idx="1"/>
          </p:nvPr>
        </p:nvSpPr>
        <p:spPr>
          <a:xfrm>
            <a:off x="838200" y="1825624"/>
            <a:ext cx="10515600" cy="4870597"/>
          </a:xfrm>
        </p:spPr>
        <p:txBody>
          <a:bodyPr>
            <a:noAutofit/>
          </a:bodyPr>
          <a:lstStyle/>
          <a:p>
            <a:pPr marL="0" indent="0">
              <a:buNone/>
            </a:pPr>
            <a:r>
              <a:rPr lang="en-US" sz="4400" i="1" dirty="0">
                <a:solidFill>
                  <a:schemeClr val="bg1"/>
                </a:solidFill>
              </a:rPr>
              <a:t>Hebrews 12:1-2</a:t>
            </a:r>
            <a:endParaRPr lang="en-US" sz="4400" dirty="0">
              <a:solidFill>
                <a:schemeClr val="bg1"/>
              </a:solidFill>
            </a:endParaRPr>
          </a:p>
          <a:p>
            <a:pPr lvl="0"/>
            <a:r>
              <a:rPr lang="en-US" sz="4000" dirty="0">
                <a:solidFill>
                  <a:schemeClr val="bg1"/>
                </a:solidFill>
              </a:rPr>
              <a:t>Originator of supreme </a:t>
            </a:r>
            <a:r>
              <a:rPr lang="en-US" sz="4000" dirty="0" smtClean="0">
                <a:solidFill>
                  <a:schemeClr val="bg1"/>
                </a:solidFill>
              </a:rPr>
              <a:t>faith.</a:t>
            </a:r>
            <a:endParaRPr lang="en-US" sz="4000" dirty="0">
              <a:solidFill>
                <a:schemeClr val="bg1"/>
              </a:solidFill>
            </a:endParaRPr>
          </a:p>
          <a:p>
            <a:pPr lvl="0"/>
            <a:r>
              <a:rPr lang="en-US" sz="4000" dirty="0" smtClean="0">
                <a:solidFill>
                  <a:schemeClr val="bg1"/>
                </a:solidFill>
              </a:rPr>
              <a:t>12:3-4</a:t>
            </a:r>
            <a:endParaRPr lang="en-US" sz="4000" dirty="0">
              <a:solidFill>
                <a:schemeClr val="bg1"/>
              </a:solidFill>
            </a:endParaRPr>
          </a:p>
          <a:p>
            <a:pPr lvl="0"/>
            <a:r>
              <a:rPr lang="en-US" sz="4000" dirty="0">
                <a:solidFill>
                  <a:schemeClr val="bg1"/>
                </a:solidFill>
              </a:rPr>
              <a:t>Finisher – </a:t>
            </a:r>
            <a:r>
              <a:rPr lang="en-US" sz="4000" dirty="0" smtClean="0">
                <a:solidFill>
                  <a:schemeClr val="bg1"/>
                </a:solidFill>
              </a:rPr>
              <a:t>12:1</a:t>
            </a:r>
          </a:p>
          <a:p>
            <a:pPr lvl="0"/>
            <a:r>
              <a:rPr lang="en-US" sz="4000" dirty="0" smtClean="0">
                <a:solidFill>
                  <a:schemeClr val="bg1"/>
                </a:solidFill>
              </a:rPr>
              <a:t>For </a:t>
            </a:r>
            <a:r>
              <a:rPr lang="en-US" sz="4000" dirty="0">
                <a:solidFill>
                  <a:schemeClr val="bg1"/>
                </a:solidFill>
              </a:rPr>
              <a:t>the </a:t>
            </a:r>
            <a:r>
              <a:rPr lang="en-US" sz="4000" dirty="0" smtClean="0">
                <a:solidFill>
                  <a:schemeClr val="bg1"/>
                </a:solidFill>
              </a:rPr>
              <a:t>Joy </a:t>
            </a:r>
            <a:r>
              <a:rPr lang="en-US" sz="4000" dirty="0">
                <a:solidFill>
                  <a:schemeClr val="bg1"/>
                </a:solidFill>
              </a:rPr>
              <a:t>– </a:t>
            </a:r>
            <a:r>
              <a:rPr lang="en-US" sz="4000" dirty="0" smtClean="0">
                <a:solidFill>
                  <a:schemeClr val="bg1"/>
                </a:solidFill>
              </a:rPr>
              <a:t>12:2</a:t>
            </a:r>
            <a:endParaRPr lang="en-US" sz="4000" dirty="0">
              <a:solidFill>
                <a:schemeClr val="bg1"/>
              </a:solidFill>
            </a:endParaRPr>
          </a:p>
        </p:txBody>
      </p:sp>
    </p:spTree>
    <p:extLst>
      <p:ext uri="{BB962C8B-B14F-4D97-AF65-F5344CB8AC3E}">
        <p14:creationId xmlns:p14="http://schemas.microsoft.com/office/powerpoint/2010/main" val="280345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b="1" dirty="0" smtClean="0">
                <a:solidFill>
                  <a:schemeClr val="bg1"/>
                </a:solidFill>
              </a:rPr>
              <a:t>Captain of our salvation.</a:t>
            </a:r>
            <a:endParaRPr lang="en-US" sz="8000" b="1" dirty="0">
              <a:solidFill>
                <a:schemeClr val="bg1"/>
              </a:solidFill>
            </a:endParaRPr>
          </a:p>
        </p:txBody>
      </p:sp>
      <p:sp>
        <p:nvSpPr>
          <p:cNvPr id="3" name="Content Placeholder 2"/>
          <p:cNvSpPr>
            <a:spLocks noGrp="1"/>
          </p:cNvSpPr>
          <p:nvPr>
            <p:ph idx="1"/>
          </p:nvPr>
        </p:nvSpPr>
        <p:spPr>
          <a:xfrm>
            <a:off x="838200" y="1825624"/>
            <a:ext cx="10515600" cy="4870597"/>
          </a:xfrm>
        </p:spPr>
        <p:txBody>
          <a:bodyPr>
            <a:noAutofit/>
          </a:bodyPr>
          <a:lstStyle/>
          <a:p>
            <a:pPr marL="0" indent="0">
              <a:buNone/>
            </a:pPr>
            <a:r>
              <a:rPr lang="en-US" sz="4400" i="1" dirty="0">
                <a:solidFill>
                  <a:schemeClr val="bg1"/>
                </a:solidFill>
              </a:rPr>
              <a:t>Hebrews 2:10</a:t>
            </a:r>
            <a:endParaRPr lang="en-US" sz="4400" dirty="0">
              <a:solidFill>
                <a:schemeClr val="bg1"/>
              </a:solidFill>
            </a:endParaRPr>
          </a:p>
          <a:p>
            <a:pPr lvl="0"/>
            <a:r>
              <a:rPr lang="en-US" sz="4000" dirty="0">
                <a:solidFill>
                  <a:schemeClr val="bg1"/>
                </a:solidFill>
              </a:rPr>
              <a:t>The first to </a:t>
            </a:r>
            <a:r>
              <a:rPr lang="en-US" sz="4000" dirty="0" smtClean="0">
                <a:solidFill>
                  <a:schemeClr val="bg1"/>
                </a:solidFill>
              </a:rPr>
              <a:t>reach, </a:t>
            </a:r>
            <a:r>
              <a:rPr lang="en-US" sz="4000" dirty="0">
                <a:solidFill>
                  <a:schemeClr val="bg1"/>
                </a:solidFill>
              </a:rPr>
              <a:t>and paved/led the way </a:t>
            </a:r>
            <a:r>
              <a:rPr lang="en-US" sz="4000" dirty="0" smtClean="0">
                <a:solidFill>
                  <a:schemeClr val="bg1"/>
                </a:solidFill>
              </a:rPr>
              <a:t>to, </a:t>
            </a:r>
            <a:r>
              <a:rPr lang="en-US" sz="4000" dirty="0">
                <a:solidFill>
                  <a:schemeClr val="bg1"/>
                </a:solidFill>
              </a:rPr>
              <a:t>salvation</a:t>
            </a:r>
            <a:r>
              <a:rPr lang="en-US" sz="4000" dirty="0" smtClean="0">
                <a:solidFill>
                  <a:schemeClr val="bg1"/>
                </a:solidFill>
              </a:rPr>
              <a:t>.</a:t>
            </a:r>
            <a:endParaRPr lang="en-US" sz="4000" dirty="0">
              <a:solidFill>
                <a:schemeClr val="bg1"/>
              </a:solidFill>
            </a:endParaRPr>
          </a:p>
          <a:p>
            <a:pPr lvl="0"/>
            <a:r>
              <a:rPr lang="en-US" sz="4000" dirty="0">
                <a:solidFill>
                  <a:schemeClr val="bg1"/>
                </a:solidFill>
              </a:rPr>
              <a:t>The wages of sin = death – Romans </a:t>
            </a:r>
            <a:r>
              <a:rPr lang="en-US" sz="4000" dirty="0" smtClean="0">
                <a:solidFill>
                  <a:schemeClr val="bg1"/>
                </a:solidFill>
              </a:rPr>
              <a:t>6:23</a:t>
            </a:r>
            <a:endParaRPr lang="en-US" sz="4000" dirty="0">
              <a:solidFill>
                <a:schemeClr val="bg1"/>
              </a:solidFill>
            </a:endParaRPr>
          </a:p>
          <a:p>
            <a:pPr lvl="0"/>
            <a:r>
              <a:rPr lang="en-US" sz="4000" dirty="0">
                <a:solidFill>
                  <a:schemeClr val="bg1"/>
                </a:solidFill>
              </a:rPr>
              <a:t>Made perfect </a:t>
            </a:r>
            <a:r>
              <a:rPr lang="en-US" sz="4000" dirty="0" smtClean="0">
                <a:solidFill>
                  <a:schemeClr val="bg1"/>
                </a:solidFill>
              </a:rPr>
              <a:t>through sufferings. – 2:14-18</a:t>
            </a:r>
            <a:endParaRPr lang="en-US" sz="4000" dirty="0">
              <a:solidFill>
                <a:schemeClr val="bg1"/>
              </a:solidFill>
            </a:endParaRPr>
          </a:p>
          <a:p>
            <a:pPr lvl="0"/>
            <a:r>
              <a:rPr lang="en-US" sz="4000" dirty="0" smtClean="0">
                <a:solidFill>
                  <a:schemeClr val="bg1"/>
                </a:solidFill>
              </a:rPr>
              <a:t>First </a:t>
            </a:r>
            <a:r>
              <a:rPr lang="en-US" sz="4000" dirty="0">
                <a:solidFill>
                  <a:schemeClr val="bg1"/>
                </a:solidFill>
              </a:rPr>
              <a:t>to enter </a:t>
            </a:r>
            <a:r>
              <a:rPr lang="en-US" sz="4000" dirty="0" smtClean="0">
                <a:solidFill>
                  <a:schemeClr val="bg1"/>
                </a:solidFill>
              </a:rPr>
              <a:t>the </a:t>
            </a:r>
            <a:r>
              <a:rPr lang="en-US" sz="4000" dirty="0">
                <a:solidFill>
                  <a:schemeClr val="bg1"/>
                </a:solidFill>
              </a:rPr>
              <a:t>Most Holy </a:t>
            </a:r>
            <a:r>
              <a:rPr lang="en-US" sz="4000" dirty="0" smtClean="0">
                <a:solidFill>
                  <a:schemeClr val="bg1"/>
                </a:solidFill>
              </a:rPr>
              <a:t>Place – 9:23-28</a:t>
            </a:r>
            <a:endParaRPr lang="en-US" sz="4000" dirty="0">
              <a:solidFill>
                <a:schemeClr val="bg1"/>
              </a:solidFill>
            </a:endParaRPr>
          </a:p>
        </p:txBody>
      </p:sp>
    </p:spTree>
    <p:extLst>
      <p:ext uri="{BB962C8B-B14F-4D97-AF65-F5344CB8AC3E}">
        <p14:creationId xmlns:p14="http://schemas.microsoft.com/office/powerpoint/2010/main" val="3623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a:solidFill>
                  <a:schemeClr val="bg1"/>
                </a:solidFill>
              </a:rPr>
              <a:t>Hebrews 2:10</a:t>
            </a: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For </a:t>
            </a:r>
            <a:r>
              <a:rPr lang="en-US" sz="4000" dirty="0">
                <a:solidFill>
                  <a:schemeClr val="bg1"/>
                </a:solidFill>
              </a:rPr>
              <a:t>it was fitting for Him, for whom are all things and by whom are all things, in bringing many sons to glory, to make the captain of their salvation perfect through sufferings.</a:t>
            </a:r>
          </a:p>
          <a:p>
            <a:endParaRPr lang="en-US" sz="4000" dirty="0"/>
          </a:p>
        </p:txBody>
      </p:sp>
    </p:spTree>
    <p:extLst>
      <p:ext uri="{BB962C8B-B14F-4D97-AF65-F5344CB8AC3E}">
        <p14:creationId xmlns:p14="http://schemas.microsoft.com/office/powerpoint/2010/main" val="88651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a:solidFill>
                  <a:schemeClr val="bg1"/>
                </a:solidFill>
              </a:rPr>
              <a:t>Hebrews 2:10</a:t>
            </a: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For </a:t>
            </a:r>
            <a:r>
              <a:rPr lang="en-US" sz="4000" dirty="0">
                <a:solidFill>
                  <a:schemeClr val="bg1"/>
                </a:solidFill>
              </a:rPr>
              <a:t>it was fitting for Him, for whom are all things and by whom are all things, in bringing many sons to glory, to make </a:t>
            </a:r>
            <a:r>
              <a:rPr lang="en-US" sz="4000" u="sng" dirty="0">
                <a:solidFill>
                  <a:schemeClr val="bg1"/>
                </a:solidFill>
              </a:rPr>
              <a:t>the captain of their salvation</a:t>
            </a:r>
            <a:r>
              <a:rPr lang="en-US" sz="4000" dirty="0">
                <a:solidFill>
                  <a:schemeClr val="bg1"/>
                </a:solidFill>
              </a:rPr>
              <a:t> perfect through sufferings.</a:t>
            </a:r>
          </a:p>
          <a:p>
            <a:endParaRPr lang="en-US" sz="4000" dirty="0"/>
          </a:p>
        </p:txBody>
      </p:sp>
    </p:spTree>
    <p:extLst>
      <p:ext uri="{BB962C8B-B14F-4D97-AF65-F5344CB8AC3E}">
        <p14:creationId xmlns:p14="http://schemas.microsoft.com/office/powerpoint/2010/main" val="325100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b="1" dirty="0" smtClean="0">
                <a:solidFill>
                  <a:schemeClr val="bg1"/>
                </a:solidFill>
              </a:rPr>
              <a:t>“Captain”</a:t>
            </a:r>
            <a:endParaRPr lang="en-US" sz="8000" b="1" dirty="0">
              <a:solidFill>
                <a:schemeClr val="bg1"/>
              </a:solidFill>
            </a:endParaRPr>
          </a:p>
        </p:txBody>
      </p:sp>
      <p:sp>
        <p:nvSpPr>
          <p:cNvPr id="3" name="Content Placeholder 2"/>
          <p:cNvSpPr>
            <a:spLocks noGrp="1"/>
          </p:cNvSpPr>
          <p:nvPr>
            <p:ph idx="1"/>
          </p:nvPr>
        </p:nvSpPr>
        <p:spPr>
          <a:xfrm>
            <a:off x="838200" y="1825624"/>
            <a:ext cx="10515600" cy="4870597"/>
          </a:xfrm>
        </p:spPr>
        <p:txBody>
          <a:bodyPr>
            <a:noAutofit/>
          </a:bodyPr>
          <a:lstStyle/>
          <a:p>
            <a:pPr lvl="0"/>
            <a:r>
              <a:rPr lang="en-US" sz="3600" i="1" dirty="0" err="1">
                <a:solidFill>
                  <a:schemeClr val="bg1"/>
                </a:solidFill>
              </a:rPr>
              <a:t>Archēgos</a:t>
            </a:r>
            <a:r>
              <a:rPr lang="en-US" sz="3600" i="1" dirty="0">
                <a:solidFill>
                  <a:schemeClr val="bg1"/>
                </a:solidFill>
              </a:rPr>
              <a:t> </a:t>
            </a:r>
            <a:r>
              <a:rPr lang="en-US" sz="3600" dirty="0">
                <a:solidFill>
                  <a:schemeClr val="bg1"/>
                </a:solidFill>
              </a:rPr>
              <a:t>– a chief leader.</a:t>
            </a:r>
          </a:p>
          <a:p>
            <a:pPr lvl="1"/>
            <a:r>
              <a:rPr lang="en-US" sz="2800" dirty="0" smtClean="0">
                <a:solidFill>
                  <a:schemeClr val="bg1"/>
                </a:solidFill>
              </a:rPr>
              <a:t>Matthew </a:t>
            </a:r>
            <a:r>
              <a:rPr lang="en-US" sz="2800" dirty="0">
                <a:solidFill>
                  <a:schemeClr val="bg1"/>
                </a:solidFill>
              </a:rPr>
              <a:t>28:18; 1 John </a:t>
            </a:r>
            <a:r>
              <a:rPr lang="en-US" sz="2800" dirty="0" smtClean="0">
                <a:solidFill>
                  <a:schemeClr val="bg1"/>
                </a:solidFill>
              </a:rPr>
              <a:t>2:6</a:t>
            </a:r>
            <a:endParaRPr lang="en-US" sz="2800" dirty="0">
              <a:solidFill>
                <a:schemeClr val="bg1"/>
              </a:solidFill>
            </a:endParaRPr>
          </a:p>
        </p:txBody>
      </p:sp>
    </p:spTree>
    <p:extLst>
      <p:ext uri="{BB962C8B-B14F-4D97-AF65-F5344CB8AC3E}">
        <p14:creationId xmlns:p14="http://schemas.microsoft.com/office/powerpoint/2010/main" val="151240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chemeClr val="bg1"/>
                </a:solidFill>
              </a:rPr>
              <a:t>Matthew 28:18</a:t>
            </a:r>
            <a:endParaRPr lang="en-US" sz="7200" b="1" dirty="0"/>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And </a:t>
            </a:r>
            <a:r>
              <a:rPr lang="en-US" sz="4000" dirty="0">
                <a:solidFill>
                  <a:schemeClr val="bg1"/>
                </a:solidFill>
              </a:rPr>
              <a:t>Jesus came and spoke to them, saying, </a:t>
            </a:r>
            <a:r>
              <a:rPr lang="en-US" sz="4000" dirty="0" smtClean="0">
                <a:solidFill>
                  <a:schemeClr val="bg1"/>
                </a:solidFill>
              </a:rPr>
              <a:t>“All </a:t>
            </a:r>
            <a:r>
              <a:rPr lang="en-US" sz="4000" dirty="0">
                <a:solidFill>
                  <a:schemeClr val="bg1"/>
                </a:solidFill>
              </a:rPr>
              <a:t>authority has been given to Me in heaven and on earth</a:t>
            </a:r>
            <a:r>
              <a:rPr lang="en-US" sz="4000"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151587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chemeClr val="bg1"/>
                </a:solidFill>
              </a:rPr>
              <a:t>1 John 2:6</a:t>
            </a: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He </a:t>
            </a:r>
            <a:r>
              <a:rPr lang="en-US" sz="4000" dirty="0">
                <a:solidFill>
                  <a:schemeClr val="bg1"/>
                </a:solidFill>
              </a:rPr>
              <a:t>who says he abides in Him ought himself also to </a:t>
            </a:r>
            <a:r>
              <a:rPr lang="en-US" sz="4000" u="sng" dirty="0">
                <a:solidFill>
                  <a:schemeClr val="bg1"/>
                </a:solidFill>
              </a:rPr>
              <a:t>walk just as He walked</a:t>
            </a:r>
            <a:r>
              <a:rPr lang="en-US" sz="4000"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197234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b="1" dirty="0" smtClean="0">
                <a:solidFill>
                  <a:schemeClr val="bg1"/>
                </a:solidFill>
              </a:rPr>
              <a:t>“Captain”</a:t>
            </a:r>
            <a:endParaRPr lang="en-US" sz="8000" b="1" dirty="0">
              <a:solidFill>
                <a:schemeClr val="bg1"/>
              </a:solidFill>
            </a:endParaRPr>
          </a:p>
        </p:txBody>
      </p:sp>
      <p:sp>
        <p:nvSpPr>
          <p:cNvPr id="3" name="Content Placeholder 2"/>
          <p:cNvSpPr>
            <a:spLocks noGrp="1"/>
          </p:cNvSpPr>
          <p:nvPr>
            <p:ph idx="1"/>
          </p:nvPr>
        </p:nvSpPr>
        <p:spPr>
          <a:xfrm>
            <a:off x="838200" y="1825624"/>
            <a:ext cx="10515600" cy="4870597"/>
          </a:xfrm>
        </p:spPr>
        <p:txBody>
          <a:bodyPr>
            <a:noAutofit/>
          </a:bodyPr>
          <a:lstStyle/>
          <a:p>
            <a:pPr lvl="0"/>
            <a:r>
              <a:rPr lang="en-US" sz="3600" i="1" dirty="0" err="1">
                <a:solidFill>
                  <a:schemeClr val="bg1"/>
                </a:solidFill>
              </a:rPr>
              <a:t>Archēgos</a:t>
            </a:r>
            <a:r>
              <a:rPr lang="en-US" sz="3600" i="1" dirty="0">
                <a:solidFill>
                  <a:schemeClr val="bg1"/>
                </a:solidFill>
              </a:rPr>
              <a:t> </a:t>
            </a:r>
            <a:r>
              <a:rPr lang="en-US" sz="3600" dirty="0">
                <a:solidFill>
                  <a:schemeClr val="bg1"/>
                </a:solidFill>
              </a:rPr>
              <a:t>– a chief leader.</a:t>
            </a:r>
          </a:p>
          <a:p>
            <a:pPr lvl="1"/>
            <a:r>
              <a:rPr lang="en-US" sz="2800" dirty="0" smtClean="0">
                <a:solidFill>
                  <a:schemeClr val="bg1"/>
                </a:solidFill>
              </a:rPr>
              <a:t>Matthew </a:t>
            </a:r>
            <a:r>
              <a:rPr lang="en-US" sz="2800" dirty="0">
                <a:solidFill>
                  <a:schemeClr val="bg1"/>
                </a:solidFill>
              </a:rPr>
              <a:t>28:18; 1 John 2:6</a:t>
            </a:r>
          </a:p>
          <a:p>
            <a:pPr lvl="0"/>
            <a:r>
              <a:rPr lang="en-US" sz="3600" i="1" dirty="0" err="1">
                <a:solidFill>
                  <a:schemeClr val="bg1"/>
                </a:solidFill>
              </a:rPr>
              <a:t>Arche</a:t>
            </a:r>
            <a:r>
              <a:rPr lang="en-US" sz="3600" dirty="0">
                <a:solidFill>
                  <a:schemeClr val="bg1"/>
                </a:solidFill>
              </a:rPr>
              <a:t> – to begin. </a:t>
            </a:r>
            <a:r>
              <a:rPr lang="en-US" sz="3600" i="1" dirty="0">
                <a:solidFill>
                  <a:schemeClr val="bg1"/>
                </a:solidFill>
              </a:rPr>
              <a:t>Ago</a:t>
            </a:r>
            <a:r>
              <a:rPr lang="en-US" sz="3600" dirty="0">
                <a:solidFill>
                  <a:schemeClr val="bg1"/>
                </a:solidFill>
              </a:rPr>
              <a:t> – to lead.</a:t>
            </a:r>
          </a:p>
          <a:p>
            <a:pPr lvl="1"/>
            <a:r>
              <a:rPr lang="en-US" sz="2800" dirty="0">
                <a:solidFill>
                  <a:schemeClr val="bg1"/>
                </a:solidFill>
              </a:rPr>
              <a:t>Colossians 1:18 – Preeminence – to be first</a:t>
            </a:r>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217203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chemeClr val="bg1"/>
                </a:solidFill>
              </a:rPr>
              <a:t>Colossians 1:18</a:t>
            </a:r>
            <a:endParaRPr lang="en-US" sz="7200" b="1" dirty="0"/>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And </a:t>
            </a:r>
            <a:r>
              <a:rPr lang="en-US" sz="4000" dirty="0">
                <a:solidFill>
                  <a:schemeClr val="bg1"/>
                </a:solidFill>
              </a:rPr>
              <a:t>He is the head of the body, the church, who is the beginning, the firstborn from the dead, that in all things He may have the preeminence</a:t>
            </a:r>
            <a:r>
              <a:rPr lang="en-US" sz="4000"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235251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chemeClr val="bg1"/>
                </a:solidFill>
              </a:rPr>
              <a:t>Colossians 1:18</a:t>
            </a:r>
            <a:endParaRPr lang="en-US" sz="7200" b="1" dirty="0"/>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And </a:t>
            </a:r>
            <a:r>
              <a:rPr lang="en-US" sz="4000" dirty="0">
                <a:solidFill>
                  <a:schemeClr val="bg1"/>
                </a:solidFill>
              </a:rPr>
              <a:t>He is the head of the body, the church, who is the </a:t>
            </a:r>
            <a:r>
              <a:rPr lang="en-US" sz="4000" u="sng" dirty="0">
                <a:solidFill>
                  <a:schemeClr val="bg1"/>
                </a:solidFill>
              </a:rPr>
              <a:t>beginning</a:t>
            </a:r>
            <a:r>
              <a:rPr lang="en-US" sz="4000" dirty="0">
                <a:solidFill>
                  <a:schemeClr val="bg1"/>
                </a:solidFill>
              </a:rPr>
              <a:t>, the firstborn from the dead, that in all things He may have the preeminence</a:t>
            </a:r>
            <a:r>
              <a:rPr lang="en-US" sz="4000"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54473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1207</Words>
  <Application>Microsoft Office PowerPoint</Application>
  <PresentationFormat>Widescreen</PresentationFormat>
  <Paragraphs>124</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The Captain of our Salvation</vt:lpstr>
      <vt:lpstr>Hebrews 2:10</vt:lpstr>
      <vt:lpstr>Hebrews 2:10</vt:lpstr>
      <vt:lpstr>“Captain”</vt:lpstr>
      <vt:lpstr>Matthew 28:18</vt:lpstr>
      <vt:lpstr>1 John 2:6</vt:lpstr>
      <vt:lpstr>“Captain”</vt:lpstr>
      <vt:lpstr>Colossians 1:18</vt:lpstr>
      <vt:lpstr>Colossians 1:18</vt:lpstr>
      <vt:lpstr>Colossians 1:18</vt:lpstr>
      <vt:lpstr>Colossians 1:18</vt:lpstr>
      <vt:lpstr>“Captain”</vt:lpstr>
      <vt:lpstr>“Captain”</vt:lpstr>
      <vt:lpstr>John 14:6</vt:lpstr>
      <vt:lpstr>“Captain”</vt:lpstr>
      <vt:lpstr>“Captain”</vt:lpstr>
      <vt:lpstr>Prince of life.</vt:lpstr>
      <vt:lpstr>Author of our faith.</vt:lpstr>
      <vt:lpstr>Captain of our salvation.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Captain of our Salvation</dc:title>
  <dc:creator>Jeremiah Cox</dc:creator>
  <cp:lastModifiedBy>Jeremiah Cox</cp:lastModifiedBy>
  <cp:revision>19</cp:revision>
  <dcterms:created xsi:type="dcterms:W3CDTF">2014-03-21T20:45:48Z</dcterms:created>
  <dcterms:modified xsi:type="dcterms:W3CDTF">2014-03-23T13:15:36Z</dcterms:modified>
</cp:coreProperties>
</file>