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57" r:id="rId3"/>
    <p:sldId id="258" r:id="rId4"/>
    <p:sldId id="263" r:id="rId5"/>
    <p:sldId id="264" r:id="rId6"/>
    <p:sldId id="271" r:id="rId7"/>
    <p:sldId id="266" r:id="rId8"/>
    <p:sldId id="270" r:id="rId9"/>
    <p:sldId id="267" r:id="rId10"/>
    <p:sldId id="268" r:id="rId11"/>
    <p:sldId id="269" r:id="rId12"/>
    <p:sldId id="259" r:id="rId13"/>
    <p:sldId id="272" r:id="rId14"/>
    <p:sldId id="273" r:id="rId15"/>
    <p:sldId id="274" r:id="rId16"/>
    <p:sldId id="280" r:id="rId17"/>
    <p:sldId id="275" r:id="rId18"/>
    <p:sldId id="281" r:id="rId19"/>
    <p:sldId id="276" r:id="rId20"/>
    <p:sldId id="279" r:id="rId21"/>
    <p:sldId id="277" r:id="rId22"/>
    <p:sldId id="278" r:id="rId23"/>
    <p:sldId id="260" r:id="rId24"/>
    <p:sldId id="283" r:id="rId25"/>
    <p:sldId id="289" r:id="rId26"/>
    <p:sldId id="284" r:id="rId27"/>
    <p:sldId id="285" r:id="rId28"/>
    <p:sldId id="290" r:id="rId29"/>
    <p:sldId id="286" r:id="rId30"/>
    <p:sldId id="291" r:id="rId31"/>
    <p:sldId id="287" r:id="rId32"/>
    <p:sldId id="288" r:id="rId33"/>
    <p:sldId id="292" r:id="rId34"/>
    <p:sldId id="293" r:id="rId35"/>
    <p:sldId id="294" r:id="rId36"/>
    <p:sldId id="295" r:id="rId37"/>
    <p:sldId id="29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E059C8-1343-4403-910E-6310C1263DBC}" type="datetimeFigureOut">
              <a:rPr lang="en-US" smtClean="0"/>
              <a:t>3/2/2014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BF90E3-FE88-4DE8-954E-115870280324}" type="slidenum">
              <a:rPr lang="en-US" smtClean="0"/>
              <a:t>‹#›</a:t>
            </a:fld>
            <a:endParaRPr lang="en-US"/>
          </a:p>
        </p:txBody>
      </p:sp>
    </p:spTree>
    <p:extLst>
      <p:ext uri="{BB962C8B-B14F-4D97-AF65-F5344CB8AC3E}">
        <p14:creationId xmlns:p14="http://schemas.microsoft.com/office/powerpoint/2010/main" val="1044840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a:t>
            </a:fld>
            <a:endParaRPr lang="en-US"/>
          </a:p>
        </p:txBody>
      </p:sp>
    </p:spTree>
    <p:extLst>
      <p:ext uri="{BB962C8B-B14F-4D97-AF65-F5344CB8AC3E}">
        <p14:creationId xmlns:p14="http://schemas.microsoft.com/office/powerpoint/2010/main" val="39938057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10</a:t>
            </a:fld>
            <a:endParaRPr lang="en-US"/>
          </a:p>
        </p:txBody>
      </p:sp>
    </p:spTree>
    <p:extLst>
      <p:ext uri="{BB962C8B-B14F-4D97-AF65-F5344CB8AC3E}">
        <p14:creationId xmlns:p14="http://schemas.microsoft.com/office/powerpoint/2010/main" val="633340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11</a:t>
            </a:fld>
            <a:endParaRPr lang="en-US"/>
          </a:p>
        </p:txBody>
      </p:sp>
    </p:spTree>
    <p:extLst>
      <p:ext uri="{BB962C8B-B14F-4D97-AF65-F5344CB8AC3E}">
        <p14:creationId xmlns:p14="http://schemas.microsoft.com/office/powerpoint/2010/main" val="19244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is the 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Given to the apostles – 2 Corinthians 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receive light through the word – Philippians 2:14-16</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Called to light.</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2:9-10; Ephesians 5:8-10 (finding out what is acceptable to the Lord…)</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12</a:t>
            </a:fld>
            <a:endParaRPr lang="en-US"/>
          </a:p>
        </p:txBody>
      </p:sp>
    </p:spTree>
    <p:extLst>
      <p:ext uri="{BB962C8B-B14F-4D97-AF65-F5344CB8AC3E}">
        <p14:creationId xmlns:p14="http://schemas.microsoft.com/office/powerpoint/2010/main" val="2318181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13</a:t>
            </a:fld>
            <a:endParaRPr lang="en-US"/>
          </a:p>
        </p:txBody>
      </p:sp>
    </p:spTree>
    <p:extLst>
      <p:ext uri="{BB962C8B-B14F-4D97-AF65-F5344CB8AC3E}">
        <p14:creationId xmlns:p14="http://schemas.microsoft.com/office/powerpoint/2010/main" val="343407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14</a:t>
            </a:fld>
            <a:endParaRPr lang="en-US"/>
          </a:p>
        </p:txBody>
      </p:sp>
    </p:spTree>
    <p:extLst>
      <p:ext uri="{BB962C8B-B14F-4D97-AF65-F5344CB8AC3E}">
        <p14:creationId xmlns:p14="http://schemas.microsoft.com/office/powerpoint/2010/main" val="26258657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15</a:t>
            </a:fld>
            <a:endParaRPr lang="en-US"/>
          </a:p>
        </p:txBody>
      </p:sp>
    </p:spTree>
    <p:extLst>
      <p:ext uri="{BB962C8B-B14F-4D97-AF65-F5344CB8AC3E}">
        <p14:creationId xmlns:p14="http://schemas.microsoft.com/office/powerpoint/2010/main" val="3473765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is the 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Given to the apostles – 2 Corinthians 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receive light through the word – Philippians 2:14-16</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Called to light.</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2:9-10; Ephesians 5:8-10 (finding out what is acceptable to the Lord…)</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16</a:t>
            </a:fld>
            <a:endParaRPr lang="en-US"/>
          </a:p>
        </p:txBody>
      </p:sp>
    </p:spTree>
    <p:extLst>
      <p:ext uri="{BB962C8B-B14F-4D97-AF65-F5344CB8AC3E}">
        <p14:creationId xmlns:p14="http://schemas.microsoft.com/office/powerpoint/2010/main" val="422459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17</a:t>
            </a:fld>
            <a:endParaRPr lang="en-US"/>
          </a:p>
        </p:txBody>
      </p:sp>
    </p:spTree>
    <p:extLst>
      <p:ext uri="{BB962C8B-B14F-4D97-AF65-F5344CB8AC3E}">
        <p14:creationId xmlns:p14="http://schemas.microsoft.com/office/powerpoint/2010/main" val="2714588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is the 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Given to the apostles – 2 Corinthians 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receive light through the word – Philippians 2:14-16</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Called to light.</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2:9-10; Ephesians 5:8-10 (finding out what is acceptable to the Lord…)</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18</a:t>
            </a:fld>
            <a:endParaRPr lang="en-US"/>
          </a:p>
        </p:txBody>
      </p:sp>
    </p:spTree>
    <p:extLst>
      <p:ext uri="{BB962C8B-B14F-4D97-AF65-F5344CB8AC3E}">
        <p14:creationId xmlns:p14="http://schemas.microsoft.com/office/powerpoint/2010/main" val="2522307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19</a:t>
            </a:fld>
            <a:endParaRPr lang="en-US"/>
          </a:p>
        </p:txBody>
      </p:sp>
    </p:spTree>
    <p:extLst>
      <p:ext uri="{BB962C8B-B14F-4D97-AF65-F5344CB8AC3E}">
        <p14:creationId xmlns:p14="http://schemas.microsoft.com/office/powerpoint/2010/main" val="41382230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Ends beatitudes talking about the effect the world has on those in the kingdom (5:11-12).</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Starts talking about the effect the kingdom has on the world (5:13-16).</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2</a:t>
            </a:fld>
            <a:endParaRPr lang="en-US"/>
          </a:p>
        </p:txBody>
      </p:sp>
    </p:spTree>
    <p:extLst>
      <p:ext uri="{BB962C8B-B14F-4D97-AF65-F5344CB8AC3E}">
        <p14:creationId xmlns:p14="http://schemas.microsoft.com/office/powerpoint/2010/main" val="32602259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 is the 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Given to the apostles – 2 Corinthians 4:6</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receive light through the word – Philippians 2:14-16</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Called to light.</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1 Peter 2:9-10; Ephesians 5:8-10 (finding out what is acceptable to the Lord…)</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20</a:t>
            </a:fld>
            <a:endParaRPr lang="en-US"/>
          </a:p>
        </p:txBody>
      </p:sp>
    </p:spTree>
    <p:extLst>
      <p:ext uri="{BB962C8B-B14F-4D97-AF65-F5344CB8AC3E}">
        <p14:creationId xmlns:p14="http://schemas.microsoft.com/office/powerpoint/2010/main" val="3027558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21</a:t>
            </a:fld>
            <a:endParaRPr lang="en-US"/>
          </a:p>
        </p:txBody>
      </p:sp>
    </p:spTree>
    <p:extLst>
      <p:ext uri="{BB962C8B-B14F-4D97-AF65-F5344CB8AC3E}">
        <p14:creationId xmlns:p14="http://schemas.microsoft.com/office/powerpoint/2010/main" val="3582821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22</a:t>
            </a:fld>
            <a:endParaRPr lang="en-US"/>
          </a:p>
        </p:txBody>
      </p:sp>
    </p:spTree>
    <p:extLst>
      <p:ext uri="{BB962C8B-B14F-4D97-AF65-F5344CB8AC3E}">
        <p14:creationId xmlns:p14="http://schemas.microsoft.com/office/powerpoint/2010/main" val="40644315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“Let your light shine before men…”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is shown through conduct – 1 Timothy 4:12-16 (</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continue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in them)</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is a reflection 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does not shine when there is something between us and Christ.</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Hebrews 12:1-2; 1 Corinthians 6:12 (I have the authority to do such things, but I will not become a slave to those things.)</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Sin, of course, blocks us from Christ’s light – 1 John 1:5-6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“that they may see your good works and glorify your Father in heaven.” – 1 Peter 2:11-12; John 15:5-8</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23</a:t>
            </a:fld>
            <a:endParaRPr lang="en-US"/>
          </a:p>
        </p:txBody>
      </p:sp>
    </p:spTree>
    <p:extLst>
      <p:ext uri="{BB962C8B-B14F-4D97-AF65-F5344CB8AC3E}">
        <p14:creationId xmlns:p14="http://schemas.microsoft.com/office/powerpoint/2010/main" val="1403090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24</a:t>
            </a:fld>
            <a:endParaRPr lang="en-US"/>
          </a:p>
        </p:txBody>
      </p:sp>
    </p:spTree>
    <p:extLst>
      <p:ext uri="{BB962C8B-B14F-4D97-AF65-F5344CB8AC3E}">
        <p14:creationId xmlns:p14="http://schemas.microsoft.com/office/powerpoint/2010/main" val="2078662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“Let your light shine before men…”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is shown through conduct – 1 Timothy 4:12-16 (</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continue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in them)</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is a reflection 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does not shine when there is something between us and Christ.</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Hebrews 12:1-2; 1 Corinthians 6:12 (I have the authority to do such things, but I will not become a slave to those things.)</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Sin, of course, blocks us from Christ’s light – 1 John 1:5-6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“that they may see your good works and glorify your Father in heaven.” – 1 Peter 2:11-12; John 15:5-8</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25</a:t>
            </a:fld>
            <a:endParaRPr lang="en-US"/>
          </a:p>
        </p:txBody>
      </p:sp>
    </p:spTree>
    <p:extLst>
      <p:ext uri="{BB962C8B-B14F-4D97-AF65-F5344CB8AC3E}">
        <p14:creationId xmlns:p14="http://schemas.microsoft.com/office/powerpoint/2010/main" val="41482979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26</a:t>
            </a:fld>
            <a:endParaRPr lang="en-US"/>
          </a:p>
        </p:txBody>
      </p:sp>
    </p:spTree>
    <p:extLst>
      <p:ext uri="{BB962C8B-B14F-4D97-AF65-F5344CB8AC3E}">
        <p14:creationId xmlns:p14="http://schemas.microsoft.com/office/powerpoint/2010/main" val="40571751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have the authority to do such things, but I will not become a slave to those things.)</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27</a:t>
            </a:fld>
            <a:endParaRPr lang="en-US"/>
          </a:p>
        </p:txBody>
      </p:sp>
    </p:spTree>
    <p:extLst>
      <p:ext uri="{BB962C8B-B14F-4D97-AF65-F5344CB8AC3E}">
        <p14:creationId xmlns:p14="http://schemas.microsoft.com/office/powerpoint/2010/main" val="33998731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“Let your light shine before men…”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is shown through conduct – 1 Timothy 4:12-16 (</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continue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in them)</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is a reflection 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does not shine when there is something between us and Christ.</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Hebrews 12:1-2; 1 Corinthians 6:12 (I have the authority to do such things, but I will not become a slave to those things.)</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Sin, of course, blocks us from Christ’s light – 1 John 1:5-6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“that they may see your good works and glorify your Father in heaven.” – 1 Peter 2:11-12; John 15:5-8</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28</a:t>
            </a:fld>
            <a:endParaRPr lang="en-US"/>
          </a:p>
        </p:txBody>
      </p:sp>
    </p:spTree>
    <p:extLst>
      <p:ext uri="{BB962C8B-B14F-4D97-AF65-F5344CB8AC3E}">
        <p14:creationId xmlns:p14="http://schemas.microsoft.com/office/powerpoint/2010/main" val="10113736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29</a:t>
            </a:fld>
            <a:endParaRPr lang="en-US"/>
          </a:p>
        </p:txBody>
      </p:sp>
    </p:spTree>
    <p:extLst>
      <p:ext uri="{BB962C8B-B14F-4D97-AF65-F5344CB8AC3E}">
        <p14:creationId xmlns:p14="http://schemas.microsoft.com/office/powerpoint/2010/main" val="8283377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Salt seasons (makes things taste better).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Makes the world palatable to God – Genesis 6:5-7 (destroy with flood)</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Sodom – Genesis 18:22-25 </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 will not do it for the sake of…” (find 50, 45, 40, 30, 20, 10)</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Without flavor it’s good for nothing.</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Impurities cause flavor loss. – 1 Corinthians 15:33; 1 Corinthians 5:6-8 (Corinthians tolerating sinful conduct); Ephesians 5:3-7 – do not have an inheritance…; Romans 12:9</a:t>
            </a:r>
          </a:p>
          <a:p>
            <a:pPr marL="742950" marR="0" lvl="1" indent="-285750">
              <a:lnSpc>
                <a:spcPct val="107000"/>
              </a:lnSpc>
              <a:spcBef>
                <a:spcPts val="0"/>
              </a:spcBef>
              <a:spcAft>
                <a:spcPts val="80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“good for nothing but to be thrown out” – Christians that lose their flavor lose their salvation – 1 Timothy 4:1; Revelation 3:15-16; Matthew 13:40-42 (out of His kingdom)</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3</a:t>
            </a:fld>
            <a:endParaRPr lang="en-US"/>
          </a:p>
        </p:txBody>
      </p:sp>
    </p:spTree>
    <p:extLst>
      <p:ext uri="{BB962C8B-B14F-4D97-AF65-F5344CB8AC3E}">
        <p14:creationId xmlns:p14="http://schemas.microsoft.com/office/powerpoint/2010/main" val="282771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“Let your light shine before men…”</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This is shown through conduct – 1 Timothy 4:12-16 (</a:t>
            </a:r>
            <a:r>
              <a:rPr lang="en-US" i="1" dirty="0" smtClean="0">
                <a:effectLst/>
                <a:latin typeface="Calibri" panose="020F0502020204030204" pitchFamily="34" charset="0"/>
                <a:ea typeface="Calibri" panose="020F0502020204030204" pitchFamily="34" charset="0"/>
                <a:cs typeface="Times New Roman" panose="02020603050405020304" pitchFamily="18" charset="0"/>
              </a:rPr>
              <a:t>continue</a:t>
            </a:r>
            <a:r>
              <a:rPr lang="en-US" dirty="0" smtClean="0">
                <a:effectLst/>
                <a:latin typeface="Calibri" panose="020F0502020204030204" pitchFamily="34" charset="0"/>
                <a:ea typeface="Calibri" panose="020F0502020204030204" pitchFamily="34" charset="0"/>
                <a:cs typeface="Times New Roman" panose="02020603050405020304" pitchFamily="18" charset="0"/>
              </a:rPr>
              <a:t> in them)</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is a reflection 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Our light does not shine when there is something between us and Christ.</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Hebrews 12:1-2; 1 Corinthians 6:12 (I have the authority to do such things, but I will not become a slave to those things.)</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Sin, of course, blocks us from Christ’s light – 1 John 1:5-6</a:t>
            </a: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“that they may see your good works and glorify your Father in heaven.” – 1 Peter 2:11-12; John 15:5-8</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30</a:t>
            </a:fld>
            <a:endParaRPr lang="en-US"/>
          </a:p>
        </p:txBody>
      </p:sp>
    </p:spTree>
    <p:extLst>
      <p:ext uri="{BB962C8B-B14F-4D97-AF65-F5344CB8AC3E}">
        <p14:creationId xmlns:p14="http://schemas.microsoft.com/office/powerpoint/2010/main" val="765756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31</a:t>
            </a:fld>
            <a:endParaRPr lang="en-US"/>
          </a:p>
        </p:txBody>
      </p:sp>
    </p:spTree>
    <p:extLst>
      <p:ext uri="{BB962C8B-B14F-4D97-AF65-F5344CB8AC3E}">
        <p14:creationId xmlns:p14="http://schemas.microsoft.com/office/powerpoint/2010/main" val="29501474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32</a:t>
            </a:fld>
            <a:endParaRPr lang="en-US"/>
          </a:p>
        </p:txBody>
      </p:sp>
    </p:spTree>
    <p:extLst>
      <p:ext uri="{BB962C8B-B14F-4D97-AF65-F5344CB8AC3E}">
        <p14:creationId xmlns:p14="http://schemas.microsoft.com/office/powerpoint/2010/main" val="16171316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have the responsibility of seasoning and lighting the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Seasoned food is much different than bland food. Light is the opposite of dark.</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Christians are supposed to be different</a:t>
            </a:r>
            <a:r>
              <a:rPr lang="en-US" dirty="0" smtClean="0">
                <a:effectLst/>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Courier New" panose="02070309020205020404" pitchFamily="49" charset="0"/>
              <a:buChar char="o"/>
            </a:pPr>
            <a:r>
              <a:rPr lang="en-US" sz="1600" dirty="0" smtClean="0">
                <a:latin typeface="Calibri" panose="020F0502020204030204" pitchFamily="34" charset="0"/>
                <a:ea typeface="Calibri" panose="020F0502020204030204" pitchFamily="34" charset="0"/>
                <a:cs typeface="Times New Roman" panose="02020603050405020304" pitchFamily="18" charset="0"/>
              </a:rPr>
              <a:t>“A city that is set on a hill cannot be hidden.”</a:t>
            </a:r>
          </a:p>
          <a:p>
            <a:pPr marL="742950" marR="0" lvl="1" indent="-285750">
              <a:lnSpc>
                <a:spcPct val="107000"/>
              </a:lnSpc>
              <a:spcBef>
                <a:spcPts val="0"/>
              </a:spcBef>
              <a:spcAft>
                <a:spcPts val="0"/>
              </a:spcAft>
              <a:buFont typeface="Courier New" panose="02070309020205020404" pitchFamily="49" charset="0"/>
              <a:buChar char="o"/>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Stick out like a sore thumb!</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Romans 12:1-2; James 1:27; 2 Corinthians 5:13 (acceptable to God, Crazy/weird/different to the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Are you being the salt/light of the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33</a:t>
            </a:fld>
            <a:endParaRPr lang="en-US"/>
          </a:p>
        </p:txBody>
      </p:sp>
    </p:spTree>
    <p:extLst>
      <p:ext uri="{BB962C8B-B14F-4D97-AF65-F5344CB8AC3E}">
        <p14:creationId xmlns:p14="http://schemas.microsoft.com/office/powerpoint/2010/main" val="23466226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34</a:t>
            </a:fld>
            <a:endParaRPr lang="en-US"/>
          </a:p>
        </p:txBody>
      </p:sp>
    </p:spTree>
    <p:extLst>
      <p:ext uri="{BB962C8B-B14F-4D97-AF65-F5344CB8AC3E}">
        <p14:creationId xmlns:p14="http://schemas.microsoft.com/office/powerpoint/2010/main" val="25835132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35</a:t>
            </a:fld>
            <a:endParaRPr lang="en-US"/>
          </a:p>
        </p:txBody>
      </p:sp>
    </p:spTree>
    <p:extLst>
      <p:ext uri="{BB962C8B-B14F-4D97-AF65-F5344CB8AC3E}">
        <p14:creationId xmlns:p14="http://schemas.microsoft.com/office/powerpoint/2010/main" val="18766490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(acceptable to God, Crazy/weird/different to the world)</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36</a:t>
            </a:fld>
            <a:endParaRPr lang="en-US"/>
          </a:p>
        </p:txBody>
      </p:sp>
    </p:spTree>
    <p:extLst>
      <p:ext uri="{BB962C8B-B14F-4D97-AF65-F5344CB8AC3E}">
        <p14:creationId xmlns:p14="http://schemas.microsoft.com/office/powerpoint/2010/main" val="37422388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We have the responsibility of seasoning and lighting the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Seasoned food is much different than bland food. Light is the opposite of dark.</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Christians are supposed to be different.</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Romans 12:1-2; James 1:27; 2 Corinthians 5:13 (acceptable to God, Crazy/weird/different to the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Are you being the salt/light of the world?</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37</a:t>
            </a:fld>
            <a:endParaRPr lang="en-US"/>
          </a:p>
        </p:txBody>
      </p:sp>
    </p:spTree>
    <p:extLst>
      <p:ext uri="{BB962C8B-B14F-4D97-AF65-F5344CB8AC3E}">
        <p14:creationId xmlns:p14="http://schemas.microsoft.com/office/powerpoint/2010/main" val="3437811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4</a:t>
            </a:fld>
            <a:endParaRPr lang="en-US"/>
          </a:p>
        </p:txBody>
      </p:sp>
    </p:spTree>
    <p:extLst>
      <p:ext uri="{BB962C8B-B14F-4D97-AF65-F5344CB8AC3E}">
        <p14:creationId xmlns:p14="http://schemas.microsoft.com/office/powerpoint/2010/main" val="234572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(Corinthians tolerating sinful conduct)</a:t>
            </a:r>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5</a:t>
            </a:fld>
            <a:endParaRPr lang="en-US"/>
          </a:p>
        </p:txBody>
      </p:sp>
    </p:spTree>
    <p:extLst>
      <p:ext uri="{BB962C8B-B14F-4D97-AF65-F5344CB8AC3E}">
        <p14:creationId xmlns:p14="http://schemas.microsoft.com/office/powerpoint/2010/main" val="570563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6</a:t>
            </a:fld>
            <a:endParaRPr lang="en-US"/>
          </a:p>
        </p:txBody>
      </p:sp>
    </p:spTree>
    <p:extLst>
      <p:ext uri="{BB962C8B-B14F-4D97-AF65-F5344CB8AC3E}">
        <p14:creationId xmlns:p14="http://schemas.microsoft.com/office/powerpoint/2010/main" val="2529543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7</a:t>
            </a:fld>
            <a:endParaRPr lang="en-US"/>
          </a:p>
        </p:txBody>
      </p:sp>
    </p:spTree>
    <p:extLst>
      <p:ext uri="{BB962C8B-B14F-4D97-AF65-F5344CB8AC3E}">
        <p14:creationId xmlns:p14="http://schemas.microsoft.com/office/powerpoint/2010/main" val="2862960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Salt seasons (makes things taste better).</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Makes the world palatable to God – Genesis 6:5-7 (destroy with flood)</a:t>
            </a:r>
          </a:p>
          <a:p>
            <a:pPr marL="742950" marR="0" lvl="1" indent="-285750">
              <a:lnSpc>
                <a:spcPct val="107000"/>
              </a:lnSpc>
              <a:spcBef>
                <a:spcPts val="0"/>
              </a:spcBef>
              <a:spcAft>
                <a:spcPts val="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Sodom – Genesis 18:22-25 </a:t>
            </a:r>
          </a:p>
          <a:p>
            <a:pPr marL="1143000" marR="0" lvl="2" indent="-228600">
              <a:lnSpc>
                <a:spcPct val="107000"/>
              </a:lnSpc>
              <a:spcBef>
                <a:spcPts val="0"/>
              </a:spcBef>
              <a:spcAft>
                <a:spcPts val="0"/>
              </a:spcAft>
              <a:buFont typeface="Wingdings" panose="05000000000000000000" pitchFamily="2"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 will not do it for the sake of…” (find 50, 45, 40, 30, 20, 10)</a:t>
            </a:r>
          </a:p>
          <a:p>
            <a:pPr marL="342900" marR="0" lvl="0" indent="-342900">
              <a:lnSpc>
                <a:spcPct val="107000"/>
              </a:lnSpc>
              <a:spcBef>
                <a:spcPts val="0"/>
              </a:spcBef>
              <a:spcAft>
                <a:spcPts val="0"/>
              </a:spcAft>
              <a:buFont typeface="+mj-lt"/>
              <a:buAutoNum type="alphaUcPeriod"/>
            </a:pPr>
            <a:r>
              <a:rPr lang="en-US" dirty="0" smtClean="0">
                <a:effectLst/>
                <a:latin typeface="Calibri" panose="020F0502020204030204" pitchFamily="34" charset="0"/>
                <a:ea typeface="Calibri" panose="020F0502020204030204" pitchFamily="34" charset="0"/>
                <a:cs typeface="Times New Roman" panose="02020603050405020304" pitchFamily="18" charset="0"/>
              </a:rPr>
              <a:t>Without flavor it’s good for nothing.</a:t>
            </a:r>
          </a:p>
          <a:p>
            <a:pPr marL="342900" marR="0" lvl="0" indent="-342900">
              <a:lnSpc>
                <a:spcPct val="107000"/>
              </a:lnSpc>
              <a:spcBef>
                <a:spcPts val="0"/>
              </a:spcBef>
              <a:spcAft>
                <a:spcPts val="0"/>
              </a:spcAft>
              <a:buFont typeface="Symbol" panose="05050102010706020507" pitchFamily="18" charset="2"/>
              <a:buChar char=""/>
            </a:pPr>
            <a:r>
              <a:rPr lang="en-US" dirty="0" smtClean="0">
                <a:effectLst/>
                <a:latin typeface="Calibri" panose="020F0502020204030204" pitchFamily="34" charset="0"/>
                <a:ea typeface="Calibri" panose="020F0502020204030204" pitchFamily="34" charset="0"/>
                <a:cs typeface="Times New Roman" panose="02020603050405020304" pitchFamily="18" charset="0"/>
              </a:rPr>
              <a:t>Impurities cause flavor loss. – 1 Corinthians 15:33; 1 Corinthians 5:6-8 (Corinthians tolerating sinful conduct); Ephesians 5:3-7 – do not have an inheritance…; Romans 12:9</a:t>
            </a:r>
          </a:p>
          <a:p>
            <a:pPr marL="742950" marR="0" lvl="1" indent="-285750">
              <a:lnSpc>
                <a:spcPct val="107000"/>
              </a:lnSpc>
              <a:spcBef>
                <a:spcPts val="0"/>
              </a:spcBef>
              <a:spcAft>
                <a:spcPts val="800"/>
              </a:spcAft>
              <a:buFont typeface="Courier New" panose="02070309020205020404" pitchFamily="49" charset="0"/>
              <a:buChar char="o"/>
            </a:pPr>
            <a:r>
              <a:rPr lang="en-US" dirty="0" smtClean="0">
                <a:effectLst/>
                <a:latin typeface="Calibri" panose="020F0502020204030204" pitchFamily="34" charset="0"/>
                <a:ea typeface="Calibri" panose="020F0502020204030204" pitchFamily="34" charset="0"/>
                <a:cs typeface="Times New Roman" panose="02020603050405020304" pitchFamily="18" charset="0"/>
              </a:rPr>
              <a:t>“good for nothing but to be thrown out” – Christians that lose their flavor lose their salvation – 1 Timothy 4:1; Revelation 3:15-16; Matthew 13:40-42 (out of His kingdom)</a:t>
            </a:r>
          </a:p>
          <a:p>
            <a:endParaRPr lang="en-US" dirty="0"/>
          </a:p>
        </p:txBody>
      </p:sp>
      <p:sp>
        <p:nvSpPr>
          <p:cNvPr id="4" name="Slide Number Placeholder 3"/>
          <p:cNvSpPr>
            <a:spLocks noGrp="1"/>
          </p:cNvSpPr>
          <p:nvPr>
            <p:ph type="sldNum" sz="quarter" idx="10"/>
          </p:nvPr>
        </p:nvSpPr>
        <p:spPr/>
        <p:txBody>
          <a:bodyPr/>
          <a:lstStyle/>
          <a:p>
            <a:fld id="{06BF90E3-FE88-4DE8-954E-115870280324}" type="slidenum">
              <a:rPr lang="en-US" smtClean="0"/>
              <a:t>8</a:t>
            </a:fld>
            <a:endParaRPr lang="en-US"/>
          </a:p>
        </p:txBody>
      </p:sp>
    </p:spTree>
    <p:extLst>
      <p:ext uri="{BB962C8B-B14F-4D97-AF65-F5344CB8AC3E}">
        <p14:creationId xmlns:p14="http://schemas.microsoft.com/office/powerpoint/2010/main" val="734936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BF90E3-FE88-4DE8-954E-115870280324}" type="slidenum">
              <a:rPr lang="en-US" smtClean="0"/>
              <a:t>9</a:t>
            </a:fld>
            <a:endParaRPr lang="en-US"/>
          </a:p>
        </p:txBody>
      </p:sp>
    </p:spTree>
    <p:extLst>
      <p:ext uri="{BB962C8B-B14F-4D97-AF65-F5344CB8AC3E}">
        <p14:creationId xmlns:p14="http://schemas.microsoft.com/office/powerpoint/2010/main" val="2121450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778523600"/>
      </p:ext>
    </p:extLst>
  </p:cSld>
  <p:clrMapOvr>
    <a:masterClrMapping/>
  </p:clrMapOvr>
  <p:transition spd="med">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475464000"/>
      </p:ext>
    </p:extLst>
  </p:cSld>
  <p:clrMapOvr>
    <a:masterClrMapping/>
  </p:clrMapOvr>
  <p:transition spd="med">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4075352992"/>
      </p:ext>
    </p:extLst>
  </p:cSld>
  <p:clrMapOvr>
    <a:masterClrMapping/>
  </p:clrMapOvr>
  <p:transition spd="med">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91211D-9B6E-433C-B4BB-AF6090CB0B03}"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835094943"/>
      </p:ext>
    </p:extLst>
  </p:cSld>
  <p:clrMapOvr>
    <a:masterClrMapping/>
  </p:clrMapOvr>
  <p:transition spd="med">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91211D-9B6E-433C-B4BB-AF6090CB0B03}" type="datetimeFigureOut">
              <a:rPr lang="en-US" smtClean="0"/>
              <a:t>3/2/2014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1987518810"/>
      </p:ext>
    </p:extLst>
  </p:cSld>
  <p:clrMapOvr>
    <a:masterClrMapping/>
  </p:clrMapOvr>
  <p:transition spd="med">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91211D-9B6E-433C-B4BB-AF6090CB0B03}"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691417375"/>
      </p:ext>
    </p:extLst>
  </p:cSld>
  <p:clrMapOvr>
    <a:masterClrMapping/>
  </p:clrMapOvr>
  <p:transition spd="med">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91211D-9B6E-433C-B4BB-AF6090CB0B03}" type="datetimeFigureOut">
              <a:rPr lang="en-US" smtClean="0"/>
              <a:t>3/2/2014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163741385"/>
      </p:ext>
    </p:extLst>
  </p:cSld>
  <p:clrMapOvr>
    <a:masterClrMapping/>
  </p:clrMapOvr>
  <p:transition spd="med">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91211D-9B6E-433C-B4BB-AF6090CB0B03}" type="datetimeFigureOut">
              <a:rPr lang="en-US" smtClean="0"/>
              <a:t>3/2/2014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343241300"/>
      </p:ext>
    </p:extLst>
  </p:cSld>
  <p:clrMapOvr>
    <a:masterClrMapping/>
  </p:clrMapOvr>
  <p:transition spd="med">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91211D-9B6E-433C-B4BB-AF6090CB0B03}" type="datetimeFigureOut">
              <a:rPr lang="en-US" smtClean="0"/>
              <a:t>3/2/2014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72874021"/>
      </p:ext>
    </p:extLst>
  </p:cSld>
  <p:clrMapOvr>
    <a:masterClrMapping/>
  </p:clrMapOvr>
  <p:transition spd="med">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1211D-9B6E-433C-B4BB-AF6090CB0B03}"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379685633"/>
      </p:ext>
    </p:extLst>
  </p:cSld>
  <p:clrMapOvr>
    <a:masterClrMapping/>
  </p:clrMapOvr>
  <p:transition spd="med">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91211D-9B6E-433C-B4BB-AF6090CB0B03}" type="datetimeFigureOut">
              <a:rPr lang="en-US" smtClean="0"/>
              <a:t>3/2/2014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4DFC8A-A377-4639-BEDD-D273066A38AD}" type="slidenum">
              <a:rPr lang="en-US" smtClean="0"/>
              <a:t>‹#›</a:t>
            </a:fld>
            <a:endParaRPr lang="en-US"/>
          </a:p>
        </p:txBody>
      </p:sp>
    </p:spTree>
    <p:extLst>
      <p:ext uri="{BB962C8B-B14F-4D97-AF65-F5344CB8AC3E}">
        <p14:creationId xmlns:p14="http://schemas.microsoft.com/office/powerpoint/2010/main" val="877806983"/>
      </p:ext>
    </p:extLst>
  </p:cSld>
  <p:clrMapOvr>
    <a:masterClrMapping/>
  </p:clrMapOvr>
  <p:transition spd="med">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91211D-9B6E-433C-B4BB-AF6090CB0B03}" type="datetimeFigureOut">
              <a:rPr lang="en-US" smtClean="0"/>
              <a:t>3/2/2014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DFC8A-A377-4639-BEDD-D273066A38AD}" type="slidenum">
              <a:rPr lang="en-US" smtClean="0"/>
              <a:t>‹#›</a:t>
            </a:fld>
            <a:endParaRPr lang="en-US"/>
          </a:p>
        </p:txBody>
      </p:sp>
    </p:spTree>
    <p:extLst>
      <p:ext uri="{BB962C8B-B14F-4D97-AF65-F5344CB8AC3E}">
        <p14:creationId xmlns:p14="http://schemas.microsoft.com/office/powerpoint/2010/main" val="3411179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815920"/>
            <a:ext cx="7598535" cy="1815882"/>
          </a:xfrm>
          <a:prstGeom prst="rect">
            <a:avLst/>
          </a:prstGeom>
          <a:noFill/>
        </p:spPr>
        <p:txBody>
          <a:bodyPr wrap="square" rtlCol="0">
            <a:spAutoFit/>
          </a:bodyPr>
          <a:lstStyle/>
          <a:p>
            <a:pPr algn="ctr"/>
            <a:r>
              <a:rPr lang="en-US" sz="2800" b="1" i="1" dirty="0" smtClean="0">
                <a:solidFill>
                  <a:schemeClr val="bg1"/>
                </a:solidFill>
              </a:rPr>
              <a:t>And </a:t>
            </a:r>
            <a:r>
              <a:rPr lang="en-US" sz="2800" b="1" i="1" dirty="0">
                <a:solidFill>
                  <a:schemeClr val="bg1"/>
                </a:solidFill>
              </a:rPr>
              <a:t>seeing the multitudes, He went up on a mountain, and when He was seated His disciples came to </a:t>
            </a:r>
            <a:r>
              <a:rPr lang="en-US" sz="2800" b="1" i="1" dirty="0" smtClean="0">
                <a:solidFill>
                  <a:schemeClr val="bg1"/>
                </a:solidFill>
              </a:rPr>
              <a:t>Him. Then </a:t>
            </a:r>
            <a:r>
              <a:rPr lang="en-US" sz="2800" b="1" i="1" dirty="0">
                <a:solidFill>
                  <a:schemeClr val="bg1"/>
                </a:solidFill>
              </a:rPr>
              <a:t>He opened His mouth and taught them, </a:t>
            </a:r>
            <a:r>
              <a:rPr lang="en-US" sz="2800" b="1" i="1" dirty="0" smtClean="0">
                <a:solidFill>
                  <a:schemeClr val="bg1"/>
                </a:solidFill>
              </a:rPr>
              <a:t>saying…</a:t>
            </a:r>
            <a:endParaRPr lang="en-US" sz="2800" b="1" i="1" dirty="0">
              <a:solidFill>
                <a:schemeClr val="bg1"/>
              </a:solidFill>
            </a:endParaRPr>
          </a:p>
        </p:txBody>
      </p:sp>
    </p:spTree>
    <p:extLst>
      <p:ext uri="{BB962C8B-B14F-4D97-AF65-F5344CB8AC3E}">
        <p14:creationId xmlns:p14="http://schemas.microsoft.com/office/powerpoint/2010/main" val="2927987127"/>
      </p:ext>
    </p:extLst>
  </p:cSld>
  <p:clrMapOvr>
    <a:masterClrMapping/>
  </p:clrMapOvr>
  <p:transition spd="med">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Revelation 3:15-16</a:t>
            </a:r>
            <a:endParaRPr lang="en-US" sz="9600" b="1" dirty="0"/>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I </a:t>
            </a:r>
            <a:r>
              <a:rPr lang="en-US" sz="4000" dirty="0">
                <a:solidFill>
                  <a:schemeClr val="bg1"/>
                </a:solidFill>
              </a:rPr>
              <a:t>know your works, that you are neither cold nor hot. I could wish you were cold or </a:t>
            </a:r>
            <a:r>
              <a:rPr lang="en-US" sz="4000" dirty="0" smtClean="0">
                <a:solidFill>
                  <a:schemeClr val="bg1"/>
                </a:solidFill>
              </a:rPr>
              <a:t>hot. </a:t>
            </a:r>
            <a:r>
              <a:rPr lang="en-US" sz="4000" baseline="30000" dirty="0" smtClean="0">
                <a:solidFill>
                  <a:schemeClr val="bg1"/>
                </a:solidFill>
              </a:rPr>
              <a:t>16</a:t>
            </a:r>
            <a:r>
              <a:rPr lang="en-US" sz="4000" dirty="0" smtClean="0">
                <a:solidFill>
                  <a:schemeClr val="bg1"/>
                </a:solidFill>
              </a:rPr>
              <a:t> So </a:t>
            </a:r>
            <a:r>
              <a:rPr lang="en-US" sz="4000" dirty="0">
                <a:solidFill>
                  <a:schemeClr val="bg1"/>
                </a:solidFill>
              </a:rPr>
              <a:t>then, because you are lukewarm, and neither cold nor hot, I will vomit you out of My mouth.</a:t>
            </a:r>
          </a:p>
          <a:p>
            <a:endParaRPr lang="en-US" sz="400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271504923"/>
      </p:ext>
    </p:extLst>
  </p:cSld>
  <p:clrMapOvr>
    <a:masterClrMapping/>
  </p:clrMapOvr>
  <p:transition spd="med">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Matthew 13:40-42</a:t>
            </a:r>
            <a:endParaRPr lang="en-US" sz="9600" b="1" dirty="0"/>
          </a:p>
        </p:txBody>
      </p:sp>
      <p:sp>
        <p:nvSpPr>
          <p:cNvPr id="3" name="Content Placeholder 2"/>
          <p:cNvSpPr>
            <a:spLocks noGrp="1"/>
          </p:cNvSpPr>
          <p:nvPr>
            <p:ph idx="1"/>
          </p:nvPr>
        </p:nvSpPr>
        <p:spPr>
          <a:xfrm>
            <a:off x="838200" y="2321167"/>
            <a:ext cx="10515600" cy="4164039"/>
          </a:xfrm>
        </p:spPr>
        <p:txBody>
          <a:bodyPr>
            <a:normAutofit/>
          </a:bodyPr>
          <a:lstStyle/>
          <a:p>
            <a:pPr marL="0" indent="0">
              <a:buNone/>
            </a:pPr>
            <a:r>
              <a:rPr lang="en-US" sz="4000" dirty="0" smtClean="0">
                <a:solidFill>
                  <a:schemeClr val="bg1"/>
                </a:solidFill>
              </a:rPr>
              <a:t>Therefore </a:t>
            </a:r>
            <a:r>
              <a:rPr lang="en-US" sz="4000" dirty="0">
                <a:solidFill>
                  <a:schemeClr val="bg1"/>
                </a:solidFill>
              </a:rPr>
              <a:t>as the tares are gathered and burned in the fire, so it will be at the end of this </a:t>
            </a:r>
            <a:r>
              <a:rPr lang="en-US" sz="4000" dirty="0" smtClean="0">
                <a:solidFill>
                  <a:schemeClr val="bg1"/>
                </a:solidFill>
              </a:rPr>
              <a:t>age. </a:t>
            </a:r>
            <a:r>
              <a:rPr lang="en-US" sz="4000" baseline="30000" dirty="0" smtClean="0">
                <a:solidFill>
                  <a:schemeClr val="bg1"/>
                </a:solidFill>
              </a:rPr>
              <a:t>41</a:t>
            </a:r>
            <a:r>
              <a:rPr lang="en-US" sz="4000" dirty="0" smtClean="0">
                <a:solidFill>
                  <a:schemeClr val="bg1"/>
                </a:solidFill>
              </a:rPr>
              <a:t> The </a:t>
            </a:r>
            <a:r>
              <a:rPr lang="en-US" sz="4000" dirty="0">
                <a:solidFill>
                  <a:schemeClr val="bg1"/>
                </a:solidFill>
              </a:rPr>
              <a:t>Son of Man will send out His angels, and they will gather out of His kingdom all things that offend, and those who practice </a:t>
            </a:r>
            <a:r>
              <a:rPr lang="en-US" sz="4000" dirty="0" smtClean="0">
                <a:solidFill>
                  <a:schemeClr val="bg1"/>
                </a:solidFill>
              </a:rPr>
              <a:t>lawlessness, </a:t>
            </a:r>
            <a:r>
              <a:rPr lang="en-US" sz="4000" baseline="30000" dirty="0" smtClean="0">
                <a:solidFill>
                  <a:schemeClr val="bg1"/>
                </a:solidFill>
              </a:rPr>
              <a:t>42</a:t>
            </a:r>
            <a:r>
              <a:rPr lang="en-US" sz="4000" dirty="0" smtClean="0">
                <a:solidFill>
                  <a:schemeClr val="bg1"/>
                </a:solidFill>
              </a:rPr>
              <a:t> and </a:t>
            </a:r>
            <a:r>
              <a:rPr lang="en-US" sz="4000" dirty="0">
                <a:solidFill>
                  <a:schemeClr val="bg1"/>
                </a:solidFill>
              </a:rPr>
              <a:t>will cast them into the furnace of fire. There will be wailing and gnashing of teeth.</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522405441"/>
      </p:ext>
    </p:extLst>
  </p:cSld>
  <p:clrMapOvr>
    <a:masterClrMapping/>
  </p:clrMapOvr>
  <p:transition spd="med">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342900" marR="0" lvl="0" indent="-342900">
              <a:lnSpc>
                <a:spcPct val="107000"/>
              </a:lnSpc>
              <a:spcBef>
                <a:spcPts val="0"/>
              </a:spcBef>
              <a:spcAft>
                <a:spcPts val="0"/>
              </a:spcAft>
              <a:buFont typeface="+mj-lt"/>
              <a:buAutoNum type="alphaUcPeriod"/>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of light – John 8:12; 9:4-5;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12:46</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07935221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John 8:12</a:t>
            </a:r>
            <a:endParaRPr lang="en-US" sz="9600" b="1" dirty="0"/>
          </a:p>
        </p:txBody>
      </p:sp>
      <p:sp>
        <p:nvSpPr>
          <p:cNvPr id="3" name="Content Placeholder 2"/>
          <p:cNvSpPr>
            <a:spLocks noGrp="1"/>
          </p:cNvSpPr>
          <p:nvPr>
            <p:ph idx="1"/>
          </p:nvPr>
        </p:nvSpPr>
        <p:spPr>
          <a:xfrm>
            <a:off x="838200" y="2321167"/>
            <a:ext cx="10515600" cy="3855795"/>
          </a:xfrm>
        </p:spPr>
        <p:txBody>
          <a:bodyPr/>
          <a:lstStyle/>
          <a:p>
            <a:pPr marL="0" indent="0">
              <a:buNone/>
            </a:pPr>
            <a:r>
              <a:rPr lang="en-US" sz="4000" dirty="0" smtClean="0">
                <a:solidFill>
                  <a:schemeClr val="bg1"/>
                </a:solidFill>
              </a:rPr>
              <a:t>Then </a:t>
            </a:r>
            <a:r>
              <a:rPr lang="en-US" sz="4000" dirty="0">
                <a:solidFill>
                  <a:schemeClr val="bg1"/>
                </a:solidFill>
              </a:rPr>
              <a:t>Jesus spoke to them again, saying, "I am the light of the world. He who follows Me shall not walk in darkness, but have the light of life."</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777311538"/>
      </p:ext>
    </p:extLst>
  </p:cSld>
  <p:clrMapOvr>
    <a:masterClrMapping/>
  </p:clrMapOvr>
  <p:transition spd="med">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John 9:4-5</a:t>
            </a:r>
            <a:endParaRPr lang="en-US" sz="9600" b="1" dirty="0"/>
          </a:p>
        </p:txBody>
      </p:sp>
      <p:sp>
        <p:nvSpPr>
          <p:cNvPr id="3" name="Content Placeholder 2"/>
          <p:cNvSpPr>
            <a:spLocks noGrp="1"/>
          </p:cNvSpPr>
          <p:nvPr>
            <p:ph idx="1"/>
          </p:nvPr>
        </p:nvSpPr>
        <p:spPr>
          <a:xfrm>
            <a:off x="838200" y="2321167"/>
            <a:ext cx="10515600" cy="3855795"/>
          </a:xfrm>
        </p:spPr>
        <p:txBody>
          <a:bodyPr/>
          <a:lstStyle/>
          <a:p>
            <a:pPr marL="0" indent="0">
              <a:buNone/>
            </a:pPr>
            <a:r>
              <a:rPr lang="en-US" sz="4000" dirty="0" smtClean="0">
                <a:solidFill>
                  <a:schemeClr val="bg1"/>
                </a:solidFill>
              </a:rPr>
              <a:t>I </a:t>
            </a:r>
            <a:r>
              <a:rPr lang="en-US" sz="4000" dirty="0">
                <a:solidFill>
                  <a:schemeClr val="bg1"/>
                </a:solidFill>
              </a:rPr>
              <a:t>must work the works of Him who sent Me while it is day; the night is coming when no one can </a:t>
            </a:r>
            <a:r>
              <a:rPr lang="en-US" sz="4000" dirty="0" smtClean="0">
                <a:solidFill>
                  <a:schemeClr val="bg1"/>
                </a:solidFill>
              </a:rPr>
              <a:t>work. </a:t>
            </a:r>
            <a:r>
              <a:rPr lang="en-US" sz="4000" baseline="30000" dirty="0" smtClean="0">
                <a:solidFill>
                  <a:schemeClr val="bg1"/>
                </a:solidFill>
              </a:rPr>
              <a:t>5</a:t>
            </a:r>
            <a:r>
              <a:rPr lang="en-US" sz="4000" dirty="0" smtClean="0">
                <a:solidFill>
                  <a:schemeClr val="bg1"/>
                </a:solidFill>
              </a:rPr>
              <a:t> As </a:t>
            </a:r>
            <a:r>
              <a:rPr lang="en-US" sz="4000" dirty="0">
                <a:solidFill>
                  <a:schemeClr val="bg1"/>
                </a:solidFill>
              </a:rPr>
              <a:t>long as I am in the world, I am the light of the world</a:t>
            </a:r>
            <a:r>
              <a:rPr lang="en-US" sz="4000" dirty="0" smtClean="0">
                <a:solidFill>
                  <a:schemeClr val="bg1"/>
                </a:solidFill>
              </a:rPr>
              <a:t>.</a:t>
            </a:r>
            <a:endParaRPr lang="en-US" sz="4000" dirty="0">
              <a:solidFill>
                <a:schemeClr val="bg1"/>
              </a:solidFill>
            </a:endParaRP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887211898"/>
      </p:ext>
    </p:extLst>
  </p:cSld>
  <p:clrMapOvr>
    <a:masterClrMapping/>
  </p:clrMapOvr>
  <p:transition spd="med">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John 12:46</a:t>
            </a:r>
          </a:p>
        </p:txBody>
      </p:sp>
      <p:sp>
        <p:nvSpPr>
          <p:cNvPr id="3" name="Content Placeholder 2"/>
          <p:cNvSpPr>
            <a:spLocks noGrp="1"/>
          </p:cNvSpPr>
          <p:nvPr>
            <p:ph idx="1"/>
          </p:nvPr>
        </p:nvSpPr>
        <p:spPr>
          <a:xfrm>
            <a:off x="838200" y="2321167"/>
            <a:ext cx="10515600" cy="3855795"/>
          </a:xfrm>
        </p:spPr>
        <p:txBody>
          <a:bodyPr/>
          <a:lstStyle/>
          <a:p>
            <a:pPr marL="0" indent="0">
              <a:buNone/>
            </a:pPr>
            <a:r>
              <a:rPr lang="en-US" sz="4000" dirty="0" smtClean="0">
                <a:solidFill>
                  <a:schemeClr val="bg1"/>
                </a:solidFill>
              </a:rPr>
              <a:t>I </a:t>
            </a:r>
            <a:r>
              <a:rPr lang="en-US" sz="4000" dirty="0">
                <a:solidFill>
                  <a:schemeClr val="bg1"/>
                </a:solidFill>
              </a:rPr>
              <a:t>have come as a light into the world, that whoever believes in Me should not abide in darkness.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395733433"/>
      </p:ext>
    </p:extLst>
  </p:cSld>
  <p:clrMapOvr>
    <a:masterClrMapping/>
  </p:clrMapOvr>
  <p:transition spd="med">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342900" marR="0" lvl="0" indent="-342900">
              <a:lnSpc>
                <a:spcPct val="107000"/>
              </a:lnSpc>
              <a:spcBef>
                <a:spcPts val="0"/>
              </a:spcBef>
              <a:spcAft>
                <a:spcPts val="0"/>
              </a:spcAft>
              <a:buFont typeface="+mj-lt"/>
              <a:buAutoNum type="alphaUcPeriod"/>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Corinthians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4:6</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50057116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2 Corinthians 4:6</a:t>
            </a:r>
          </a:p>
        </p:txBody>
      </p:sp>
      <p:sp>
        <p:nvSpPr>
          <p:cNvPr id="3" name="Content Placeholder 2"/>
          <p:cNvSpPr>
            <a:spLocks noGrp="1"/>
          </p:cNvSpPr>
          <p:nvPr>
            <p:ph idx="1"/>
          </p:nvPr>
        </p:nvSpPr>
        <p:spPr>
          <a:xfrm>
            <a:off x="838200" y="2321167"/>
            <a:ext cx="10515600" cy="3855795"/>
          </a:xfrm>
        </p:spPr>
        <p:txBody>
          <a:bodyPr/>
          <a:lstStyle/>
          <a:p>
            <a:pPr marL="0" indent="0">
              <a:buNone/>
            </a:pPr>
            <a:r>
              <a:rPr lang="en-US" sz="4000" dirty="0" smtClean="0">
                <a:solidFill>
                  <a:schemeClr val="bg1"/>
                </a:solidFill>
              </a:rPr>
              <a:t>For </a:t>
            </a:r>
            <a:r>
              <a:rPr lang="en-US" sz="4000" dirty="0">
                <a:solidFill>
                  <a:schemeClr val="bg1"/>
                </a:solidFill>
              </a:rPr>
              <a:t>it is the God who commanded light to shine out of darkness, who has shone in our hearts to give the light of the knowledge of the glory of God in the face of Jesus Christ.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151329977"/>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342900" marR="0" lvl="0" indent="-342900">
              <a:lnSpc>
                <a:spcPct val="107000"/>
              </a:lnSpc>
              <a:spcBef>
                <a:spcPts val="0"/>
              </a:spcBef>
              <a:spcAft>
                <a:spcPts val="0"/>
              </a:spcAft>
              <a:buFont typeface="+mj-lt"/>
              <a:buAutoNum type="alphaUcPeriod"/>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Corinthians 4:6</a:t>
            </a: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Philippians 2:14-16</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814968912"/>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Philippians 2:14-16</a:t>
            </a:r>
          </a:p>
        </p:txBody>
      </p:sp>
      <p:sp>
        <p:nvSpPr>
          <p:cNvPr id="3" name="Content Placeholder 2"/>
          <p:cNvSpPr>
            <a:spLocks noGrp="1"/>
          </p:cNvSpPr>
          <p:nvPr>
            <p:ph idx="1"/>
          </p:nvPr>
        </p:nvSpPr>
        <p:spPr>
          <a:xfrm>
            <a:off x="838200" y="2321167"/>
            <a:ext cx="10515600" cy="3855795"/>
          </a:xfrm>
        </p:spPr>
        <p:txBody>
          <a:bodyPr>
            <a:normAutofit fontScale="92500"/>
          </a:bodyPr>
          <a:lstStyle/>
          <a:p>
            <a:pPr marL="0" indent="0">
              <a:buNone/>
            </a:pPr>
            <a:r>
              <a:rPr lang="en-US" sz="4000" dirty="0" smtClean="0">
                <a:solidFill>
                  <a:schemeClr val="bg1"/>
                </a:solidFill>
              </a:rPr>
              <a:t>Do </a:t>
            </a:r>
            <a:r>
              <a:rPr lang="en-US" sz="4000" dirty="0">
                <a:solidFill>
                  <a:schemeClr val="bg1"/>
                </a:solidFill>
              </a:rPr>
              <a:t>all things without complaining and </a:t>
            </a:r>
            <a:r>
              <a:rPr lang="en-US" sz="4000" dirty="0" smtClean="0">
                <a:solidFill>
                  <a:schemeClr val="bg1"/>
                </a:solidFill>
              </a:rPr>
              <a:t>disputing, </a:t>
            </a:r>
            <a:r>
              <a:rPr lang="en-US" sz="4000" baseline="30000" dirty="0" smtClean="0">
                <a:solidFill>
                  <a:schemeClr val="bg1"/>
                </a:solidFill>
              </a:rPr>
              <a:t>15</a:t>
            </a:r>
            <a:r>
              <a:rPr lang="en-US" sz="4000" dirty="0" smtClean="0">
                <a:solidFill>
                  <a:schemeClr val="bg1"/>
                </a:solidFill>
              </a:rPr>
              <a:t> that </a:t>
            </a:r>
            <a:r>
              <a:rPr lang="en-US" sz="4000" dirty="0">
                <a:solidFill>
                  <a:schemeClr val="bg1"/>
                </a:solidFill>
              </a:rPr>
              <a:t>you may become blameless and harmless, children of God without fault in the midst of a crooked and perverse generation, among whom you shine as lights in the </a:t>
            </a:r>
            <a:r>
              <a:rPr lang="en-US" sz="4000" dirty="0" smtClean="0">
                <a:solidFill>
                  <a:schemeClr val="bg1"/>
                </a:solidFill>
              </a:rPr>
              <a:t>world, </a:t>
            </a:r>
            <a:r>
              <a:rPr lang="en-US" sz="4000" baseline="30000" dirty="0" smtClean="0">
                <a:solidFill>
                  <a:schemeClr val="bg1"/>
                </a:solidFill>
              </a:rPr>
              <a:t>16</a:t>
            </a:r>
            <a:r>
              <a:rPr lang="en-US" sz="4000" dirty="0" smtClean="0">
                <a:solidFill>
                  <a:schemeClr val="bg1"/>
                </a:solidFill>
              </a:rPr>
              <a:t> holding </a:t>
            </a:r>
            <a:r>
              <a:rPr lang="en-US" sz="4000" dirty="0">
                <a:solidFill>
                  <a:schemeClr val="bg1"/>
                </a:solidFill>
              </a:rPr>
              <a:t>fast the word of life, so that I may rejoice in the day of Christ that I have not run in vain or labored in vain.</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676934940"/>
      </p:ext>
    </p:extLst>
  </p:cSld>
  <p:clrMapOvr>
    <a:masterClrMapping/>
  </p:clrMapOvr>
  <p:transition spd="med">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64230"/>
            <a:ext cx="9144000" cy="2387600"/>
          </a:xfrm>
        </p:spPr>
        <p:txBody>
          <a:bodyPr>
            <a:noAutofit/>
          </a:bodyPr>
          <a:lstStyle/>
          <a:p>
            <a:r>
              <a:rPr lang="en-US" sz="6600" b="1" dirty="0" smtClean="0">
                <a:solidFill>
                  <a:schemeClr val="bg1"/>
                </a:solidFill>
              </a:rPr>
              <a:t>The World’s Salt and Light</a:t>
            </a:r>
            <a:br>
              <a:rPr lang="en-US" sz="6600" b="1" dirty="0" smtClean="0">
                <a:solidFill>
                  <a:schemeClr val="bg1"/>
                </a:solidFill>
              </a:rPr>
            </a:br>
            <a:r>
              <a:rPr lang="en-US" sz="4000" b="1" i="1" dirty="0" smtClean="0">
                <a:solidFill>
                  <a:schemeClr val="bg1"/>
                </a:solidFill>
              </a:rPr>
              <a:t>Matthew 5:13-16</a:t>
            </a:r>
            <a:endParaRPr lang="en-US" sz="4000" b="1" i="1"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6264" y="2940148"/>
            <a:ext cx="7199471" cy="3446555"/>
          </a:xfrm>
          <a:prstGeom prst="rect">
            <a:avLst/>
          </a:prstGeom>
          <a:ln w="57150">
            <a:solidFill>
              <a:schemeClr val="bg1"/>
            </a:solidFill>
          </a:ln>
        </p:spPr>
      </p:pic>
    </p:spTree>
    <p:extLst>
      <p:ext uri="{BB962C8B-B14F-4D97-AF65-F5344CB8AC3E}">
        <p14:creationId xmlns:p14="http://schemas.microsoft.com/office/powerpoint/2010/main" val="856284745"/>
      </p:ext>
    </p:extLst>
  </p:cSld>
  <p:clrMapOvr>
    <a:masterClrMapping/>
  </p:clrMapOvr>
  <p:transition spd="med">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342900" marR="0" lvl="0" indent="-342900">
              <a:lnSpc>
                <a:spcPct val="107000"/>
              </a:lnSpc>
              <a:spcBef>
                <a:spcPts val="0"/>
              </a:spcBef>
              <a:spcAft>
                <a:spcPts val="0"/>
              </a:spcAft>
              <a:buFont typeface="+mj-lt"/>
              <a:buAutoNum type="alphaUcPeriod"/>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Only through Jesus.</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he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source of light – John 8:12; 9:4-5; 12:46</a:t>
            </a: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2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Corinthians 4:6</a:t>
            </a: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Philippians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2:14-16</a:t>
            </a:r>
          </a:p>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 Called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to light.</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1 Peter 2:9-10; Ephesians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5:8-10</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355431724"/>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Peter 2:9-10</a:t>
            </a:r>
          </a:p>
        </p:txBody>
      </p:sp>
      <p:sp>
        <p:nvSpPr>
          <p:cNvPr id="3" name="Content Placeholder 2"/>
          <p:cNvSpPr>
            <a:spLocks noGrp="1"/>
          </p:cNvSpPr>
          <p:nvPr>
            <p:ph idx="1"/>
          </p:nvPr>
        </p:nvSpPr>
        <p:spPr>
          <a:xfrm>
            <a:off x="838200" y="2321167"/>
            <a:ext cx="10515600" cy="3855795"/>
          </a:xfrm>
        </p:spPr>
        <p:txBody>
          <a:bodyPr>
            <a:normAutofit lnSpcReduction="10000"/>
          </a:bodyPr>
          <a:lstStyle/>
          <a:p>
            <a:pPr marL="0" indent="0">
              <a:buNone/>
            </a:pPr>
            <a:r>
              <a:rPr lang="en-US" sz="4000" dirty="0" smtClean="0">
                <a:solidFill>
                  <a:schemeClr val="bg1"/>
                </a:solidFill>
              </a:rPr>
              <a:t>But </a:t>
            </a:r>
            <a:r>
              <a:rPr lang="en-US" sz="4000" dirty="0">
                <a:solidFill>
                  <a:schemeClr val="bg1"/>
                </a:solidFill>
              </a:rPr>
              <a:t>you are a chosen generation, a royal priesthood, a holy nation, His own special people, that you may proclaim the praises of Him who called you out of darkness into His marvelous </a:t>
            </a:r>
            <a:r>
              <a:rPr lang="en-US" sz="4000" dirty="0" smtClean="0">
                <a:solidFill>
                  <a:schemeClr val="bg1"/>
                </a:solidFill>
              </a:rPr>
              <a:t>light; </a:t>
            </a:r>
            <a:r>
              <a:rPr lang="en-US" sz="4000" baseline="30000" dirty="0" smtClean="0">
                <a:solidFill>
                  <a:schemeClr val="bg1"/>
                </a:solidFill>
              </a:rPr>
              <a:t>10</a:t>
            </a:r>
            <a:r>
              <a:rPr lang="en-US" sz="4000" dirty="0" smtClean="0">
                <a:solidFill>
                  <a:schemeClr val="bg1"/>
                </a:solidFill>
              </a:rPr>
              <a:t> who </a:t>
            </a:r>
            <a:r>
              <a:rPr lang="en-US" sz="4000" dirty="0">
                <a:solidFill>
                  <a:schemeClr val="bg1"/>
                </a:solidFill>
              </a:rPr>
              <a:t>once were not a people but are now the people of God, who had not obtained mercy but now have obtained mercy.</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815978206"/>
      </p:ext>
    </p:extLst>
  </p:cSld>
  <p:clrMapOvr>
    <a:masterClrMapping/>
  </p:clrMapOvr>
  <p:transition spd="med">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Ephesians 5:8-10</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For </a:t>
            </a:r>
            <a:r>
              <a:rPr lang="en-US" sz="4000" dirty="0">
                <a:solidFill>
                  <a:schemeClr val="bg1"/>
                </a:solidFill>
              </a:rPr>
              <a:t>you were once darkness, but now you are light in the Lord. Walk as children of </a:t>
            </a:r>
            <a:r>
              <a:rPr lang="en-US" sz="4000" dirty="0" smtClean="0">
                <a:solidFill>
                  <a:schemeClr val="bg1"/>
                </a:solidFill>
              </a:rPr>
              <a:t>light </a:t>
            </a:r>
            <a:r>
              <a:rPr lang="en-US" sz="4000" baseline="30000" dirty="0" smtClean="0">
                <a:solidFill>
                  <a:schemeClr val="bg1"/>
                </a:solidFill>
              </a:rPr>
              <a:t>9</a:t>
            </a:r>
            <a:r>
              <a:rPr lang="en-US" sz="4000" dirty="0" smtClean="0">
                <a:solidFill>
                  <a:schemeClr val="bg1"/>
                </a:solidFill>
              </a:rPr>
              <a:t> (for </a:t>
            </a:r>
            <a:r>
              <a:rPr lang="en-US" sz="4000" dirty="0">
                <a:solidFill>
                  <a:schemeClr val="bg1"/>
                </a:solidFill>
              </a:rPr>
              <a:t>the fruit of the Spirit is in all goodness, righteousness, and truth</a:t>
            </a:r>
            <a:r>
              <a:rPr lang="en-US" sz="4000" dirty="0" smtClean="0">
                <a:solidFill>
                  <a:schemeClr val="bg1"/>
                </a:solidFill>
              </a:rPr>
              <a:t>), </a:t>
            </a:r>
            <a:r>
              <a:rPr lang="en-US" sz="4000" baseline="30000" dirty="0" smtClean="0">
                <a:solidFill>
                  <a:schemeClr val="bg1"/>
                </a:solidFill>
              </a:rPr>
              <a:t>10</a:t>
            </a:r>
            <a:r>
              <a:rPr lang="en-US" sz="4000" dirty="0" smtClean="0">
                <a:solidFill>
                  <a:schemeClr val="bg1"/>
                </a:solidFill>
              </a:rPr>
              <a:t> finding </a:t>
            </a:r>
            <a:r>
              <a:rPr lang="en-US" sz="4000" dirty="0">
                <a:solidFill>
                  <a:schemeClr val="bg1"/>
                </a:solidFill>
              </a:rPr>
              <a:t>out what is acceptable to the Lord.</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669632302"/>
      </p:ext>
    </p:extLst>
  </p:cSld>
  <p:clrMapOvr>
    <a:masterClrMapping/>
  </p:clrMapOvr>
  <p:transition spd="med">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 “Let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your light shine before men…”</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hown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 conduct – 1 Timothy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4:12-16</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 reflection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Christ – 1 Corinthians 11:1.</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71563994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Corinthians 11:1</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Imitate </a:t>
            </a:r>
            <a:r>
              <a:rPr lang="en-US" sz="4000" dirty="0">
                <a:solidFill>
                  <a:schemeClr val="bg1"/>
                </a:solidFill>
              </a:rPr>
              <a:t>me, just as I also imitate Christ.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198514770"/>
      </p:ext>
    </p:extLst>
  </p:cSld>
  <p:clrMapOvr>
    <a:masterClrMapping/>
  </p:clrMapOvr>
  <p:transition spd="med">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 “Let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your light shine before men…”</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hown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 conduct – 1 Timothy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4:12-16</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 reflection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light does not shine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when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something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is between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 and Christ.</a:t>
            </a:r>
          </a:p>
          <a:p>
            <a:pPr lvl="2">
              <a:lnSpc>
                <a:spcPct val="107000"/>
              </a:lnSpc>
              <a:spcBef>
                <a:spcPts val="0"/>
              </a:spcBef>
              <a:buFont typeface="Wingdings" panose="05000000000000000000" pitchFamily="2"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Hebrews 12:1-2; 1 Corinthians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6:12</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066057256"/>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Hebrews 12:1-2</a:t>
            </a:r>
          </a:p>
        </p:txBody>
      </p:sp>
      <p:sp>
        <p:nvSpPr>
          <p:cNvPr id="3" name="Content Placeholder 2"/>
          <p:cNvSpPr>
            <a:spLocks noGrp="1"/>
          </p:cNvSpPr>
          <p:nvPr>
            <p:ph idx="1"/>
          </p:nvPr>
        </p:nvSpPr>
        <p:spPr>
          <a:xfrm>
            <a:off x="838200" y="2321167"/>
            <a:ext cx="10515600" cy="3855795"/>
          </a:xfrm>
        </p:spPr>
        <p:txBody>
          <a:bodyPr>
            <a:normAutofit fontScale="92500" lnSpcReduction="10000"/>
          </a:bodyPr>
          <a:lstStyle/>
          <a:p>
            <a:pPr marL="0" indent="0">
              <a:buNone/>
            </a:pPr>
            <a:r>
              <a:rPr lang="en-US" sz="4000" dirty="0" smtClean="0">
                <a:solidFill>
                  <a:schemeClr val="bg1"/>
                </a:solidFill>
              </a:rPr>
              <a:t>Therefore </a:t>
            </a:r>
            <a:r>
              <a:rPr lang="en-US" sz="4000" dirty="0">
                <a:solidFill>
                  <a:schemeClr val="bg1"/>
                </a:solidFill>
              </a:rPr>
              <a:t>we also, since we are surrounded by so great a cloud of witnesses, let us lay aside every weight, and the sin which so easily ensnares us, and let us run with endurance the race that is set before </a:t>
            </a:r>
            <a:r>
              <a:rPr lang="en-US" sz="4000" dirty="0" smtClean="0">
                <a:solidFill>
                  <a:schemeClr val="bg1"/>
                </a:solidFill>
              </a:rPr>
              <a:t>us, </a:t>
            </a:r>
            <a:r>
              <a:rPr lang="en-US" sz="4000" baseline="30000" dirty="0" smtClean="0">
                <a:solidFill>
                  <a:schemeClr val="bg1"/>
                </a:solidFill>
              </a:rPr>
              <a:t>2</a:t>
            </a:r>
            <a:r>
              <a:rPr lang="en-US" sz="4000" dirty="0" smtClean="0">
                <a:solidFill>
                  <a:schemeClr val="bg1"/>
                </a:solidFill>
              </a:rPr>
              <a:t> looking </a:t>
            </a:r>
            <a:r>
              <a:rPr lang="en-US" sz="4000" dirty="0">
                <a:solidFill>
                  <a:schemeClr val="bg1"/>
                </a:solidFill>
              </a:rPr>
              <a:t>unto Jesus, the author and finisher of our faith, who for the joy that was set before Him endured the cross, despising the shame, and has sat down at the right hand of the throne of God.</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640703635"/>
      </p:ext>
    </p:extLst>
  </p:cSld>
  <p:clrMapOvr>
    <a:masterClrMapping/>
  </p:clrMapOvr>
  <p:transition spd="med">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Corinthians 6:12</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All </a:t>
            </a:r>
            <a:r>
              <a:rPr lang="en-US" sz="4000" dirty="0">
                <a:solidFill>
                  <a:schemeClr val="bg1"/>
                </a:solidFill>
              </a:rPr>
              <a:t>things are lawful for me, but all things are not helpful. All things are lawful for me, but I will not be brought under the power of any.</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69372891"/>
      </p:ext>
    </p:extLst>
  </p:cSld>
  <p:clrMapOvr>
    <a:masterClrMapping/>
  </p:clrMapOvr>
  <p:transition spd="med">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 “Let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your light shine before men…”</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hown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 conduct – 1 Timothy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4:12-16</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 reflection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light does not shine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when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something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is between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 and Christ.</a:t>
            </a:r>
          </a:p>
          <a:p>
            <a:pPr lvl="2">
              <a:lnSpc>
                <a:spcPct val="107000"/>
              </a:lnSpc>
              <a:spcBef>
                <a:spcPts val="0"/>
              </a:spcBef>
              <a:buFont typeface="Wingdings" panose="05000000000000000000" pitchFamily="2"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Hebrews 12:1-2; 1 Corinthians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6:12</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Wingdings" panose="05000000000000000000" pitchFamily="2"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 1:5-6</a:t>
            </a: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772509231"/>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John 1:5-6</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This </a:t>
            </a:r>
            <a:r>
              <a:rPr lang="en-US" sz="4000" dirty="0">
                <a:solidFill>
                  <a:schemeClr val="bg1"/>
                </a:solidFill>
              </a:rPr>
              <a:t>is the message which we have heard from Him and declare to you, that God is light and in Him is no darkness at </a:t>
            </a:r>
            <a:r>
              <a:rPr lang="en-US" sz="4000" dirty="0" smtClean="0">
                <a:solidFill>
                  <a:schemeClr val="bg1"/>
                </a:solidFill>
              </a:rPr>
              <a:t>all. </a:t>
            </a:r>
            <a:r>
              <a:rPr lang="en-US" sz="4000" baseline="30000" dirty="0" smtClean="0">
                <a:solidFill>
                  <a:schemeClr val="bg1"/>
                </a:solidFill>
              </a:rPr>
              <a:t>6</a:t>
            </a:r>
            <a:r>
              <a:rPr lang="en-US" sz="4000" dirty="0" smtClean="0">
                <a:solidFill>
                  <a:schemeClr val="bg1"/>
                </a:solidFill>
              </a:rPr>
              <a:t> If </a:t>
            </a:r>
            <a:r>
              <a:rPr lang="en-US" sz="4000" dirty="0">
                <a:solidFill>
                  <a:schemeClr val="bg1"/>
                </a:solidFill>
              </a:rPr>
              <a:t>we say that we have fellowship with Him, and walk in darkness, we lie and do not practice the truth.</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74057978"/>
      </p:ext>
    </p:extLst>
  </p:cSld>
  <p:clrMapOvr>
    <a:masterClrMapping/>
  </p:clrMapOvr>
  <p:transition spd="med">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Salt of the Earth</a:t>
            </a:r>
            <a:endParaRPr lang="en-US" sz="7200" b="1" dirty="0">
              <a:solidFill>
                <a:schemeClr val="bg1"/>
              </a:solidFill>
            </a:endParaRPr>
          </a:p>
        </p:txBody>
      </p:sp>
      <p:sp>
        <p:nvSpPr>
          <p:cNvPr id="3" name="Content Placeholder 2"/>
          <p:cNvSpPr>
            <a:spLocks noGrp="1"/>
          </p:cNvSpPr>
          <p:nvPr>
            <p:ph idx="1"/>
          </p:nvPr>
        </p:nvSpPr>
        <p:spPr>
          <a:xfrm>
            <a:off x="838200" y="1825624"/>
            <a:ext cx="10515600" cy="4828393"/>
          </a:xfrm>
        </p:spPr>
        <p:txBody>
          <a:bodyPr>
            <a:normAutofit/>
          </a:bodyPr>
          <a:lstStyle/>
          <a:p>
            <a:pPr marL="342900" marR="0" lvl="0" indent="-342900">
              <a:lnSpc>
                <a:spcPct val="107000"/>
              </a:lnSpc>
              <a:spcBef>
                <a:spcPts val="0"/>
              </a:spcBef>
              <a:spcAft>
                <a:spcPts val="0"/>
              </a:spcAft>
              <a:buFont typeface="+mj-lt"/>
              <a:buAutoNum type="alphaUcPeriod"/>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Salt </a:t>
            </a: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seasons.</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Makes the world palatable to God – Genesis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6:5-7</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Sodom – Genesis 18:22-25 </a:t>
            </a:r>
          </a:p>
          <a:p>
            <a:pPr lvl="2">
              <a:lnSpc>
                <a:spcPct val="107000"/>
              </a:lnSpc>
              <a:spcBef>
                <a:spcPts val="0"/>
              </a:spcBef>
              <a:buFont typeface="Wingdings" panose="05000000000000000000" pitchFamily="2"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 will not do it for the sake of…” (find 50, 45, 40, 30, 20, 10)</a:t>
            </a:r>
          </a:p>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 Without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flavor it’s good for nothing.</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Impurities cause flavor loss. – 1 Corinthians 15:33;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1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Corinthians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5:6-8;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Ephesians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5:3-7;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Romans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12:9</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98758659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Light of the World</a:t>
            </a:r>
            <a:endParaRPr lang="en-US" sz="7200" b="1" dirty="0">
              <a:solidFill>
                <a:schemeClr val="bg1"/>
              </a:solidFill>
            </a:endParaRPr>
          </a:p>
        </p:txBody>
      </p:sp>
      <p:sp>
        <p:nvSpPr>
          <p:cNvPr id="3" name="Content Placeholder 2"/>
          <p:cNvSpPr>
            <a:spLocks noGrp="1"/>
          </p:cNvSpPr>
          <p:nvPr>
            <p:ph idx="1"/>
          </p:nvPr>
        </p:nvSpPr>
        <p:spPr>
          <a:xfrm>
            <a:off x="838200" y="1825625"/>
            <a:ext cx="10515600" cy="4884664"/>
          </a:xfrm>
        </p:spPr>
        <p:txBody>
          <a:bodyPr>
            <a:normAutofit/>
          </a:bodyPr>
          <a:lstStyle/>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 “Let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your light shine before men…”</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hown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through conduct – 1 Timothy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4:12-16</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 reflection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of Christ – 1 Corinthians 11:1.</a:t>
            </a:r>
          </a:p>
          <a:p>
            <a:pPr marL="742950" marR="0" lvl="1" indent="-285750">
              <a:lnSpc>
                <a:spcPct val="107000"/>
              </a:lnSpc>
              <a:spcBef>
                <a:spcPts val="0"/>
              </a:spcBef>
              <a:spcAft>
                <a:spcPts val="0"/>
              </a:spcAft>
              <a:buFont typeface="Courier New" panose="02070309020205020404" pitchFamily="49" charset="0"/>
              <a:buChar char="o"/>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Our light does not shine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when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something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is between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 and Christ.</a:t>
            </a:r>
          </a:p>
          <a:p>
            <a:pPr lvl="2">
              <a:lnSpc>
                <a:spcPct val="107000"/>
              </a:lnSpc>
              <a:spcBef>
                <a:spcPts val="0"/>
              </a:spcBef>
              <a:buFont typeface="Wingdings" panose="05000000000000000000" pitchFamily="2"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Hebrews 12:1-2; 1 Corinthians </a:t>
            </a: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6:12</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2">
              <a:lnSpc>
                <a:spcPct val="107000"/>
              </a:lnSpc>
              <a:spcBef>
                <a:spcPts val="0"/>
              </a:spcBef>
              <a:buFont typeface="Wingdings" panose="05000000000000000000" pitchFamily="2" charset="2"/>
              <a:buChar char=""/>
            </a:pPr>
            <a:r>
              <a:rPr lang="en-US" sz="24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John 1:5-6</a:t>
            </a:r>
          </a:p>
          <a:p>
            <a:pPr marL="342900" marR="0" lvl="0" indent="-342900">
              <a:lnSpc>
                <a:spcPct val="107000"/>
              </a:lnSpc>
              <a:spcBef>
                <a:spcPts val="0"/>
              </a:spcBef>
              <a:spcAft>
                <a:spcPts val="80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they may see your good works and glorify your Father in heaven.” – 1 Peter 2:11-12; John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15:5-8</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38313539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Peter 2:11-12</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Beloved</a:t>
            </a:r>
            <a:r>
              <a:rPr lang="en-US" sz="4000" dirty="0">
                <a:solidFill>
                  <a:schemeClr val="bg1"/>
                </a:solidFill>
              </a:rPr>
              <a:t>, I beg you as sojourners and pilgrims, abstain from fleshly lusts which war against the </a:t>
            </a:r>
            <a:r>
              <a:rPr lang="en-US" sz="4000" dirty="0" smtClean="0">
                <a:solidFill>
                  <a:schemeClr val="bg1"/>
                </a:solidFill>
              </a:rPr>
              <a:t>soul, </a:t>
            </a:r>
            <a:r>
              <a:rPr lang="en-US" sz="4000" baseline="30000" dirty="0" smtClean="0">
                <a:solidFill>
                  <a:schemeClr val="bg1"/>
                </a:solidFill>
              </a:rPr>
              <a:t>12</a:t>
            </a:r>
            <a:r>
              <a:rPr lang="en-US" sz="4000" dirty="0" smtClean="0">
                <a:solidFill>
                  <a:schemeClr val="bg1"/>
                </a:solidFill>
              </a:rPr>
              <a:t> having </a:t>
            </a:r>
            <a:r>
              <a:rPr lang="en-US" sz="4000" dirty="0">
                <a:solidFill>
                  <a:schemeClr val="bg1"/>
                </a:solidFill>
              </a:rPr>
              <a:t>your conduct honorable among the Gentiles, that when they speak against you as evildoers, they may, by your good works which they observe, glorify God in the day of visitation.</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443468741"/>
      </p:ext>
    </p:extLst>
  </p:cSld>
  <p:clrMapOvr>
    <a:masterClrMapping/>
  </p:clrMapOvr>
  <p:transition spd="med">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John </a:t>
            </a:r>
            <a:r>
              <a:rPr lang="en-US" sz="7200" b="1" dirty="0" smtClean="0">
                <a:solidFill>
                  <a:prstClr val="white"/>
                </a:solidFill>
                <a:ea typeface="Calibri" panose="020F0502020204030204" pitchFamily="34" charset="0"/>
                <a:cs typeface="Times New Roman" panose="02020603050405020304" pitchFamily="18" charset="0"/>
              </a:rPr>
              <a:t>15:5-8</a:t>
            </a:r>
            <a:endParaRPr lang="en-US" sz="7200" b="1" dirty="0">
              <a:solidFill>
                <a:prstClr val="white"/>
              </a:solidFill>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838200" y="2321167"/>
            <a:ext cx="10515600" cy="4351096"/>
          </a:xfrm>
        </p:spPr>
        <p:txBody>
          <a:bodyPr>
            <a:normAutofit fontScale="55000" lnSpcReduction="20000"/>
          </a:bodyPr>
          <a:lstStyle/>
          <a:p>
            <a:pPr marL="0" indent="0">
              <a:buNone/>
            </a:pPr>
            <a:r>
              <a:rPr lang="en-US" sz="6700" dirty="0" smtClean="0">
                <a:solidFill>
                  <a:schemeClr val="bg1"/>
                </a:solidFill>
              </a:rPr>
              <a:t>I </a:t>
            </a:r>
            <a:r>
              <a:rPr lang="en-US" sz="6700" dirty="0">
                <a:solidFill>
                  <a:schemeClr val="bg1"/>
                </a:solidFill>
              </a:rPr>
              <a:t>am the vine, you are the branches. He who abides in Me, and I in him, bears much fruit; for without Me you can do </a:t>
            </a:r>
            <a:r>
              <a:rPr lang="en-US" sz="6700" dirty="0" smtClean="0">
                <a:solidFill>
                  <a:schemeClr val="bg1"/>
                </a:solidFill>
              </a:rPr>
              <a:t>nothing. </a:t>
            </a:r>
            <a:r>
              <a:rPr lang="en-US" sz="6700" baseline="30000" dirty="0" smtClean="0">
                <a:solidFill>
                  <a:schemeClr val="bg1"/>
                </a:solidFill>
              </a:rPr>
              <a:t>6</a:t>
            </a:r>
            <a:r>
              <a:rPr lang="en-US" sz="6700" dirty="0" smtClean="0">
                <a:solidFill>
                  <a:schemeClr val="bg1"/>
                </a:solidFill>
              </a:rPr>
              <a:t> If </a:t>
            </a:r>
            <a:r>
              <a:rPr lang="en-US" sz="6700" dirty="0">
                <a:solidFill>
                  <a:schemeClr val="bg1"/>
                </a:solidFill>
              </a:rPr>
              <a:t>anyone does not abide in Me, he is cast out as a branch and is withered; and they gather them and throw them into the fire, and they are </a:t>
            </a:r>
            <a:r>
              <a:rPr lang="en-US" sz="6700" dirty="0" smtClean="0">
                <a:solidFill>
                  <a:schemeClr val="bg1"/>
                </a:solidFill>
              </a:rPr>
              <a:t>burned. </a:t>
            </a:r>
            <a:r>
              <a:rPr lang="en-US" sz="6700" baseline="30000" dirty="0" smtClean="0">
                <a:solidFill>
                  <a:schemeClr val="bg1"/>
                </a:solidFill>
              </a:rPr>
              <a:t>7</a:t>
            </a:r>
            <a:r>
              <a:rPr lang="en-US" sz="6700" dirty="0" smtClean="0">
                <a:solidFill>
                  <a:schemeClr val="bg1"/>
                </a:solidFill>
              </a:rPr>
              <a:t> If </a:t>
            </a:r>
            <a:r>
              <a:rPr lang="en-US" sz="6700" dirty="0">
                <a:solidFill>
                  <a:schemeClr val="bg1"/>
                </a:solidFill>
              </a:rPr>
              <a:t>you abide in Me, and My words abide in you, you will ask what you desire, and it shall be done for </a:t>
            </a:r>
            <a:r>
              <a:rPr lang="en-US" sz="6700" dirty="0" smtClean="0">
                <a:solidFill>
                  <a:schemeClr val="bg1"/>
                </a:solidFill>
              </a:rPr>
              <a:t>you. </a:t>
            </a:r>
            <a:r>
              <a:rPr lang="en-US" sz="6700" baseline="30000" dirty="0" smtClean="0">
                <a:solidFill>
                  <a:schemeClr val="bg1"/>
                </a:solidFill>
              </a:rPr>
              <a:t>8</a:t>
            </a:r>
            <a:r>
              <a:rPr lang="en-US" sz="6700" dirty="0" smtClean="0">
                <a:solidFill>
                  <a:schemeClr val="bg1"/>
                </a:solidFill>
              </a:rPr>
              <a:t> By </a:t>
            </a:r>
            <a:r>
              <a:rPr lang="en-US" sz="6700" dirty="0">
                <a:solidFill>
                  <a:schemeClr val="bg1"/>
                </a:solidFill>
              </a:rPr>
              <a:t>this My Father is glorified, that you bear much fruit; so you will be My disciples.</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545655949"/>
      </p:ext>
    </p:extLst>
  </p:cSld>
  <p:clrMapOvr>
    <a:masterClrMapping/>
  </p:clrMapOvr>
  <p:transition spd="med">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solidFill>
                  <a:schemeClr val="bg1"/>
                </a:solidFill>
              </a:rPr>
              <a:t>Conclusion</a:t>
            </a:r>
            <a:endParaRPr lang="en-US" sz="7200" b="1" dirty="0">
              <a:solidFill>
                <a:schemeClr val="bg1"/>
              </a:solidFill>
            </a:endParaRPr>
          </a:p>
        </p:txBody>
      </p:sp>
      <p:sp>
        <p:nvSpPr>
          <p:cNvPr id="4" name="Content Placeholder 3"/>
          <p:cNvSpPr>
            <a:spLocks noGrp="1"/>
          </p:cNvSpPr>
          <p:nvPr>
            <p:ph sz="half" idx="2"/>
          </p:nvPr>
        </p:nvSpPr>
        <p:spPr>
          <a:xfrm>
            <a:off x="839788" y="1690688"/>
            <a:ext cx="5157787" cy="4878923"/>
          </a:xfrm>
        </p:spPr>
        <p:txBody>
          <a:bodyPr>
            <a:normAutofit/>
          </a:bodyPr>
          <a:lstStyle/>
          <a:p>
            <a:r>
              <a:rPr lang="en-US" sz="3200" dirty="0" smtClean="0">
                <a:solidFill>
                  <a:schemeClr val="bg1"/>
                </a:solidFill>
              </a:rPr>
              <a:t>We </a:t>
            </a:r>
            <a:r>
              <a:rPr lang="en-US" sz="3200" dirty="0">
                <a:solidFill>
                  <a:schemeClr val="bg1"/>
                </a:solidFill>
              </a:rPr>
              <a:t>have the responsibility of seasoning and lighting the world</a:t>
            </a:r>
            <a:r>
              <a:rPr lang="en-US" sz="3200" dirty="0" smtClean="0">
                <a:solidFill>
                  <a:schemeClr val="bg1"/>
                </a:solidFill>
              </a:rPr>
              <a:t>.</a:t>
            </a:r>
            <a:endParaRPr lang="en-US" sz="3200" dirty="0">
              <a:solidFill>
                <a:schemeClr val="bg1"/>
              </a:solidFill>
            </a:endParaRPr>
          </a:p>
          <a:p>
            <a:r>
              <a:rPr lang="en-US" sz="3200" dirty="0" smtClean="0">
                <a:solidFill>
                  <a:schemeClr val="bg1"/>
                </a:solidFill>
              </a:rPr>
              <a:t>Christians </a:t>
            </a:r>
            <a:r>
              <a:rPr lang="en-US" sz="3200" dirty="0">
                <a:solidFill>
                  <a:schemeClr val="bg1"/>
                </a:solidFill>
              </a:rPr>
              <a:t>are supposed to be different.</a:t>
            </a:r>
          </a:p>
          <a:p>
            <a:pPr lvl="1"/>
            <a:r>
              <a:rPr lang="en-US" sz="2800" dirty="0" smtClean="0">
                <a:solidFill>
                  <a:schemeClr val="bg1"/>
                </a:solidFill>
              </a:rPr>
              <a:t>Romans </a:t>
            </a:r>
            <a:r>
              <a:rPr lang="en-US" sz="2800" dirty="0">
                <a:solidFill>
                  <a:schemeClr val="bg1"/>
                </a:solidFill>
              </a:rPr>
              <a:t>12:1-2; James </a:t>
            </a:r>
            <a:r>
              <a:rPr lang="en-US" sz="2800" dirty="0" smtClean="0">
                <a:solidFill>
                  <a:schemeClr val="bg1"/>
                </a:solidFill>
              </a:rPr>
              <a:t>1:27;           2 </a:t>
            </a:r>
            <a:r>
              <a:rPr lang="en-US" sz="2800" dirty="0">
                <a:solidFill>
                  <a:schemeClr val="bg1"/>
                </a:solidFill>
              </a:rPr>
              <a:t>Corinthians </a:t>
            </a:r>
            <a:r>
              <a:rPr lang="en-US" sz="2800" dirty="0" smtClean="0">
                <a:solidFill>
                  <a:schemeClr val="bg1"/>
                </a:solidFill>
              </a:rPr>
              <a:t>5:13</a:t>
            </a:r>
            <a:endParaRPr lang="en-US" sz="2800" dirty="0">
              <a:solidFill>
                <a:schemeClr val="bg1"/>
              </a:solidFill>
            </a:endParaRPr>
          </a:p>
          <a:p>
            <a:pPr marL="0" indent="0" algn="ctr">
              <a:buNone/>
            </a:pPr>
            <a:endParaRPr lang="en-US" sz="3600" b="1" dirty="0" smtClean="0">
              <a:solidFill>
                <a:schemeClr val="bg1"/>
              </a:solidFill>
            </a:endParaRPr>
          </a:p>
          <a:p>
            <a:endParaRPr lang="en-US" dirty="0">
              <a:solidFill>
                <a:schemeClr val="bg1"/>
              </a:solidFill>
            </a:endParaRPr>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97575" y="2198309"/>
            <a:ext cx="5430658" cy="3681986"/>
          </a:xfrm>
        </p:spPr>
      </p:pic>
    </p:spTree>
    <p:extLst>
      <p:ext uri="{BB962C8B-B14F-4D97-AF65-F5344CB8AC3E}">
        <p14:creationId xmlns:p14="http://schemas.microsoft.com/office/powerpoint/2010/main" val="2585077239"/>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Romans 12:1-2</a:t>
            </a:r>
          </a:p>
        </p:txBody>
      </p:sp>
      <p:sp>
        <p:nvSpPr>
          <p:cNvPr id="3" name="Content Placeholder 2"/>
          <p:cNvSpPr>
            <a:spLocks noGrp="1"/>
          </p:cNvSpPr>
          <p:nvPr>
            <p:ph idx="1"/>
          </p:nvPr>
        </p:nvSpPr>
        <p:spPr>
          <a:xfrm>
            <a:off x="838200" y="2321167"/>
            <a:ext cx="10515600" cy="3855795"/>
          </a:xfrm>
        </p:spPr>
        <p:txBody>
          <a:bodyPr>
            <a:normAutofit lnSpcReduction="10000"/>
          </a:bodyPr>
          <a:lstStyle/>
          <a:p>
            <a:pPr marL="0" indent="0">
              <a:buNone/>
            </a:pPr>
            <a:r>
              <a:rPr lang="en-US" sz="4000" dirty="0" smtClean="0">
                <a:solidFill>
                  <a:schemeClr val="bg1"/>
                </a:solidFill>
              </a:rPr>
              <a:t>I </a:t>
            </a:r>
            <a:r>
              <a:rPr lang="en-US" sz="4000" dirty="0">
                <a:solidFill>
                  <a:schemeClr val="bg1"/>
                </a:solidFill>
              </a:rPr>
              <a:t>beseech you therefore, brethren, by the mercies of God, that you present your bodies a living sacrifice, holy, acceptable to God, which is your reasonable </a:t>
            </a:r>
            <a:r>
              <a:rPr lang="en-US" sz="4000" dirty="0" smtClean="0">
                <a:solidFill>
                  <a:schemeClr val="bg1"/>
                </a:solidFill>
              </a:rPr>
              <a:t>service. </a:t>
            </a:r>
            <a:r>
              <a:rPr lang="en-US" sz="4000" baseline="30000" dirty="0" smtClean="0">
                <a:solidFill>
                  <a:schemeClr val="bg1"/>
                </a:solidFill>
              </a:rPr>
              <a:t>2</a:t>
            </a:r>
            <a:r>
              <a:rPr lang="en-US" sz="4000" dirty="0" smtClean="0">
                <a:solidFill>
                  <a:schemeClr val="bg1"/>
                </a:solidFill>
              </a:rPr>
              <a:t> And </a:t>
            </a:r>
            <a:r>
              <a:rPr lang="en-US" sz="4000" dirty="0">
                <a:solidFill>
                  <a:schemeClr val="bg1"/>
                </a:solidFill>
              </a:rPr>
              <a:t>do not be conformed to this world, but be transformed by the renewing of your mind, that you may prove what is that good and acceptable and perfect will of God.</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3404993726"/>
      </p:ext>
    </p:extLst>
  </p:cSld>
  <p:clrMapOvr>
    <a:masterClrMapping/>
  </p:clrMapOvr>
  <p:transition spd="med">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James 1:27</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Pure </a:t>
            </a:r>
            <a:r>
              <a:rPr lang="en-US" sz="4000" dirty="0">
                <a:solidFill>
                  <a:schemeClr val="bg1"/>
                </a:solidFill>
              </a:rPr>
              <a:t>and undefiled religion before God and the Father is this: to visit orphans and widows in their trouble, and to keep oneself unspotted from the world.</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240822583"/>
      </p:ext>
    </p:extLst>
  </p:cSld>
  <p:clrMapOvr>
    <a:masterClrMapping/>
  </p:clrMapOvr>
  <p:transition spd="med">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2 Corinthians 5:13</a:t>
            </a:r>
          </a:p>
        </p:txBody>
      </p:sp>
      <p:sp>
        <p:nvSpPr>
          <p:cNvPr id="3" name="Content Placeholder 2"/>
          <p:cNvSpPr>
            <a:spLocks noGrp="1"/>
          </p:cNvSpPr>
          <p:nvPr>
            <p:ph idx="1"/>
          </p:nvPr>
        </p:nvSpPr>
        <p:spPr>
          <a:xfrm>
            <a:off x="838200" y="2321167"/>
            <a:ext cx="10515600" cy="3855795"/>
          </a:xfrm>
        </p:spPr>
        <p:txBody>
          <a:bodyPr>
            <a:normAutofit/>
          </a:bodyPr>
          <a:lstStyle/>
          <a:p>
            <a:pPr marL="0" indent="0">
              <a:buNone/>
            </a:pPr>
            <a:r>
              <a:rPr lang="en-US" sz="4000" dirty="0" smtClean="0">
                <a:solidFill>
                  <a:schemeClr val="bg1"/>
                </a:solidFill>
              </a:rPr>
              <a:t>For </a:t>
            </a:r>
            <a:r>
              <a:rPr lang="en-US" sz="4000" dirty="0">
                <a:solidFill>
                  <a:schemeClr val="bg1"/>
                </a:solidFill>
              </a:rPr>
              <a:t>if we are beside ourselves, it is for God; or if we are of sound mind, it is for you.</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495322854"/>
      </p:ext>
    </p:extLst>
  </p:cSld>
  <p:clrMapOvr>
    <a:masterClrMapping/>
  </p:clrMapOvr>
  <p:transition spd="med">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7200" b="1" dirty="0" smtClean="0">
                <a:solidFill>
                  <a:schemeClr val="bg1"/>
                </a:solidFill>
              </a:rPr>
              <a:t>Conclusion</a:t>
            </a:r>
            <a:endParaRPr lang="en-US" sz="7200" b="1" dirty="0">
              <a:solidFill>
                <a:schemeClr val="bg1"/>
              </a:solidFill>
            </a:endParaRPr>
          </a:p>
        </p:txBody>
      </p:sp>
      <p:sp>
        <p:nvSpPr>
          <p:cNvPr id="4" name="Content Placeholder 3"/>
          <p:cNvSpPr>
            <a:spLocks noGrp="1"/>
          </p:cNvSpPr>
          <p:nvPr>
            <p:ph sz="half" idx="2"/>
          </p:nvPr>
        </p:nvSpPr>
        <p:spPr>
          <a:xfrm>
            <a:off x="839788" y="1690688"/>
            <a:ext cx="5157787" cy="4878923"/>
          </a:xfrm>
        </p:spPr>
        <p:txBody>
          <a:bodyPr>
            <a:normAutofit lnSpcReduction="10000"/>
          </a:bodyPr>
          <a:lstStyle/>
          <a:p>
            <a:r>
              <a:rPr lang="en-US" sz="3200" dirty="0" smtClean="0">
                <a:solidFill>
                  <a:schemeClr val="bg1"/>
                </a:solidFill>
              </a:rPr>
              <a:t>We </a:t>
            </a:r>
            <a:r>
              <a:rPr lang="en-US" sz="3200" dirty="0">
                <a:solidFill>
                  <a:schemeClr val="bg1"/>
                </a:solidFill>
              </a:rPr>
              <a:t>have the responsibility of seasoning and lighting the world</a:t>
            </a:r>
            <a:r>
              <a:rPr lang="en-US" sz="3200" dirty="0" smtClean="0">
                <a:solidFill>
                  <a:schemeClr val="bg1"/>
                </a:solidFill>
              </a:rPr>
              <a:t>.</a:t>
            </a:r>
            <a:endParaRPr lang="en-US" sz="3200" dirty="0">
              <a:solidFill>
                <a:schemeClr val="bg1"/>
              </a:solidFill>
            </a:endParaRPr>
          </a:p>
          <a:p>
            <a:r>
              <a:rPr lang="en-US" sz="3200" dirty="0" smtClean="0">
                <a:solidFill>
                  <a:schemeClr val="bg1"/>
                </a:solidFill>
              </a:rPr>
              <a:t>Christians </a:t>
            </a:r>
            <a:r>
              <a:rPr lang="en-US" sz="3200" dirty="0">
                <a:solidFill>
                  <a:schemeClr val="bg1"/>
                </a:solidFill>
              </a:rPr>
              <a:t>are supposed to be different.</a:t>
            </a:r>
          </a:p>
          <a:p>
            <a:pPr lvl="1"/>
            <a:r>
              <a:rPr lang="en-US" sz="2800" dirty="0" smtClean="0">
                <a:solidFill>
                  <a:schemeClr val="bg1"/>
                </a:solidFill>
              </a:rPr>
              <a:t>Romans </a:t>
            </a:r>
            <a:r>
              <a:rPr lang="en-US" sz="2800" dirty="0">
                <a:solidFill>
                  <a:schemeClr val="bg1"/>
                </a:solidFill>
              </a:rPr>
              <a:t>12:1-2; James </a:t>
            </a:r>
            <a:r>
              <a:rPr lang="en-US" sz="2800" dirty="0" smtClean="0">
                <a:solidFill>
                  <a:schemeClr val="bg1"/>
                </a:solidFill>
              </a:rPr>
              <a:t>1:27;           2 </a:t>
            </a:r>
            <a:r>
              <a:rPr lang="en-US" sz="2800" dirty="0">
                <a:solidFill>
                  <a:schemeClr val="bg1"/>
                </a:solidFill>
              </a:rPr>
              <a:t>Corinthians </a:t>
            </a:r>
            <a:r>
              <a:rPr lang="en-US" sz="2800" dirty="0" smtClean="0">
                <a:solidFill>
                  <a:schemeClr val="bg1"/>
                </a:solidFill>
              </a:rPr>
              <a:t>5:13</a:t>
            </a:r>
            <a:endParaRPr lang="en-US" sz="2800" dirty="0">
              <a:solidFill>
                <a:schemeClr val="bg1"/>
              </a:solidFill>
            </a:endParaRPr>
          </a:p>
          <a:p>
            <a:pPr marL="0" indent="0" algn="ctr">
              <a:buNone/>
            </a:pPr>
            <a:endParaRPr lang="en-US" sz="3600" b="1" dirty="0" smtClean="0">
              <a:solidFill>
                <a:schemeClr val="bg1"/>
              </a:solidFill>
            </a:endParaRPr>
          </a:p>
          <a:p>
            <a:pPr marL="0" indent="0" algn="ctr">
              <a:buNone/>
            </a:pPr>
            <a:r>
              <a:rPr lang="en-US" sz="3600" b="1" dirty="0" smtClean="0">
                <a:solidFill>
                  <a:schemeClr val="bg1"/>
                </a:solidFill>
              </a:rPr>
              <a:t>Are </a:t>
            </a:r>
            <a:r>
              <a:rPr lang="en-US" sz="3600" b="1" dirty="0">
                <a:solidFill>
                  <a:schemeClr val="bg1"/>
                </a:solidFill>
              </a:rPr>
              <a:t>you being the salt/light of the world?</a:t>
            </a:r>
          </a:p>
          <a:p>
            <a:endParaRPr lang="en-US" dirty="0">
              <a:solidFill>
                <a:schemeClr val="bg1"/>
              </a:solidFill>
            </a:endParaRPr>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5997575" y="2198309"/>
            <a:ext cx="5430658" cy="3681986"/>
          </a:xfrm>
        </p:spPr>
      </p:pic>
    </p:spTree>
    <p:extLst>
      <p:ext uri="{BB962C8B-B14F-4D97-AF65-F5344CB8AC3E}">
        <p14:creationId xmlns:p14="http://schemas.microsoft.com/office/powerpoint/2010/main" val="3014713403"/>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animEffect transition="in" filter="fade">
                                      <p:cBhvr>
                                        <p:cTn id="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Corinthians 15:33</a:t>
            </a:r>
            <a:endParaRPr lang="en-US" sz="9600" b="1" dirty="0"/>
          </a:p>
        </p:txBody>
      </p:sp>
      <p:sp>
        <p:nvSpPr>
          <p:cNvPr id="3" name="Content Placeholder 2"/>
          <p:cNvSpPr>
            <a:spLocks noGrp="1"/>
          </p:cNvSpPr>
          <p:nvPr>
            <p:ph idx="1"/>
          </p:nvPr>
        </p:nvSpPr>
        <p:spPr>
          <a:xfrm>
            <a:off x="838200" y="2321168"/>
            <a:ext cx="10515600" cy="3855794"/>
          </a:xfrm>
        </p:spPr>
        <p:txBody>
          <a:bodyPr>
            <a:normAutofit/>
          </a:bodyPr>
          <a:lstStyle/>
          <a:p>
            <a:pPr marL="0" indent="0">
              <a:buNone/>
            </a:pPr>
            <a:r>
              <a:rPr lang="en-US" sz="4000" dirty="0" smtClean="0">
                <a:solidFill>
                  <a:schemeClr val="bg1"/>
                </a:solidFill>
              </a:rPr>
              <a:t>Do </a:t>
            </a:r>
            <a:r>
              <a:rPr lang="en-US" sz="4000" dirty="0">
                <a:solidFill>
                  <a:schemeClr val="bg1"/>
                </a:solidFill>
              </a:rPr>
              <a:t>not be deceived: "Evil company corrupts good habits."</a:t>
            </a:r>
          </a:p>
          <a:p>
            <a:endParaRPr lang="en-US" sz="4000" dirty="0">
              <a:solidFill>
                <a:schemeClr val="bg1"/>
              </a:solidFill>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4007971898"/>
      </p:ext>
    </p:extLst>
  </p:cSld>
  <p:clrMapOvr>
    <a:masterClrMapping/>
  </p:clrMapOvr>
  <p:transition spd="med">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Corinthians 5:6-8</a:t>
            </a:r>
            <a:endParaRPr lang="en-US" sz="9600" b="1" dirty="0"/>
          </a:p>
        </p:txBody>
      </p:sp>
      <p:sp>
        <p:nvSpPr>
          <p:cNvPr id="3" name="Content Placeholder 2"/>
          <p:cNvSpPr>
            <a:spLocks noGrp="1"/>
          </p:cNvSpPr>
          <p:nvPr>
            <p:ph idx="1"/>
          </p:nvPr>
        </p:nvSpPr>
        <p:spPr>
          <a:xfrm>
            <a:off x="838200" y="2321168"/>
            <a:ext cx="10515600" cy="4304716"/>
          </a:xfrm>
        </p:spPr>
        <p:txBody>
          <a:bodyPr>
            <a:normAutofit fontScale="92500" lnSpcReduction="20000"/>
          </a:bodyPr>
          <a:lstStyle/>
          <a:p>
            <a:pPr marL="0" indent="0">
              <a:buNone/>
            </a:pPr>
            <a:r>
              <a:rPr lang="en-US" sz="4300" dirty="0" smtClean="0">
                <a:solidFill>
                  <a:schemeClr val="bg1"/>
                </a:solidFill>
              </a:rPr>
              <a:t>Your </a:t>
            </a:r>
            <a:r>
              <a:rPr lang="en-US" sz="4300" dirty="0">
                <a:solidFill>
                  <a:schemeClr val="bg1"/>
                </a:solidFill>
              </a:rPr>
              <a:t>glorying is not good. Do you not know that a little leaven leavens the whole </a:t>
            </a:r>
            <a:r>
              <a:rPr lang="en-US" sz="4300" dirty="0" smtClean="0">
                <a:solidFill>
                  <a:schemeClr val="bg1"/>
                </a:solidFill>
              </a:rPr>
              <a:t>lump? </a:t>
            </a:r>
            <a:r>
              <a:rPr lang="en-US" sz="4300" baseline="30000" dirty="0" smtClean="0">
                <a:solidFill>
                  <a:schemeClr val="bg1"/>
                </a:solidFill>
              </a:rPr>
              <a:t>7</a:t>
            </a:r>
            <a:r>
              <a:rPr lang="en-US" sz="4300" dirty="0" smtClean="0">
                <a:solidFill>
                  <a:schemeClr val="bg1"/>
                </a:solidFill>
              </a:rPr>
              <a:t> Therefore </a:t>
            </a:r>
            <a:r>
              <a:rPr lang="en-US" sz="4300" dirty="0">
                <a:solidFill>
                  <a:schemeClr val="bg1"/>
                </a:solidFill>
              </a:rPr>
              <a:t>purge out the old leaven, that you may be a new lump, since you truly are unleavened. For indeed Christ, our Passover, was sacrificed for </a:t>
            </a:r>
            <a:r>
              <a:rPr lang="en-US" sz="4300" dirty="0" smtClean="0">
                <a:solidFill>
                  <a:schemeClr val="bg1"/>
                </a:solidFill>
              </a:rPr>
              <a:t>us. </a:t>
            </a:r>
            <a:r>
              <a:rPr lang="en-US" sz="4300" baseline="30000" dirty="0" smtClean="0">
                <a:solidFill>
                  <a:schemeClr val="bg1"/>
                </a:solidFill>
              </a:rPr>
              <a:t>8</a:t>
            </a:r>
            <a:r>
              <a:rPr lang="en-US" sz="4300" dirty="0" smtClean="0">
                <a:solidFill>
                  <a:schemeClr val="bg1"/>
                </a:solidFill>
              </a:rPr>
              <a:t> Therefore </a:t>
            </a:r>
            <a:r>
              <a:rPr lang="en-US" sz="4300" dirty="0">
                <a:solidFill>
                  <a:schemeClr val="bg1"/>
                </a:solidFill>
              </a:rPr>
              <a:t>let us keep the feast, not with old leaven, nor with the leaven of malice and wickedness, but with the unleavened bread of sincerity and truth.</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256583930"/>
      </p:ext>
    </p:extLst>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Ephesians 5:3-7</a:t>
            </a:r>
            <a:endParaRPr lang="en-US" sz="9600" b="1" dirty="0"/>
          </a:p>
        </p:txBody>
      </p:sp>
      <p:sp>
        <p:nvSpPr>
          <p:cNvPr id="3" name="Content Placeholder 2"/>
          <p:cNvSpPr>
            <a:spLocks noGrp="1"/>
          </p:cNvSpPr>
          <p:nvPr>
            <p:ph idx="1"/>
          </p:nvPr>
        </p:nvSpPr>
        <p:spPr>
          <a:xfrm>
            <a:off x="838200" y="2321168"/>
            <a:ext cx="10515600" cy="4536832"/>
          </a:xfrm>
        </p:spPr>
        <p:txBody>
          <a:bodyPr>
            <a:normAutofit fontScale="77500" lnSpcReduction="20000"/>
          </a:bodyPr>
          <a:lstStyle/>
          <a:p>
            <a:pPr marL="0" indent="0">
              <a:buNone/>
            </a:pPr>
            <a:r>
              <a:rPr lang="en-US" sz="4600" dirty="0" smtClean="0">
                <a:solidFill>
                  <a:schemeClr val="bg1"/>
                </a:solidFill>
              </a:rPr>
              <a:t>But </a:t>
            </a:r>
            <a:r>
              <a:rPr lang="en-US" sz="4600" dirty="0">
                <a:solidFill>
                  <a:schemeClr val="bg1"/>
                </a:solidFill>
              </a:rPr>
              <a:t>fornication and all uncleanness or covetousness, let it not even be named among you, as is fitting for </a:t>
            </a:r>
            <a:r>
              <a:rPr lang="en-US" sz="4600" dirty="0" smtClean="0">
                <a:solidFill>
                  <a:schemeClr val="bg1"/>
                </a:solidFill>
              </a:rPr>
              <a:t>saints; </a:t>
            </a:r>
            <a:r>
              <a:rPr lang="en-US" sz="4600" baseline="30000" dirty="0" smtClean="0">
                <a:solidFill>
                  <a:schemeClr val="bg1"/>
                </a:solidFill>
              </a:rPr>
              <a:t>4</a:t>
            </a:r>
            <a:r>
              <a:rPr lang="en-US" sz="4600" dirty="0" smtClean="0">
                <a:solidFill>
                  <a:schemeClr val="bg1"/>
                </a:solidFill>
              </a:rPr>
              <a:t> neither </a:t>
            </a:r>
            <a:r>
              <a:rPr lang="en-US" sz="4600" dirty="0">
                <a:solidFill>
                  <a:schemeClr val="bg1"/>
                </a:solidFill>
              </a:rPr>
              <a:t>filthiness, nor foolish talking, nor coarse jesting, which are not fitting, but rather giving of </a:t>
            </a:r>
            <a:r>
              <a:rPr lang="en-US" sz="4600" dirty="0" smtClean="0">
                <a:solidFill>
                  <a:schemeClr val="bg1"/>
                </a:solidFill>
              </a:rPr>
              <a:t>thanks. </a:t>
            </a:r>
            <a:r>
              <a:rPr lang="en-US" sz="4600" baseline="30000" dirty="0" smtClean="0">
                <a:solidFill>
                  <a:schemeClr val="bg1"/>
                </a:solidFill>
              </a:rPr>
              <a:t>5</a:t>
            </a:r>
            <a:r>
              <a:rPr lang="en-US" sz="4600" dirty="0" smtClean="0">
                <a:solidFill>
                  <a:schemeClr val="bg1"/>
                </a:solidFill>
              </a:rPr>
              <a:t> For </a:t>
            </a:r>
            <a:r>
              <a:rPr lang="en-US" sz="4600" dirty="0">
                <a:solidFill>
                  <a:schemeClr val="bg1"/>
                </a:solidFill>
              </a:rPr>
              <a:t>this you know, that no fornicator, unclean person, nor covetous man, who is an idolater, has any inheritance in the kingdom of Christ and </a:t>
            </a:r>
            <a:r>
              <a:rPr lang="en-US" sz="4600" dirty="0" smtClean="0">
                <a:solidFill>
                  <a:schemeClr val="bg1"/>
                </a:solidFill>
              </a:rPr>
              <a:t>God. </a:t>
            </a:r>
            <a:r>
              <a:rPr lang="en-US" sz="4600" baseline="30000" dirty="0" smtClean="0">
                <a:solidFill>
                  <a:schemeClr val="bg1"/>
                </a:solidFill>
              </a:rPr>
              <a:t>6</a:t>
            </a:r>
            <a:r>
              <a:rPr lang="en-US" sz="4600" dirty="0" smtClean="0">
                <a:solidFill>
                  <a:schemeClr val="bg1"/>
                </a:solidFill>
              </a:rPr>
              <a:t> Let </a:t>
            </a:r>
            <a:r>
              <a:rPr lang="en-US" sz="4600" dirty="0">
                <a:solidFill>
                  <a:schemeClr val="bg1"/>
                </a:solidFill>
              </a:rPr>
              <a:t>no one deceive you with empty words, for because of these things the wrath of God comes upon the sons of </a:t>
            </a:r>
            <a:r>
              <a:rPr lang="en-US" sz="4600" dirty="0" smtClean="0">
                <a:solidFill>
                  <a:schemeClr val="bg1"/>
                </a:solidFill>
              </a:rPr>
              <a:t>disobedience. </a:t>
            </a:r>
            <a:r>
              <a:rPr lang="en-US" sz="4600" baseline="30000" dirty="0" smtClean="0">
                <a:solidFill>
                  <a:schemeClr val="bg1"/>
                </a:solidFill>
              </a:rPr>
              <a:t>7</a:t>
            </a:r>
            <a:r>
              <a:rPr lang="en-US" sz="4600" dirty="0" smtClean="0">
                <a:solidFill>
                  <a:schemeClr val="bg1"/>
                </a:solidFill>
              </a:rPr>
              <a:t> Therefore </a:t>
            </a:r>
            <a:r>
              <a:rPr lang="en-US" sz="4600" dirty="0">
                <a:solidFill>
                  <a:schemeClr val="bg1"/>
                </a:solidFill>
              </a:rPr>
              <a:t>do not be partakers with them.</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2195822126"/>
      </p:ext>
    </p:extLst>
  </p:cSld>
  <p:clrMapOvr>
    <a:masterClrMapping/>
  </p:clrMapOvr>
  <p:transition spd="med">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Romans 12:9</a:t>
            </a:r>
            <a:endParaRPr lang="en-US" sz="9600" b="1" dirty="0"/>
          </a:p>
        </p:txBody>
      </p:sp>
      <p:sp>
        <p:nvSpPr>
          <p:cNvPr id="3" name="Content Placeholder 2"/>
          <p:cNvSpPr>
            <a:spLocks noGrp="1"/>
          </p:cNvSpPr>
          <p:nvPr>
            <p:ph idx="1"/>
          </p:nvPr>
        </p:nvSpPr>
        <p:spPr>
          <a:xfrm>
            <a:off x="838200" y="2321167"/>
            <a:ext cx="10515600" cy="3855795"/>
          </a:xfrm>
        </p:spPr>
        <p:txBody>
          <a:bodyPr/>
          <a:lstStyle/>
          <a:p>
            <a:pPr marL="0" indent="0">
              <a:buNone/>
            </a:pPr>
            <a:r>
              <a:rPr lang="en-US" sz="4000" dirty="0" smtClean="0">
                <a:solidFill>
                  <a:schemeClr val="bg1"/>
                </a:solidFill>
              </a:rPr>
              <a:t>Let </a:t>
            </a:r>
            <a:r>
              <a:rPr lang="en-US" sz="4000" dirty="0">
                <a:solidFill>
                  <a:schemeClr val="bg1"/>
                </a:solidFill>
              </a:rPr>
              <a:t>love be without hypocrisy. Abhor what is evil. Cling to what is good.</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809753840"/>
      </p:ext>
    </p:extLst>
  </p:cSld>
  <p:clrMapOvr>
    <a:masterClrMapping/>
  </p:clrMapOvr>
  <p:transition spd="med">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b="1" dirty="0" smtClean="0">
                <a:solidFill>
                  <a:schemeClr val="bg1"/>
                </a:solidFill>
              </a:rPr>
              <a:t>Salt of the Earth</a:t>
            </a:r>
            <a:endParaRPr lang="en-US" sz="7200" b="1" dirty="0">
              <a:solidFill>
                <a:schemeClr val="bg1"/>
              </a:solidFill>
            </a:endParaRPr>
          </a:p>
        </p:txBody>
      </p:sp>
      <p:sp>
        <p:nvSpPr>
          <p:cNvPr id="3" name="Content Placeholder 2"/>
          <p:cNvSpPr>
            <a:spLocks noGrp="1"/>
          </p:cNvSpPr>
          <p:nvPr>
            <p:ph idx="1"/>
          </p:nvPr>
        </p:nvSpPr>
        <p:spPr>
          <a:xfrm>
            <a:off x="838200" y="1825624"/>
            <a:ext cx="10515600" cy="4828393"/>
          </a:xfrm>
        </p:spPr>
        <p:txBody>
          <a:bodyPr>
            <a:normAutofit/>
          </a:bodyPr>
          <a:lstStyle/>
          <a:p>
            <a:pPr marL="342900" marR="0" lvl="0" indent="-342900">
              <a:lnSpc>
                <a:spcPct val="107000"/>
              </a:lnSpc>
              <a:spcBef>
                <a:spcPts val="0"/>
              </a:spcBef>
              <a:spcAft>
                <a:spcPts val="0"/>
              </a:spcAft>
              <a:buFont typeface="+mj-lt"/>
              <a:buAutoNum type="alphaUcPeriod"/>
            </a:pP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Salt </a:t>
            </a: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seasons.</a:t>
            </a:r>
            <a:endPar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Makes the world palatable to God – Genesis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6:5-7</a:t>
            </a:r>
            <a:endPar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Sodom – Genesis 18:22-25 </a:t>
            </a:r>
          </a:p>
          <a:p>
            <a:pPr lvl="2">
              <a:lnSpc>
                <a:spcPct val="107000"/>
              </a:lnSpc>
              <a:spcBef>
                <a:spcPts val="0"/>
              </a:spcBef>
              <a:buFont typeface="Wingdings" panose="05000000000000000000" pitchFamily="2" charset="2"/>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 will not do it for the sake of…” (find 50, 45, 40, 30, 20, 10)</a:t>
            </a:r>
          </a:p>
          <a:p>
            <a:pPr marL="0" marR="0" lvl="0" indent="0">
              <a:lnSpc>
                <a:spcPct val="107000"/>
              </a:lnSpc>
              <a:spcBef>
                <a:spcPts val="0"/>
              </a:spcBef>
              <a:spcAft>
                <a:spcPts val="0"/>
              </a:spcAft>
              <a:buNone/>
            </a:pPr>
            <a:r>
              <a:rPr lang="en-US" sz="40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 Without </a:t>
            </a:r>
            <a:r>
              <a:rPr lang="en-US" sz="4000" dirty="0">
                <a:solidFill>
                  <a:schemeClr val="bg1"/>
                </a:solidFill>
                <a:latin typeface="Calibri" panose="020F0502020204030204" pitchFamily="34" charset="0"/>
                <a:ea typeface="Calibri" panose="020F0502020204030204" pitchFamily="34" charset="0"/>
                <a:cs typeface="Times New Roman" panose="02020603050405020304" pitchFamily="18" charset="0"/>
              </a:rPr>
              <a:t>flavor it’s good for nothing.</a:t>
            </a:r>
          </a:p>
          <a:p>
            <a:pPr marL="342900" marR="0" lvl="0" indent="-342900">
              <a:lnSpc>
                <a:spcPct val="107000"/>
              </a:lnSpc>
              <a:spcBef>
                <a:spcPts val="0"/>
              </a:spcBef>
              <a:spcAft>
                <a:spcPts val="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Impurities cause flavor loss. – 1 Corinthians 15:33;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1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Corinthians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5:6-8;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Ephesians </a:t>
            </a:r>
            <a:r>
              <a:rPr lang="en-US" sz="32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5:3-7;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Romans 12:9</a:t>
            </a:r>
          </a:p>
          <a:p>
            <a:pPr marL="742950" marR="0" lvl="1" indent="-285750">
              <a:lnSpc>
                <a:spcPct val="107000"/>
              </a:lnSpc>
              <a:spcBef>
                <a:spcPts val="0"/>
              </a:spcBef>
              <a:spcAft>
                <a:spcPts val="800"/>
              </a:spcAft>
              <a:buFont typeface="Courier New" panose="02070309020205020404" pitchFamily="49" charset="0"/>
              <a:buChar char="o"/>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“good for nothing but to be thrown out” –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 </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Timothy 4:1; Revelation 3:15-16; Matthew </a:t>
            </a:r>
            <a:r>
              <a:rPr lang="en-US" sz="2800"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13:40-42</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1854421320"/>
      </p:ext>
    </p:extLst>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342900" lvl="0" indent="-342900">
              <a:lnSpc>
                <a:spcPct val="107000"/>
              </a:lnSpc>
              <a:spcBef>
                <a:spcPts val="0"/>
              </a:spcBef>
            </a:pPr>
            <a:r>
              <a:rPr lang="en-US" sz="7200" b="1" dirty="0">
                <a:solidFill>
                  <a:prstClr val="white"/>
                </a:solidFill>
                <a:ea typeface="Calibri" panose="020F0502020204030204" pitchFamily="34" charset="0"/>
                <a:cs typeface="Times New Roman" panose="02020603050405020304" pitchFamily="18" charset="0"/>
              </a:rPr>
              <a:t>1 Timothy 4:1</a:t>
            </a:r>
            <a:endParaRPr lang="en-US" sz="9600" b="1" dirty="0"/>
          </a:p>
        </p:txBody>
      </p:sp>
      <p:sp>
        <p:nvSpPr>
          <p:cNvPr id="3" name="Content Placeholder 2"/>
          <p:cNvSpPr>
            <a:spLocks noGrp="1"/>
          </p:cNvSpPr>
          <p:nvPr>
            <p:ph idx="1"/>
          </p:nvPr>
        </p:nvSpPr>
        <p:spPr>
          <a:xfrm>
            <a:off x="838200" y="2321167"/>
            <a:ext cx="10515600" cy="3855795"/>
          </a:xfrm>
        </p:spPr>
        <p:txBody>
          <a:bodyPr/>
          <a:lstStyle/>
          <a:p>
            <a:pPr marL="0" indent="0">
              <a:buNone/>
            </a:pPr>
            <a:r>
              <a:rPr lang="en-US" sz="4000" dirty="0" smtClean="0">
                <a:solidFill>
                  <a:schemeClr val="bg1"/>
                </a:solidFill>
              </a:rPr>
              <a:t>Now </a:t>
            </a:r>
            <a:r>
              <a:rPr lang="en-US" sz="4000" dirty="0">
                <a:solidFill>
                  <a:schemeClr val="bg1"/>
                </a:solidFill>
              </a:rPr>
              <a:t>the Spirit expressly says that in latter times some will depart from the faith, giving heed to deceiving spirits and doctrines of </a:t>
            </a:r>
            <a:r>
              <a:rPr lang="en-US" sz="4000" dirty="0" smtClean="0">
                <a:solidFill>
                  <a:schemeClr val="bg1"/>
                </a:solidFill>
              </a:rPr>
              <a:t>demons</a:t>
            </a:r>
            <a:r>
              <a:rPr lang="en-US" sz="4000" dirty="0">
                <a:solidFill>
                  <a:schemeClr val="bg1"/>
                </a:solidFill>
              </a:rPr>
              <a:t>.</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75859" y="327167"/>
            <a:ext cx="2941004" cy="1994001"/>
          </a:xfrm>
          <a:prstGeom prst="rect">
            <a:avLst/>
          </a:prstGeom>
        </p:spPr>
      </p:pic>
    </p:spTree>
    <p:extLst>
      <p:ext uri="{BB962C8B-B14F-4D97-AF65-F5344CB8AC3E}">
        <p14:creationId xmlns:p14="http://schemas.microsoft.com/office/powerpoint/2010/main" val="987958534"/>
      </p:ext>
    </p:extLst>
  </p:cSld>
  <p:clrMapOvr>
    <a:masterClrMapping/>
  </p:clrMapOvr>
  <p:transition spd="med">
    <p:wip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335A455-9336-4CBF-A778-45B4F796F14D}" vid="{1032BB30-B55B-41D5-99B0-D8B4271A37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Sermons from The Sermon on the Mount</Template>
  <TotalTime>157</TotalTime>
  <Words>2970</Words>
  <Application>Microsoft Office PowerPoint</Application>
  <PresentationFormat>Widescreen</PresentationFormat>
  <Paragraphs>237</Paragraphs>
  <Slides>37</Slides>
  <Notes>37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Calibri</vt:lpstr>
      <vt:lpstr>Calibri Light</vt:lpstr>
      <vt:lpstr>Courier New</vt:lpstr>
      <vt:lpstr>Symbol</vt:lpstr>
      <vt:lpstr>Times New Roman</vt:lpstr>
      <vt:lpstr>Wingdings</vt:lpstr>
      <vt:lpstr>Office Theme</vt:lpstr>
      <vt:lpstr>PowerPoint Presentation</vt:lpstr>
      <vt:lpstr>The World’s Salt and Light Matthew 5:13-16</vt:lpstr>
      <vt:lpstr>Salt of the Earth</vt:lpstr>
      <vt:lpstr>1 Corinthians 15:33</vt:lpstr>
      <vt:lpstr>1 Corinthians 5:6-8</vt:lpstr>
      <vt:lpstr>Ephesians 5:3-7</vt:lpstr>
      <vt:lpstr>Romans 12:9</vt:lpstr>
      <vt:lpstr>Salt of the Earth</vt:lpstr>
      <vt:lpstr>1 Timothy 4:1</vt:lpstr>
      <vt:lpstr>Revelation 3:15-16</vt:lpstr>
      <vt:lpstr>Matthew 13:40-42</vt:lpstr>
      <vt:lpstr>Light of the World</vt:lpstr>
      <vt:lpstr>John 8:12</vt:lpstr>
      <vt:lpstr>John 9:4-5</vt:lpstr>
      <vt:lpstr>John 12:46</vt:lpstr>
      <vt:lpstr>Light of the World</vt:lpstr>
      <vt:lpstr>2 Corinthians 4:6</vt:lpstr>
      <vt:lpstr>Light of the World</vt:lpstr>
      <vt:lpstr>Philippians 2:14-16</vt:lpstr>
      <vt:lpstr>Light of the World</vt:lpstr>
      <vt:lpstr>1 Peter 2:9-10</vt:lpstr>
      <vt:lpstr>Ephesians 5:8-10</vt:lpstr>
      <vt:lpstr>Light of the World</vt:lpstr>
      <vt:lpstr>1 Corinthians 11:1</vt:lpstr>
      <vt:lpstr>Light of the World</vt:lpstr>
      <vt:lpstr>Hebrews 12:1-2</vt:lpstr>
      <vt:lpstr>1 Corinthians 6:12</vt:lpstr>
      <vt:lpstr>Light of the World</vt:lpstr>
      <vt:lpstr>1 John 1:5-6</vt:lpstr>
      <vt:lpstr>Light of the World</vt:lpstr>
      <vt:lpstr>1 Peter 2:11-12</vt:lpstr>
      <vt:lpstr>John 15:5-8</vt:lpstr>
      <vt:lpstr>Conclusion</vt:lpstr>
      <vt:lpstr>Romans 12:1-2</vt:lpstr>
      <vt:lpstr>James 1:27</vt:lpstr>
      <vt:lpstr>2 Corinthians 5:13</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35</cp:revision>
  <dcterms:created xsi:type="dcterms:W3CDTF">2014-03-02T19:58:57Z</dcterms:created>
  <dcterms:modified xsi:type="dcterms:W3CDTF">2014-03-02T23:39:49Z</dcterms:modified>
</cp:coreProperties>
</file>