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69" r:id="rId15"/>
    <p:sldId id="271" r:id="rId16"/>
    <p:sldId id="274" r:id="rId17"/>
    <p:sldId id="275" r:id="rId18"/>
    <p:sldId id="276" r:id="rId19"/>
    <p:sldId id="277" r:id="rId20"/>
    <p:sldId id="278" r:id="rId21"/>
    <p:sldId id="279"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p:scale>
          <a:sx n="106" d="100"/>
          <a:sy n="106" d="100"/>
        </p:scale>
        <p:origin x="1776" y="-13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26F9B-8EC4-470C-ADA0-D1884EDBF38B}" type="datetimeFigureOut">
              <a:rPr lang="en-US" smtClean="0"/>
              <a:t>3/16/2014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D61D7-3775-430E-871E-FD3175790882}" type="slidenum">
              <a:rPr lang="en-US" smtClean="0"/>
              <a:t>‹#›</a:t>
            </a:fld>
            <a:endParaRPr lang="en-US"/>
          </a:p>
        </p:txBody>
      </p:sp>
    </p:spTree>
    <p:extLst>
      <p:ext uri="{BB962C8B-B14F-4D97-AF65-F5344CB8AC3E}">
        <p14:creationId xmlns:p14="http://schemas.microsoft.com/office/powerpoint/2010/main" val="25554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John </a:t>
            </a:r>
            <a:r>
              <a:rPr lang="en-US" dirty="0" smtClean="0"/>
              <a:t>18:37-38 </a:t>
            </a:r>
            <a:r>
              <a:rPr lang="en-US" dirty="0"/>
              <a:t>– Pilate asks a universal question.</a:t>
            </a:r>
          </a:p>
          <a:p>
            <a:pPr lvl="0"/>
            <a:r>
              <a:rPr lang="en-US" dirty="0"/>
              <a:t>Christians have to walk in truth – Ephesians 4:17-24; 6:14</a:t>
            </a:r>
          </a:p>
          <a:p>
            <a:pPr lvl="0"/>
            <a:r>
              <a:rPr lang="en-US" dirty="0"/>
              <a:t>It is very important to know what truth is.</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1</a:t>
            </a:fld>
            <a:endParaRPr lang="en-US"/>
          </a:p>
        </p:txBody>
      </p:sp>
    </p:spTree>
    <p:extLst>
      <p:ext uri="{BB962C8B-B14F-4D97-AF65-F5344CB8AC3E}">
        <p14:creationId xmlns:p14="http://schemas.microsoft.com/office/powerpoint/2010/main" val="307310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Objective</a:t>
            </a:r>
          </a:p>
          <a:p>
            <a:pPr marL="628650" lvl="1" indent="-171450">
              <a:buFont typeface="Arial" panose="020B0604020202020204" pitchFamily="34" charset="0"/>
              <a:buChar char="•"/>
            </a:pPr>
            <a:r>
              <a:rPr lang="en-US" dirty="0" smtClean="0"/>
              <a:t>Podium </a:t>
            </a:r>
            <a:r>
              <a:rPr lang="en-US" dirty="0"/>
              <a:t>is brown. It will continue to be brown no matter what we think</a:t>
            </a:r>
            <a:r>
              <a:rPr lang="en-US" dirty="0" smtClean="0"/>
              <a:t>.</a:t>
            </a:r>
          </a:p>
          <a:p>
            <a:pPr marL="171450" lvl="0" indent="-171450">
              <a:buFont typeface="Arial" panose="020B0604020202020204" pitchFamily="34" charset="0"/>
              <a:buChar char="•"/>
            </a:pPr>
            <a:r>
              <a:rPr lang="en-US" dirty="0" smtClean="0"/>
              <a:t>Subjective</a:t>
            </a:r>
            <a:endParaRPr lang="en-US" dirty="0"/>
          </a:p>
          <a:p>
            <a:pPr marL="628650" lvl="1" indent="-171450">
              <a:buFont typeface="Arial" panose="020B0604020202020204" pitchFamily="34" charset="0"/>
              <a:buChar char="•"/>
            </a:pPr>
            <a:r>
              <a:rPr lang="en-US" dirty="0" smtClean="0"/>
              <a:t>Veil </a:t>
            </a:r>
            <a:r>
              <a:rPr lang="en-US" dirty="0"/>
              <a:t>the podium. Bring someone in who has not seen it already. Tell them it is red, they have the conviction that it is red.</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10</a:t>
            </a:fld>
            <a:endParaRPr lang="en-US"/>
          </a:p>
        </p:txBody>
      </p:sp>
    </p:spTree>
    <p:extLst>
      <p:ext uri="{BB962C8B-B14F-4D97-AF65-F5344CB8AC3E}">
        <p14:creationId xmlns:p14="http://schemas.microsoft.com/office/powerpoint/2010/main" val="296058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Truth – a verified or indisputable fact, proposition, or principle.</a:t>
            </a:r>
          </a:p>
          <a:p>
            <a:pPr lvl="1"/>
            <a:r>
              <a:rPr lang="en-US" dirty="0"/>
              <a:t>Whatever Jesus tells us is indisputable fact.</a:t>
            </a:r>
          </a:p>
          <a:p>
            <a:pPr lvl="1"/>
            <a:r>
              <a:rPr lang="en-US" dirty="0"/>
              <a:t>There is no discussion. He said it and it is unable to change.</a:t>
            </a:r>
          </a:p>
          <a:p>
            <a:pPr lvl="1"/>
            <a:r>
              <a:rPr lang="en-US" dirty="0"/>
              <a:t>John 8:14-18 – God verifies Jesus’ word as fact.</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11</a:t>
            </a:fld>
            <a:endParaRPr lang="en-US"/>
          </a:p>
        </p:txBody>
      </p:sp>
    </p:spTree>
    <p:extLst>
      <p:ext uri="{BB962C8B-B14F-4D97-AF65-F5344CB8AC3E}">
        <p14:creationId xmlns:p14="http://schemas.microsoft.com/office/powerpoint/2010/main" val="66062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say truth is subjective would be a contradictory statement because the statement itself is objective. (What is being said is that truth is always subjective. Which means that statement is true and is objective.)</a:t>
            </a:r>
          </a:p>
          <a:p>
            <a:pPr marL="628650" lvl="1" indent="-171450">
              <a:buFont typeface="Arial" panose="020B0604020202020204" pitchFamily="34" charset="0"/>
              <a:buChar char="•"/>
            </a:pPr>
            <a:r>
              <a:rPr lang="en-US" dirty="0"/>
              <a:t>Denominations agree to disagree claiming there is no correct interpretation of the truth.</a:t>
            </a:r>
          </a:p>
          <a:p>
            <a:pPr marL="628650" lvl="1" indent="-171450">
              <a:buFont typeface="Arial" panose="020B0604020202020204" pitchFamily="34" charset="0"/>
              <a:buChar char="•"/>
            </a:pPr>
            <a:r>
              <a:rPr lang="en-US" dirty="0"/>
              <a:t>They say the Bible can be interpreted in various ways. Who gets to say what interpretation is correct? – 2 Peter 1:20-21</a:t>
            </a:r>
          </a:p>
          <a:p>
            <a:pPr marL="628650" lvl="1" indent="-171450">
              <a:buFont typeface="Arial" panose="020B0604020202020204" pitchFamily="34" charset="0"/>
              <a:buChar char="•"/>
            </a:pPr>
            <a:r>
              <a:rPr lang="en-US" dirty="0"/>
              <a:t>We can’t know exactly what Jesus means. In other words, we can’t know the truth. So we can’t be set free?! How absurd!</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12</a:t>
            </a:fld>
            <a:endParaRPr lang="en-US"/>
          </a:p>
        </p:txBody>
      </p:sp>
    </p:spTree>
    <p:extLst>
      <p:ext uri="{BB962C8B-B14F-4D97-AF65-F5344CB8AC3E}">
        <p14:creationId xmlns:p14="http://schemas.microsoft.com/office/powerpoint/2010/main" val="248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13</a:t>
            </a:fld>
            <a:endParaRPr lang="en-US"/>
          </a:p>
        </p:txBody>
      </p:sp>
    </p:spTree>
    <p:extLst>
      <p:ext uri="{BB962C8B-B14F-4D97-AF65-F5344CB8AC3E}">
        <p14:creationId xmlns:p14="http://schemas.microsoft.com/office/powerpoint/2010/main" val="94165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say truth is subjective would be a contradictory statement because the statement itself is objective. (What is being said is that truth is always subjective. Which means that statement is true and is objective.)</a:t>
            </a:r>
          </a:p>
          <a:p>
            <a:pPr marL="628650" lvl="1" indent="-171450">
              <a:buFont typeface="Arial" panose="020B0604020202020204" pitchFamily="34" charset="0"/>
              <a:buChar char="•"/>
            </a:pPr>
            <a:r>
              <a:rPr lang="en-US" dirty="0"/>
              <a:t>Denominations agree to disagree claiming there is no correct interpretation of the truth.</a:t>
            </a:r>
          </a:p>
          <a:p>
            <a:pPr marL="628650" lvl="1" indent="-171450">
              <a:buFont typeface="Arial" panose="020B0604020202020204" pitchFamily="34" charset="0"/>
              <a:buChar char="•"/>
            </a:pPr>
            <a:r>
              <a:rPr lang="en-US" dirty="0"/>
              <a:t>They say the Bible can be interpreted in various ways. Who gets to say what interpretation is correct? – 2 Peter 1:20-21</a:t>
            </a:r>
          </a:p>
          <a:p>
            <a:pPr marL="628650" lvl="1" indent="-171450">
              <a:buFont typeface="Arial" panose="020B0604020202020204" pitchFamily="34" charset="0"/>
              <a:buChar char="•"/>
            </a:pPr>
            <a:r>
              <a:rPr lang="en-US" dirty="0"/>
              <a:t>We can’t know exactly what Jesus means. In other words, we can’t know the truth. So we can’t be set free?! How absurd!</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14</a:t>
            </a:fld>
            <a:endParaRPr lang="en-US"/>
          </a:p>
        </p:txBody>
      </p:sp>
    </p:spTree>
    <p:extLst>
      <p:ext uri="{BB962C8B-B14F-4D97-AF65-F5344CB8AC3E}">
        <p14:creationId xmlns:p14="http://schemas.microsoft.com/office/powerpoint/2010/main" val="354796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Pilate – John 18:37-38</a:t>
            </a:r>
          </a:p>
          <a:p>
            <a:pPr marL="628650" lvl="1" indent="-171450">
              <a:buFont typeface="Arial" panose="020B0604020202020204" pitchFamily="34" charset="0"/>
              <a:buChar char="•"/>
            </a:pPr>
            <a:r>
              <a:rPr lang="en-US" dirty="0"/>
              <a:t>He wasn’t looking for an answer. He immediately went out after asking.</a:t>
            </a:r>
          </a:p>
          <a:p>
            <a:pPr marL="628650" lvl="1" indent="-171450">
              <a:buFont typeface="Arial" panose="020B0604020202020204" pitchFamily="34" charset="0"/>
              <a:buChar char="•"/>
            </a:pPr>
            <a:r>
              <a:rPr lang="en-US" dirty="0"/>
              <a:t>Pilate didn’t believe there was an answer to the question.</a:t>
            </a:r>
          </a:p>
          <a:p>
            <a:pPr marL="171450" lvl="0" indent="-171450">
              <a:buFont typeface="Arial" panose="020B0604020202020204" pitchFamily="34" charset="0"/>
              <a:buChar char="•"/>
            </a:pPr>
            <a:r>
              <a:rPr lang="en-US" dirty="0"/>
              <a:t>Jews who crucified Christ – John 19:13-16</a:t>
            </a:r>
          </a:p>
          <a:p>
            <a:pPr marL="628650" lvl="1" indent="-171450">
              <a:buFont typeface="Arial" panose="020B0604020202020204" pitchFamily="34" charset="0"/>
              <a:buChar char="•"/>
            </a:pPr>
            <a:r>
              <a:rPr lang="en-US" dirty="0"/>
              <a:t>They didn’t believe He was who He said He was.</a:t>
            </a:r>
          </a:p>
          <a:p>
            <a:pPr marL="628650" lvl="1" indent="-171450">
              <a:buFont typeface="Arial" panose="020B0604020202020204" pitchFamily="34" charset="0"/>
              <a:buChar char="•"/>
            </a:pPr>
            <a:r>
              <a:rPr lang="en-US" dirty="0"/>
              <a:t>This didn’t change that what He claimed was truth.</a:t>
            </a:r>
          </a:p>
          <a:p>
            <a:pPr marL="628650" lvl="1" indent="-171450">
              <a:buFont typeface="Arial" panose="020B0604020202020204" pitchFamily="34" charset="0"/>
              <a:buChar char="•"/>
            </a:pPr>
            <a:r>
              <a:rPr lang="en-US" dirty="0"/>
              <a:t>Peter brought this to their attention – Acts 2:36-37</a:t>
            </a:r>
          </a:p>
          <a:p>
            <a:pPr marL="171450" lvl="0" indent="-171450">
              <a:buFont typeface="Arial" panose="020B0604020202020204" pitchFamily="34" charset="0"/>
              <a:buChar char="•"/>
            </a:pPr>
            <a:r>
              <a:rPr lang="en-US" dirty="0"/>
              <a:t>Agrippa – Acts 26:24-29</a:t>
            </a:r>
          </a:p>
          <a:p>
            <a:pPr marL="628650" lvl="1" indent="-171450">
              <a:buFont typeface="Arial" panose="020B0604020202020204" pitchFamily="34" charset="0"/>
              <a:buChar char="•"/>
            </a:pPr>
            <a:r>
              <a:rPr lang="en-US" dirty="0"/>
              <a:t>Agrippa knew the truth but refused to follow it.</a:t>
            </a:r>
          </a:p>
          <a:p>
            <a:pPr marL="628650" lvl="1" indent="-171450">
              <a:buFont typeface="Arial" panose="020B0604020202020204" pitchFamily="34" charset="0"/>
              <a:buChar char="•"/>
            </a:pPr>
            <a:r>
              <a:rPr lang="en-US" dirty="0"/>
              <a:t>He chose a different path.</a:t>
            </a:r>
          </a:p>
          <a:p>
            <a:pPr marL="628650" lvl="1" indent="-171450">
              <a:buFont typeface="Arial" panose="020B0604020202020204" pitchFamily="34" charset="0"/>
              <a:buChar char="•"/>
            </a:pPr>
            <a:r>
              <a:rPr lang="en-US" dirty="0"/>
              <a:t>However, it does not change the truth.</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15</a:t>
            </a:fld>
            <a:endParaRPr lang="en-US"/>
          </a:p>
        </p:txBody>
      </p:sp>
    </p:spTree>
    <p:extLst>
      <p:ext uri="{BB962C8B-B14F-4D97-AF65-F5344CB8AC3E}">
        <p14:creationId xmlns:p14="http://schemas.microsoft.com/office/powerpoint/2010/main" val="106611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16</a:t>
            </a:fld>
            <a:endParaRPr lang="en-US"/>
          </a:p>
        </p:txBody>
      </p:sp>
    </p:spTree>
    <p:extLst>
      <p:ext uri="{BB962C8B-B14F-4D97-AF65-F5344CB8AC3E}">
        <p14:creationId xmlns:p14="http://schemas.microsoft.com/office/powerpoint/2010/main" val="643964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Pilate – John 18:37-38</a:t>
            </a:r>
          </a:p>
          <a:p>
            <a:pPr marL="628650" lvl="1" indent="-171450">
              <a:buFont typeface="Arial" panose="020B0604020202020204" pitchFamily="34" charset="0"/>
              <a:buChar char="•"/>
            </a:pPr>
            <a:r>
              <a:rPr lang="en-US" dirty="0" smtClean="0"/>
              <a:t>He wasn’t looking for an answer. He immediately went out after asking.</a:t>
            </a:r>
          </a:p>
          <a:p>
            <a:pPr marL="628650" lvl="1" indent="-171450">
              <a:buFont typeface="Arial" panose="020B0604020202020204" pitchFamily="34" charset="0"/>
              <a:buChar char="•"/>
            </a:pPr>
            <a:r>
              <a:rPr lang="en-US" dirty="0" smtClean="0"/>
              <a:t>Pilate didn’t believe there was an answer to the question.</a:t>
            </a:r>
          </a:p>
          <a:p>
            <a:pPr marL="171450" lvl="0" indent="-171450">
              <a:buFont typeface="Arial" panose="020B0604020202020204" pitchFamily="34" charset="0"/>
              <a:buChar char="•"/>
            </a:pPr>
            <a:r>
              <a:rPr lang="en-US" dirty="0" smtClean="0"/>
              <a:t>Jews who crucified Christ – John 19:13-16</a:t>
            </a:r>
          </a:p>
          <a:p>
            <a:pPr marL="628650" lvl="1" indent="-171450">
              <a:buFont typeface="Arial" panose="020B0604020202020204" pitchFamily="34" charset="0"/>
              <a:buChar char="•"/>
            </a:pPr>
            <a:r>
              <a:rPr lang="en-US" dirty="0" smtClean="0"/>
              <a:t>They didn’t believe He was who He said He was.</a:t>
            </a:r>
          </a:p>
          <a:p>
            <a:pPr marL="628650" lvl="1" indent="-171450">
              <a:buFont typeface="Arial" panose="020B0604020202020204" pitchFamily="34" charset="0"/>
              <a:buChar char="•"/>
            </a:pPr>
            <a:r>
              <a:rPr lang="en-US" dirty="0" smtClean="0"/>
              <a:t>This didn’t change that what He claimed was truth.</a:t>
            </a:r>
          </a:p>
          <a:p>
            <a:pPr marL="628650" lvl="1" indent="-171450">
              <a:buFont typeface="Arial" panose="020B0604020202020204" pitchFamily="34" charset="0"/>
              <a:buChar char="•"/>
            </a:pPr>
            <a:r>
              <a:rPr lang="en-US" dirty="0" smtClean="0"/>
              <a:t>Peter brought this to their attention – Acts 2:36-37</a:t>
            </a:r>
          </a:p>
          <a:p>
            <a:pPr marL="171450" lvl="0" indent="-171450">
              <a:buFont typeface="Arial" panose="020B0604020202020204" pitchFamily="34" charset="0"/>
              <a:buChar char="•"/>
            </a:pPr>
            <a:r>
              <a:rPr lang="en-US" dirty="0" smtClean="0"/>
              <a:t>Agrippa – Acts 26:24-29</a:t>
            </a:r>
          </a:p>
          <a:p>
            <a:pPr marL="628650" lvl="1" indent="-171450">
              <a:buFont typeface="Arial" panose="020B0604020202020204" pitchFamily="34" charset="0"/>
              <a:buChar char="•"/>
            </a:pPr>
            <a:r>
              <a:rPr lang="en-US" dirty="0" smtClean="0"/>
              <a:t>Agrippa knew the truth but refused to follow it.</a:t>
            </a:r>
          </a:p>
          <a:p>
            <a:pPr marL="628650" lvl="1" indent="-171450">
              <a:buFont typeface="Arial" panose="020B0604020202020204" pitchFamily="34" charset="0"/>
              <a:buChar char="•"/>
            </a:pPr>
            <a:r>
              <a:rPr lang="en-US" dirty="0" smtClean="0"/>
              <a:t>He chose a different path.</a:t>
            </a:r>
          </a:p>
          <a:p>
            <a:pPr marL="628650" lvl="1" indent="-171450">
              <a:buFont typeface="Arial" panose="020B0604020202020204" pitchFamily="34" charset="0"/>
              <a:buChar char="•"/>
            </a:pPr>
            <a:r>
              <a:rPr lang="en-US" dirty="0" smtClean="0"/>
              <a:t>However, it does not change the truth.</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17</a:t>
            </a:fld>
            <a:endParaRPr lang="en-US"/>
          </a:p>
        </p:txBody>
      </p:sp>
    </p:spTree>
    <p:extLst>
      <p:ext uri="{BB962C8B-B14F-4D97-AF65-F5344CB8AC3E}">
        <p14:creationId xmlns:p14="http://schemas.microsoft.com/office/powerpoint/2010/main" val="221829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18</a:t>
            </a:fld>
            <a:endParaRPr lang="en-US"/>
          </a:p>
        </p:txBody>
      </p:sp>
    </p:spTree>
    <p:extLst>
      <p:ext uri="{BB962C8B-B14F-4D97-AF65-F5344CB8AC3E}">
        <p14:creationId xmlns:p14="http://schemas.microsoft.com/office/powerpoint/2010/main" val="1292447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Pilate – John 18:37-38</a:t>
            </a:r>
          </a:p>
          <a:p>
            <a:pPr marL="628650" lvl="1" indent="-171450">
              <a:buFont typeface="Arial" panose="020B0604020202020204" pitchFamily="34" charset="0"/>
              <a:buChar char="•"/>
            </a:pPr>
            <a:r>
              <a:rPr lang="en-US" dirty="0" smtClean="0"/>
              <a:t>He wasn’t looking for an answer. He immediately went out after asking.</a:t>
            </a:r>
          </a:p>
          <a:p>
            <a:pPr marL="628650" lvl="1" indent="-171450">
              <a:buFont typeface="Arial" panose="020B0604020202020204" pitchFamily="34" charset="0"/>
              <a:buChar char="•"/>
            </a:pPr>
            <a:r>
              <a:rPr lang="en-US" dirty="0" smtClean="0"/>
              <a:t>Pilate didn’t believe there was an answer to the question.</a:t>
            </a:r>
          </a:p>
          <a:p>
            <a:pPr marL="171450" lvl="0" indent="-171450">
              <a:buFont typeface="Arial" panose="020B0604020202020204" pitchFamily="34" charset="0"/>
              <a:buChar char="•"/>
            </a:pPr>
            <a:r>
              <a:rPr lang="en-US" dirty="0" smtClean="0"/>
              <a:t>Jews who crucified Christ – John 19:13-16</a:t>
            </a:r>
          </a:p>
          <a:p>
            <a:pPr marL="628650" lvl="1" indent="-171450">
              <a:buFont typeface="Arial" panose="020B0604020202020204" pitchFamily="34" charset="0"/>
              <a:buChar char="•"/>
            </a:pPr>
            <a:r>
              <a:rPr lang="en-US" dirty="0" smtClean="0"/>
              <a:t>They didn’t believe He was who He said He was.</a:t>
            </a:r>
          </a:p>
          <a:p>
            <a:pPr marL="628650" lvl="1" indent="-171450">
              <a:buFont typeface="Arial" panose="020B0604020202020204" pitchFamily="34" charset="0"/>
              <a:buChar char="•"/>
            </a:pPr>
            <a:r>
              <a:rPr lang="en-US" dirty="0" smtClean="0"/>
              <a:t>This didn’t change that what He claimed was truth.</a:t>
            </a:r>
          </a:p>
          <a:p>
            <a:pPr marL="628650" lvl="1" indent="-171450">
              <a:buFont typeface="Arial" panose="020B0604020202020204" pitchFamily="34" charset="0"/>
              <a:buChar char="•"/>
            </a:pPr>
            <a:r>
              <a:rPr lang="en-US" dirty="0" smtClean="0"/>
              <a:t>Peter brought this to their attention – Acts 2:36-37</a:t>
            </a:r>
          </a:p>
          <a:p>
            <a:pPr marL="171450" lvl="0" indent="-171450">
              <a:buFont typeface="Arial" panose="020B0604020202020204" pitchFamily="34" charset="0"/>
              <a:buChar char="•"/>
            </a:pPr>
            <a:r>
              <a:rPr lang="en-US" dirty="0" smtClean="0"/>
              <a:t>Agrippa – Acts 26:24-29</a:t>
            </a:r>
          </a:p>
          <a:p>
            <a:pPr marL="628650" lvl="1" indent="-171450">
              <a:buFont typeface="Arial" panose="020B0604020202020204" pitchFamily="34" charset="0"/>
              <a:buChar char="•"/>
            </a:pPr>
            <a:r>
              <a:rPr lang="en-US" dirty="0" smtClean="0"/>
              <a:t>Agrippa knew the truth but refused to follow it.</a:t>
            </a:r>
          </a:p>
          <a:p>
            <a:pPr marL="628650" lvl="1" indent="-171450">
              <a:buFont typeface="Arial" panose="020B0604020202020204" pitchFamily="34" charset="0"/>
              <a:buChar char="•"/>
            </a:pPr>
            <a:r>
              <a:rPr lang="en-US" dirty="0" smtClean="0"/>
              <a:t>He chose a different path.</a:t>
            </a:r>
          </a:p>
          <a:p>
            <a:pPr marL="628650" lvl="1" indent="-171450">
              <a:buFont typeface="Arial" panose="020B0604020202020204" pitchFamily="34" charset="0"/>
              <a:buChar char="•"/>
            </a:pPr>
            <a:r>
              <a:rPr lang="en-US" dirty="0" smtClean="0"/>
              <a:t>However, it does not change the truth.</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19</a:t>
            </a:fld>
            <a:endParaRPr lang="en-US"/>
          </a:p>
        </p:txBody>
      </p:sp>
    </p:spTree>
    <p:extLst>
      <p:ext uri="{BB962C8B-B14F-4D97-AF65-F5344CB8AC3E}">
        <p14:creationId xmlns:p14="http://schemas.microsoft.com/office/powerpoint/2010/main" val="287072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2</a:t>
            </a:fld>
            <a:endParaRPr lang="en-US"/>
          </a:p>
        </p:txBody>
      </p:sp>
    </p:spTree>
    <p:extLst>
      <p:ext uri="{BB962C8B-B14F-4D97-AF65-F5344CB8AC3E}">
        <p14:creationId xmlns:p14="http://schemas.microsoft.com/office/powerpoint/2010/main" val="39259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20</a:t>
            </a:fld>
            <a:endParaRPr lang="en-US"/>
          </a:p>
        </p:txBody>
      </p:sp>
    </p:spTree>
    <p:extLst>
      <p:ext uri="{BB962C8B-B14F-4D97-AF65-F5344CB8AC3E}">
        <p14:creationId xmlns:p14="http://schemas.microsoft.com/office/powerpoint/2010/main" val="640235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Pilate – John 18:37-38</a:t>
            </a:r>
          </a:p>
          <a:p>
            <a:pPr marL="628650" lvl="1" indent="-171450">
              <a:buFont typeface="Arial" panose="020B0604020202020204" pitchFamily="34" charset="0"/>
              <a:buChar char="•"/>
            </a:pPr>
            <a:r>
              <a:rPr lang="en-US" dirty="0" smtClean="0"/>
              <a:t>He wasn’t looking for an answer. He immediately went out after asking.</a:t>
            </a:r>
          </a:p>
          <a:p>
            <a:pPr marL="628650" lvl="1" indent="-171450">
              <a:buFont typeface="Arial" panose="020B0604020202020204" pitchFamily="34" charset="0"/>
              <a:buChar char="•"/>
            </a:pPr>
            <a:r>
              <a:rPr lang="en-US" dirty="0" smtClean="0"/>
              <a:t>Pilate didn’t believe there was an answer to the question.</a:t>
            </a:r>
          </a:p>
          <a:p>
            <a:pPr marL="171450" lvl="0" indent="-171450">
              <a:buFont typeface="Arial" panose="020B0604020202020204" pitchFamily="34" charset="0"/>
              <a:buChar char="•"/>
            </a:pPr>
            <a:r>
              <a:rPr lang="en-US" dirty="0" smtClean="0"/>
              <a:t>Jews who crucified Christ – John 19:13-16</a:t>
            </a:r>
          </a:p>
          <a:p>
            <a:pPr marL="628650" lvl="1" indent="-171450">
              <a:buFont typeface="Arial" panose="020B0604020202020204" pitchFamily="34" charset="0"/>
              <a:buChar char="•"/>
            </a:pPr>
            <a:r>
              <a:rPr lang="en-US" dirty="0" smtClean="0"/>
              <a:t>They didn’t believe He was who He said He was.</a:t>
            </a:r>
          </a:p>
          <a:p>
            <a:pPr marL="628650" lvl="1" indent="-171450">
              <a:buFont typeface="Arial" panose="020B0604020202020204" pitchFamily="34" charset="0"/>
              <a:buChar char="•"/>
            </a:pPr>
            <a:r>
              <a:rPr lang="en-US" dirty="0" smtClean="0"/>
              <a:t>This didn’t change that what He claimed was truth.</a:t>
            </a:r>
          </a:p>
          <a:p>
            <a:pPr marL="628650" lvl="1" indent="-171450">
              <a:buFont typeface="Arial" panose="020B0604020202020204" pitchFamily="34" charset="0"/>
              <a:buChar char="•"/>
            </a:pPr>
            <a:r>
              <a:rPr lang="en-US" dirty="0" smtClean="0"/>
              <a:t>Peter brought this to their attention – Acts 2:36-37</a:t>
            </a:r>
          </a:p>
          <a:p>
            <a:pPr marL="171450" lvl="0" indent="-171450">
              <a:buFont typeface="Arial" panose="020B0604020202020204" pitchFamily="34" charset="0"/>
              <a:buChar char="•"/>
            </a:pPr>
            <a:r>
              <a:rPr lang="en-US" dirty="0" smtClean="0"/>
              <a:t>Agrippa – Acts 26:24-29</a:t>
            </a:r>
          </a:p>
          <a:p>
            <a:pPr marL="628650" lvl="1" indent="-171450">
              <a:buFont typeface="Arial" panose="020B0604020202020204" pitchFamily="34" charset="0"/>
              <a:buChar char="•"/>
            </a:pPr>
            <a:r>
              <a:rPr lang="en-US" dirty="0" smtClean="0"/>
              <a:t>Agrippa knew the truth but refused to follow it.</a:t>
            </a:r>
          </a:p>
          <a:p>
            <a:pPr marL="628650" lvl="1" indent="-171450">
              <a:buFont typeface="Arial" panose="020B0604020202020204" pitchFamily="34" charset="0"/>
              <a:buChar char="•"/>
            </a:pPr>
            <a:r>
              <a:rPr lang="en-US" dirty="0" smtClean="0"/>
              <a:t>He chose a different path.</a:t>
            </a:r>
          </a:p>
          <a:p>
            <a:pPr marL="628650" lvl="1" indent="-171450">
              <a:buFont typeface="Arial" panose="020B0604020202020204" pitchFamily="34" charset="0"/>
              <a:buChar char="•"/>
            </a:pPr>
            <a:r>
              <a:rPr lang="en-US" dirty="0" smtClean="0"/>
              <a:t>However, it does not change the truth.</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21</a:t>
            </a:fld>
            <a:endParaRPr lang="en-US"/>
          </a:p>
        </p:txBody>
      </p:sp>
    </p:spTree>
    <p:extLst>
      <p:ext uri="{BB962C8B-B14F-4D97-AF65-F5344CB8AC3E}">
        <p14:creationId xmlns:p14="http://schemas.microsoft.com/office/powerpoint/2010/main" val="492196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According to the Law of Gravity, if you jump off of a cliff you will fall to the bottom.</a:t>
            </a:r>
          </a:p>
          <a:p>
            <a:pPr marL="171450" lvl="0" indent="-171450">
              <a:buFont typeface="Arial" panose="020B0604020202020204" pitchFamily="34" charset="0"/>
              <a:buChar char="•"/>
            </a:pPr>
            <a:r>
              <a:rPr lang="en-US" dirty="0"/>
              <a:t>To you (subjectively) that may not be true.</a:t>
            </a:r>
          </a:p>
          <a:p>
            <a:pPr marL="171450" lvl="0" indent="-171450">
              <a:buFont typeface="Arial" panose="020B0604020202020204" pitchFamily="34" charset="0"/>
              <a:buChar char="•"/>
            </a:pPr>
            <a:r>
              <a:rPr lang="en-US" dirty="0"/>
              <a:t>However, if you jump off the cliff you will find that, despite your subjective thought, gravity remains truth.</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22</a:t>
            </a:fld>
            <a:endParaRPr lang="en-US"/>
          </a:p>
        </p:txBody>
      </p:sp>
    </p:spTree>
    <p:extLst>
      <p:ext uri="{BB962C8B-B14F-4D97-AF65-F5344CB8AC3E}">
        <p14:creationId xmlns:p14="http://schemas.microsoft.com/office/powerpoint/2010/main" val="1327005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Jesus says that “the truth shall make us free” (John 8:32).</a:t>
            </a:r>
          </a:p>
          <a:p>
            <a:pPr marL="171450" lvl="0" indent="-171450">
              <a:buFont typeface="Arial" panose="020B0604020202020204" pitchFamily="34" charset="0"/>
              <a:buChar char="•"/>
            </a:pPr>
            <a:r>
              <a:rPr lang="en-US" dirty="0"/>
              <a:t>Free from what?</a:t>
            </a:r>
          </a:p>
          <a:p>
            <a:pPr marL="628650" lvl="1" indent="-171450">
              <a:buFont typeface="Arial" panose="020B0604020202020204" pitchFamily="34" charset="0"/>
              <a:buChar char="•"/>
            </a:pPr>
            <a:r>
              <a:rPr lang="en-US" dirty="0"/>
              <a:t>John 8:33-36 – Free from sin.</a:t>
            </a:r>
          </a:p>
          <a:p>
            <a:pPr marL="171450" lvl="0" indent="-171450">
              <a:buFont typeface="Arial" panose="020B0604020202020204" pitchFamily="34" charset="0"/>
              <a:buChar char="•"/>
            </a:pPr>
            <a:r>
              <a:rPr lang="en-US" dirty="0"/>
              <a:t>We have to abide in His word to know the truth and be set free.</a:t>
            </a:r>
          </a:p>
          <a:p>
            <a:pPr marL="171450" lvl="0" indent="-171450">
              <a:buFont typeface="Arial" panose="020B0604020202020204" pitchFamily="34" charset="0"/>
              <a:buChar char="•"/>
            </a:pPr>
            <a:r>
              <a:rPr lang="en-US" dirty="0"/>
              <a:t>We can know for sure what to do to be set free from the bondage of sin.</a:t>
            </a:r>
          </a:p>
          <a:p>
            <a:endParaRPr lang="en-US" dirty="0"/>
          </a:p>
        </p:txBody>
      </p:sp>
      <p:sp>
        <p:nvSpPr>
          <p:cNvPr id="4" name="Slide Number Placeholder 3"/>
          <p:cNvSpPr>
            <a:spLocks noGrp="1"/>
          </p:cNvSpPr>
          <p:nvPr>
            <p:ph type="sldNum" sz="quarter" idx="10"/>
          </p:nvPr>
        </p:nvSpPr>
        <p:spPr/>
        <p:txBody>
          <a:bodyPr/>
          <a:lstStyle/>
          <a:p>
            <a:fld id="{BE5D61D7-3775-430E-871E-FD3175790882}" type="slidenum">
              <a:rPr lang="en-US" smtClean="0"/>
              <a:t>23</a:t>
            </a:fld>
            <a:endParaRPr lang="en-US"/>
          </a:p>
        </p:txBody>
      </p:sp>
    </p:spTree>
    <p:extLst>
      <p:ext uri="{BB962C8B-B14F-4D97-AF65-F5344CB8AC3E}">
        <p14:creationId xmlns:p14="http://schemas.microsoft.com/office/powerpoint/2010/main" val="202494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3</a:t>
            </a:fld>
            <a:endParaRPr lang="en-US"/>
          </a:p>
        </p:txBody>
      </p:sp>
    </p:spTree>
    <p:extLst>
      <p:ext uri="{BB962C8B-B14F-4D97-AF65-F5344CB8AC3E}">
        <p14:creationId xmlns:p14="http://schemas.microsoft.com/office/powerpoint/2010/main" val="334942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4</a:t>
            </a:fld>
            <a:endParaRPr lang="en-US"/>
          </a:p>
        </p:txBody>
      </p:sp>
    </p:spTree>
    <p:extLst>
      <p:ext uri="{BB962C8B-B14F-4D97-AF65-F5344CB8AC3E}">
        <p14:creationId xmlns:p14="http://schemas.microsoft.com/office/powerpoint/2010/main" val="319028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5</a:t>
            </a:fld>
            <a:endParaRPr lang="en-US"/>
          </a:p>
        </p:txBody>
      </p:sp>
    </p:spTree>
    <p:extLst>
      <p:ext uri="{BB962C8B-B14F-4D97-AF65-F5344CB8AC3E}">
        <p14:creationId xmlns:p14="http://schemas.microsoft.com/office/powerpoint/2010/main" val="119660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6</a:t>
            </a:fld>
            <a:endParaRPr lang="en-US"/>
          </a:p>
        </p:txBody>
      </p:sp>
    </p:spTree>
    <p:extLst>
      <p:ext uri="{BB962C8B-B14F-4D97-AF65-F5344CB8AC3E}">
        <p14:creationId xmlns:p14="http://schemas.microsoft.com/office/powerpoint/2010/main" val="310687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7</a:t>
            </a:fld>
            <a:endParaRPr lang="en-US"/>
          </a:p>
        </p:txBody>
      </p:sp>
    </p:spTree>
    <p:extLst>
      <p:ext uri="{BB962C8B-B14F-4D97-AF65-F5344CB8AC3E}">
        <p14:creationId xmlns:p14="http://schemas.microsoft.com/office/powerpoint/2010/main" val="202858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8</a:t>
            </a:fld>
            <a:endParaRPr lang="en-US"/>
          </a:p>
        </p:txBody>
      </p:sp>
    </p:spTree>
    <p:extLst>
      <p:ext uri="{BB962C8B-B14F-4D97-AF65-F5344CB8AC3E}">
        <p14:creationId xmlns:p14="http://schemas.microsoft.com/office/powerpoint/2010/main" val="4267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D61D7-3775-430E-871E-FD3175790882}" type="slidenum">
              <a:rPr lang="en-US" smtClean="0"/>
              <a:t>9</a:t>
            </a:fld>
            <a:endParaRPr lang="en-US"/>
          </a:p>
        </p:txBody>
      </p:sp>
    </p:spTree>
    <p:extLst>
      <p:ext uri="{BB962C8B-B14F-4D97-AF65-F5344CB8AC3E}">
        <p14:creationId xmlns:p14="http://schemas.microsoft.com/office/powerpoint/2010/main" val="296919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8E625B-BFE3-459D-8570-3DCD38A62920}"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56953996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E625B-BFE3-459D-8570-3DCD38A62920}"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14153339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E625B-BFE3-459D-8570-3DCD38A62920}"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260081732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E625B-BFE3-459D-8570-3DCD38A62920}"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244406899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E625B-BFE3-459D-8570-3DCD38A62920}"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78059767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8E625B-BFE3-459D-8570-3DCD38A62920}"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270024634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8E625B-BFE3-459D-8570-3DCD38A62920}" type="datetimeFigureOut">
              <a:rPr lang="en-US" smtClean="0"/>
              <a:t>3/16/2014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280421337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8E625B-BFE3-459D-8570-3DCD38A62920}" type="datetimeFigureOut">
              <a:rPr lang="en-US" smtClean="0"/>
              <a:t>3/16/2014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407268202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E625B-BFE3-459D-8570-3DCD38A62920}" type="datetimeFigureOut">
              <a:rPr lang="en-US" smtClean="0"/>
              <a:t>3/16/2014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58523886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E625B-BFE3-459D-8570-3DCD38A62920}"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94285010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E625B-BFE3-459D-8570-3DCD38A62920}"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C44A7-91DE-4508-85C1-BB893A984E04}" type="slidenum">
              <a:rPr lang="en-US" smtClean="0"/>
              <a:t>‹#›</a:t>
            </a:fld>
            <a:endParaRPr lang="en-US"/>
          </a:p>
        </p:txBody>
      </p:sp>
    </p:spTree>
    <p:extLst>
      <p:ext uri="{BB962C8B-B14F-4D97-AF65-F5344CB8AC3E}">
        <p14:creationId xmlns:p14="http://schemas.microsoft.com/office/powerpoint/2010/main" val="130276240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E625B-BFE3-459D-8570-3DCD38A62920}" type="datetimeFigureOut">
              <a:rPr lang="en-US" smtClean="0"/>
              <a:t>3/16/2014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C44A7-91DE-4508-85C1-BB893A984E04}" type="slidenum">
              <a:rPr lang="en-US" smtClean="0"/>
              <a:t>‹#›</a:t>
            </a:fld>
            <a:endParaRPr lang="en-US"/>
          </a:p>
        </p:txBody>
      </p:sp>
    </p:spTree>
    <p:extLst>
      <p:ext uri="{BB962C8B-B14F-4D97-AF65-F5344CB8AC3E}">
        <p14:creationId xmlns:p14="http://schemas.microsoft.com/office/powerpoint/2010/main" val="140542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scene3d>
              <a:camera prst="isometricOffAxis1Right"/>
              <a:lightRig rig="threePt" dir="t"/>
            </a:scene3d>
          </a:bodyPr>
          <a:lstStyle/>
          <a:p>
            <a:r>
              <a:rPr lang="en-US" sz="11500" b="1" dirty="0" smtClean="0">
                <a:solidFill>
                  <a:schemeClr val="bg1"/>
                </a:solidFill>
                <a:effectLst>
                  <a:glow rad="139700">
                    <a:schemeClr val="accent3">
                      <a:satMod val="175000"/>
                      <a:alpha val="40000"/>
                    </a:schemeClr>
                  </a:glow>
                </a:effectLst>
              </a:rPr>
              <a:t>What is truth?</a:t>
            </a:r>
            <a:endParaRPr lang="en-US" sz="11500" b="1" dirty="0">
              <a:solidFill>
                <a:schemeClr val="bg1"/>
              </a:solidFill>
              <a:effectLst>
                <a:glow rad="139700">
                  <a:schemeClr val="accent3">
                    <a:satMod val="175000"/>
                    <a:alpha val="40000"/>
                  </a:schemeClr>
                </a:glow>
              </a:effectLst>
            </a:endParaRPr>
          </a:p>
        </p:txBody>
      </p:sp>
      <p:sp>
        <p:nvSpPr>
          <p:cNvPr id="3" name="Subtitle 2"/>
          <p:cNvSpPr>
            <a:spLocks noGrp="1"/>
          </p:cNvSpPr>
          <p:nvPr>
            <p:ph type="subTitle" idx="1"/>
          </p:nvPr>
        </p:nvSpPr>
        <p:spPr/>
        <p:txBody>
          <a:bodyPr>
            <a:normAutofit/>
            <a:scene3d>
              <a:camera prst="isometricOffAxis1Right"/>
              <a:lightRig rig="threePt" dir="t"/>
            </a:scene3d>
          </a:bodyPr>
          <a:lstStyle/>
          <a:p>
            <a:r>
              <a:rPr lang="en-US" sz="4000" i="1" dirty="0" smtClean="0">
                <a:solidFill>
                  <a:schemeClr val="bg1"/>
                </a:solidFill>
              </a:rPr>
              <a:t>John</a:t>
            </a:r>
            <a:r>
              <a:rPr lang="en-US" sz="4000" i="1" dirty="0" smtClean="0">
                <a:solidFill>
                  <a:schemeClr val="bg1"/>
                </a:solidFill>
              </a:rPr>
              <a:t> </a:t>
            </a:r>
            <a:r>
              <a:rPr lang="en-US" sz="4000" i="1" dirty="0" smtClean="0">
                <a:solidFill>
                  <a:schemeClr val="bg1"/>
                </a:solidFill>
              </a:rPr>
              <a:t>18:37-38; </a:t>
            </a:r>
            <a:r>
              <a:rPr lang="en-US" sz="4000" i="1" dirty="0" smtClean="0">
                <a:solidFill>
                  <a:schemeClr val="bg1"/>
                </a:solidFill>
              </a:rPr>
              <a:t>8:31-32</a:t>
            </a:r>
            <a:endParaRPr lang="en-US" sz="4000" i="1" dirty="0">
              <a:solidFill>
                <a:schemeClr val="bg1"/>
              </a:solidFill>
            </a:endParaRPr>
          </a:p>
        </p:txBody>
      </p:sp>
    </p:spTree>
    <p:extLst>
      <p:ext uri="{BB962C8B-B14F-4D97-AF65-F5344CB8AC3E}">
        <p14:creationId xmlns:p14="http://schemas.microsoft.com/office/powerpoint/2010/main" val="228039577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smtClean="0">
                <a:solidFill>
                  <a:schemeClr val="bg1"/>
                </a:solidFill>
                <a:effectLst>
                  <a:glow rad="139700">
                    <a:schemeClr val="accent3">
                      <a:satMod val="175000"/>
                      <a:alpha val="40000"/>
                    </a:schemeClr>
                  </a:glow>
                </a:effectLst>
              </a:rPr>
              <a:t>Truth is objective, not subjective.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lvl="0" indent="0">
              <a:buNone/>
            </a:pPr>
            <a:r>
              <a:rPr lang="en-US" sz="4000" b="1" dirty="0" smtClean="0">
                <a:solidFill>
                  <a:schemeClr val="bg1"/>
                </a:solidFill>
              </a:rPr>
              <a:t>Objective</a:t>
            </a:r>
            <a:r>
              <a:rPr lang="en-US" sz="4000" dirty="0" smtClean="0">
                <a:solidFill>
                  <a:schemeClr val="bg1"/>
                </a:solidFill>
              </a:rPr>
              <a:t> – not influenced by personal feelings, interpretations, or prejudice; based on facts.</a:t>
            </a:r>
          </a:p>
          <a:p>
            <a:pPr marL="0" lvl="0" indent="0">
              <a:buNone/>
            </a:pPr>
            <a:r>
              <a:rPr lang="en-US" sz="4000" b="1" dirty="0" smtClean="0">
                <a:solidFill>
                  <a:schemeClr val="bg1"/>
                </a:solidFill>
              </a:rPr>
              <a:t>Subjective</a:t>
            </a:r>
            <a:r>
              <a:rPr lang="en-US" sz="4000" dirty="0" smtClean="0">
                <a:solidFill>
                  <a:schemeClr val="bg1"/>
                </a:solidFill>
              </a:rPr>
              <a:t> – existing in the mind; belonging to the thinking subject rather than to the object of thought; placing excessive emphasis on one's own moods, attitudes, opinions, etc.</a:t>
            </a:r>
          </a:p>
        </p:txBody>
      </p:sp>
    </p:spTree>
    <p:extLst>
      <p:ext uri="{BB962C8B-B14F-4D97-AF65-F5344CB8AC3E}">
        <p14:creationId xmlns:p14="http://schemas.microsoft.com/office/powerpoint/2010/main" val="1642215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smtClean="0">
                <a:solidFill>
                  <a:schemeClr val="bg1"/>
                </a:solidFill>
                <a:effectLst>
                  <a:glow rad="139700">
                    <a:schemeClr val="accent3">
                      <a:satMod val="175000"/>
                      <a:alpha val="40000"/>
                    </a:schemeClr>
                  </a:glow>
                </a:effectLst>
              </a:rPr>
              <a:t>Truth is objective, not subjective.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lvl="0" indent="0">
              <a:buNone/>
            </a:pPr>
            <a:r>
              <a:rPr lang="en-US" sz="4000" b="1" dirty="0" smtClean="0">
                <a:solidFill>
                  <a:schemeClr val="bg1"/>
                </a:solidFill>
              </a:rPr>
              <a:t>Truth</a:t>
            </a:r>
            <a:r>
              <a:rPr lang="en-US" sz="4000" dirty="0" smtClean="0">
                <a:solidFill>
                  <a:schemeClr val="bg1"/>
                </a:solidFill>
              </a:rPr>
              <a:t> – a verified or indisputable fact, proposition, or principle.</a:t>
            </a:r>
          </a:p>
          <a:p>
            <a:r>
              <a:rPr lang="en-US" sz="4000" dirty="0" smtClean="0">
                <a:solidFill>
                  <a:schemeClr val="bg1"/>
                </a:solidFill>
                <a:effectLst>
                  <a:glow rad="228600">
                    <a:schemeClr val="accent3">
                      <a:satMod val="175000"/>
                      <a:alpha val="40000"/>
                    </a:schemeClr>
                  </a:glow>
                </a:effectLst>
              </a:rPr>
              <a:t>Objective – based on facts.</a:t>
            </a:r>
          </a:p>
          <a:p>
            <a:r>
              <a:rPr lang="en-US" sz="4000" dirty="0" smtClean="0">
                <a:solidFill>
                  <a:schemeClr val="bg1"/>
                </a:solidFill>
              </a:rPr>
              <a:t>Subjective – based on moods, attitudes, opinions.</a:t>
            </a:r>
          </a:p>
          <a:p>
            <a:r>
              <a:rPr lang="en-US" sz="4000" dirty="0" smtClean="0">
                <a:solidFill>
                  <a:schemeClr val="bg1"/>
                </a:solidFill>
              </a:rPr>
              <a:t>John 8:14-18 – God verifies Jesus’ word as fact.</a:t>
            </a:r>
          </a:p>
        </p:txBody>
      </p:sp>
    </p:spTree>
    <p:extLst>
      <p:ext uri="{BB962C8B-B14F-4D97-AF65-F5344CB8AC3E}">
        <p14:creationId xmlns:p14="http://schemas.microsoft.com/office/powerpoint/2010/main" val="82596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smtClean="0">
                <a:solidFill>
                  <a:schemeClr val="bg1"/>
                </a:solidFill>
                <a:effectLst>
                  <a:glow rad="139700">
                    <a:schemeClr val="accent3">
                      <a:satMod val="175000"/>
                      <a:alpha val="40000"/>
                    </a:schemeClr>
                  </a:glow>
                </a:effectLst>
              </a:rPr>
              <a:t>Truth is objective, not subjective.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lvl="0" indent="0">
              <a:buNone/>
            </a:pPr>
            <a:r>
              <a:rPr lang="en-US" sz="4400" i="1" dirty="0" smtClean="0">
                <a:solidFill>
                  <a:schemeClr val="bg1"/>
                </a:solidFill>
              </a:rPr>
              <a:t>“Truth is subjective.”</a:t>
            </a:r>
          </a:p>
          <a:p>
            <a:r>
              <a:rPr lang="en-US" sz="4000" dirty="0" smtClean="0">
                <a:solidFill>
                  <a:schemeClr val="bg1"/>
                </a:solidFill>
              </a:rPr>
              <a:t>Contradictory</a:t>
            </a:r>
          </a:p>
          <a:p>
            <a:r>
              <a:rPr lang="en-US" sz="4000" dirty="0" smtClean="0">
                <a:solidFill>
                  <a:schemeClr val="bg1"/>
                </a:solidFill>
              </a:rPr>
              <a:t>No correct interpretation?</a:t>
            </a:r>
          </a:p>
          <a:p>
            <a:r>
              <a:rPr lang="en-US" sz="4000" dirty="0" smtClean="0">
                <a:solidFill>
                  <a:schemeClr val="bg1"/>
                </a:solidFill>
              </a:rPr>
              <a:t>Who determines the correct interpretation?</a:t>
            </a:r>
          </a:p>
          <a:p>
            <a:pPr lvl="1"/>
            <a:r>
              <a:rPr lang="en-US" sz="3600" dirty="0" smtClean="0">
                <a:solidFill>
                  <a:schemeClr val="bg1"/>
                </a:solidFill>
              </a:rPr>
              <a:t>2 Peter 1:20-21</a:t>
            </a:r>
          </a:p>
        </p:txBody>
      </p:sp>
    </p:spTree>
    <p:extLst>
      <p:ext uri="{BB962C8B-B14F-4D97-AF65-F5344CB8AC3E}">
        <p14:creationId xmlns:p14="http://schemas.microsoft.com/office/powerpoint/2010/main" val="3695446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2 Peter 1:20-21</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Knowing this first, that no prophecy of Scripture is of any private interpretation, </a:t>
            </a:r>
            <a:r>
              <a:rPr lang="en-US" sz="4000" baseline="30000" dirty="0" smtClean="0">
                <a:solidFill>
                  <a:schemeClr val="bg1"/>
                </a:solidFill>
              </a:rPr>
              <a:t>21</a:t>
            </a:r>
            <a:r>
              <a:rPr lang="en-US" sz="4000" dirty="0" smtClean="0">
                <a:solidFill>
                  <a:schemeClr val="bg1"/>
                </a:solidFill>
              </a:rPr>
              <a:t> for prophecy never came by the will of man, but holy men of God spoke as they were moved by the Holy Spirit.</a:t>
            </a:r>
          </a:p>
        </p:txBody>
      </p:sp>
    </p:spTree>
    <p:extLst>
      <p:ext uri="{BB962C8B-B14F-4D97-AF65-F5344CB8AC3E}">
        <p14:creationId xmlns:p14="http://schemas.microsoft.com/office/powerpoint/2010/main" val="291045063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smtClean="0">
                <a:solidFill>
                  <a:schemeClr val="bg1"/>
                </a:solidFill>
                <a:effectLst>
                  <a:glow rad="139700">
                    <a:schemeClr val="accent3">
                      <a:satMod val="175000"/>
                      <a:alpha val="40000"/>
                    </a:schemeClr>
                  </a:glow>
                </a:effectLst>
              </a:rPr>
              <a:t>Truth is objective, not subjective.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a:xfrm>
            <a:off x="838200" y="1825625"/>
            <a:ext cx="10515600" cy="4786190"/>
          </a:xfrm>
        </p:spPr>
        <p:txBody>
          <a:bodyPr>
            <a:normAutofit/>
          </a:bodyPr>
          <a:lstStyle/>
          <a:p>
            <a:pPr marL="0" lvl="0" indent="0">
              <a:buNone/>
            </a:pPr>
            <a:r>
              <a:rPr lang="en-US" sz="4400" i="1" dirty="0" smtClean="0">
                <a:solidFill>
                  <a:schemeClr val="bg1"/>
                </a:solidFill>
              </a:rPr>
              <a:t>“Truth is subjective.”</a:t>
            </a:r>
          </a:p>
          <a:p>
            <a:r>
              <a:rPr lang="en-US" sz="4000" dirty="0" smtClean="0">
                <a:solidFill>
                  <a:schemeClr val="bg1"/>
                </a:solidFill>
              </a:rPr>
              <a:t>Contradictory</a:t>
            </a:r>
          </a:p>
          <a:p>
            <a:r>
              <a:rPr lang="en-US" sz="4000" dirty="0" smtClean="0">
                <a:solidFill>
                  <a:schemeClr val="bg1"/>
                </a:solidFill>
              </a:rPr>
              <a:t>No correct interpretation?</a:t>
            </a:r>
          </a:p>
          <a:p>
            <a:r>
              <a:rPr lang="en-US" sz="4000" dirty="0" smtClean="0">
                <a:solidFill>
                  <a:schemeClr val="bg1"/>
                </a:solidFill>
              </a:rPr>
              <a:t>Who determines the correct interpretation?</a:t>
            </a:r>
          </a:p>
          <a:p>
            <a:pPr lvl="1"/>
            <a:r>
              <a:rPr lang="en-US" sz="3600" dirty="0" smtClean="0">
                <a:solidFill>
                  <a:schemeClr val="bg1"/>
                </a:solidFill>
              </a:rPr>
              <a:t>2 Peter 1:20-21</a:t>
            </a:r>
          </a:p>
          <a:p>
            <a:r>
              <a:rPr lang="en-US" sz="4000" dirty="0" smtClean="0">
                <a:solidFill>
                  <a:schemeClr val="bg1"/>
                </a:solidFill>
              </a:rPr>
              <a:t>We can’t know exactly what Jesus means?</a:t>
            </a:r>
          </a:p>
          <a:p>
            <a:pPr lvl="1"/>
            <a:r>
              <a:rPr lang="en-US" sz="3600" dirty="0" smtClean="0">
                <a:solidFill>
                  <a:schemeClr val="bg1"/>
                </a:solidFill>
              </a:rPr>
              <a:t>That’s absurd!</a:t>
            </a:r>
            <a:endParaRPr lang="en-US" sz="3600" dirty="0">
              <a:solidFill>
                <a:schemeClr val="bg1"/>
              </a:solidFill>
            </a:endParaRPr>
          </a:p>
          <a:p>
            <a:pPr lvl="1"/>
            <a:endParaRPr lang="en-US" sz="3600" dirty="0" smtClean="0">
              <a:solidFill>
                <a:schemeClr val="bg1"/>
              </a:solidFill>
            </a:endParaRPr>
          </a:p>
        </p:txBody>
      </p:sp>
    </p:spTree>
    <p:extLst>
      <p:ext uri="{BB962C8B-B14F-4D97-AF65-F5344CB8AC3E}">
        <p14:creationId xmlns:p14="http://schemas.microsoft.com/office/powerpoint/2010/main" val="1938806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The truth does not change.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a:xfrm>
            <a:off x="838200" y="1825625"/>
            <a:ext cx="10515600" cy="4786190"/>
          </a:xfrm>
        </p:spPr>
        <p:txBody>
          <a:bodyPr>
            <a:normAutofit/>
          </a:bodyPr>
          <a:lstStyle/>
          <a:p>
            <a:pPr marL="0" lvl="0" indent="0">
              <a:buNone/>
            </a:pPr>
            <a:r>
              <a:rPr lang="en-US" sz="4000" dirty="0" smtClean="0">
                <a:solidFill>
                  <a:schemeClr val="bg1"/>
                </a:solidFill>
              </a:rPr>
              <a:t>A. Biblical </a:t>
            </a:r>
            <a:r>
              <a:rPr lang="en-US" sz="4000" dirty="0">
                <a:solidFill>
                  <a:schemeClr val="bg1"/>
                </a:solidFill>
              </a:rPr>
              <a:t>Examples</a:t>
            </a:r>
          </a:p>
          <a:p>
            <a:pPr lvl="0"/>
            <a:r>
              <a:rPr lang="en-US" dirty="0">
                <a:solidFill>
                  <a:schemeClr val="bg1"/>
                </a:solidFill>
              </a:rPr>
              <a:t>Pilate – John </a:t>
            </a:r>
            <a:r>
              <a:rPr lang="en-US" dirty="0" smtClean="0">
                <a:solidFill>
                  <a:schemeClr val="bg1"/>
                </a:solidFill>
              </a:rPr>
              <a:t>18:37-38</a:t>
            </a:r>
            <a:endParaRPr lang="en-US" dirty="0">
              <a:solidFill>
                <a:schemeClr val="bg1"/>
              </a:solidFill>
            </a:endParaRPr>
          </a:p>
        </p:txBody>
      </p:sp>
    </p:spTree>
    <p:extLst>
      <p:ext uri="{BB962C8B-B14F-4D97-AF65-F5344CB8AC3E}">
        <p14:creationId xmlns:p14="http://schemas.microsoft.com/office/powerpoint/2010/main" val="30431946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John 18:37-38</a:t>
            </a:r>
          </a:p>
        </p:txBody>
      </p:sp>
      <p:sp>
        <p:nvSpPr>
          <p:cNvPr id="3" name="Content Placeholder 2"/>
          <p:cNvSpPr>
            <a:spLocks noGrp="1"/>
          </p:cNvSpPr>
          <p:nvPr>
            <p:ph idx="1"/>
          </p:nvPr>
        </p:nvSpPr>
        <p:spPr>
          <a:xfrm>
            <a:off x="838200" y="1825625"/>
            <a:ext cx="10515600" cy="4715852"/>
          </a:xfrm>
        </p:spPr>
        <p:txBody>
          <a:bodyPr>
            <a:normAutofit lnSpcReduction="10000"/>
          </a:bodyPr>
          <a:lstStyle/>
          <a:p>
            <a:pPr marL="0" indent="0">
              <a:buNone/>
            </a:pPr>
            <a:r>
              <a:rPr lang="en-US" sz="4000" dirty="0" smtClean="0">
                <a:solidFill>
                  <a:schemeClr val="bg1"/>
                </a:solidFill>
              </a:rPr>
              <a:t>Pilate therefore said to Him, "Are You a king then?" Jesus answered, "You say rightly that I am a king. For this cause I was born, and for this cause I have come into the world, that I should bear witness to the truth. Everyone who is of the truth hears My voice.” </a:t>
            </a:r>
            <a:r>
              <a:rPr lang="en-US" sz="4000" baseline="30000" dirty="0" smtClean="0">
                <a:solidFill>
                  <a:schemeClr val="bg1"/>
                </a:solidFill>
              </a:rPr>
              <a:t>38</a:t>
            </a:r>
            <a:r>
              <a:rPr lang="en-US" sz="4000" dirty="0" smtClean="0">
                <a:solidFill>
                  <a:schemeClr val="bg1"/>
                </a:solidFill>
              </a:rPr>
              <a:t> Pilate said to Him, "What is truth?" And when he had said this, he went out again to the Jews, and said to them, "I find no fault in Him at all.”</a:t>
            </a:r>
          </a:p>
        </p:txBody>
      </p:sp>
    </p:spTree>
    <p:extLst>
      <p:ext uri="{BB962C8B-B14F-4D97-AF65-F5344CB8AC3E}">
        <p14:creationId xmlns:p14="http://schemas.microsoft.com/office/powerpoint/2010/main" val="57929170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The truth does not change.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a:xfrm>
            <a:off x="838200" y="1825625"/>
            <a:ext cx="10515600" cy="4786190"/>
          </a:xfrm>
        </p:spPr>
        <p:txBody>
          <a:bodyPr>
            <a:normAutofit/>
          </a:bodyPr>
          <a:lstStyle/>
          <a:p>
            <a:pPr marL="0" lvl="0" indent="0">
              <a:buNone/>
            </a:pPr>
            <a:r>
              <a:rPr lang="en-US" sz="4000" dirty="0" smtClean="0">
                <a:solidFill>
                  <a:schemeClr val="bg1"/>
                </a:solidFill>
              </a:rPr>
              <a:t>A. Biblical </a:t>
            </a:r>
            <a:r>
              <a:rPr lang="en-US" sz="4000" dirty="0">
                <a:solidFill>
                  <a:schemeClr val="bg1"/>
                </a:solidFill>
              </a:rPr>
              <a:t>Examples</a:t>
            </a:r>
          </a:p>
          <a:p>
            <a:pPr lvl="0"/>
            <a:r>
              <a:rPr lang="en-US" dirty="0">
                <a:solidFill>
                  <a:schemeClr val="bg1"/>
                </a:solidFill>
              </a:rPr>
              <a:t>Pilate – John 18:37-38</a:t>
            </a:r>
          </a:p>
          <a:p>
            <a:pPr lvl="1"/>
            <a:r>
              <a:rPr lang="en-US" dirty="0">
                <a:solidFill>
                  <a:schemeClr val="bg1"/>
                </a:solidFill>
              </a:rPr>
              <a:t>W</a:t>
            </a:r>
            <a:r>
              <a:rPr lang="en-US" dirty="0" smtClean="0">
                <a:solidFill>
                  <a:schemeClr val="bg1"/>
                </a:solidFill>
              </a:rPr>
              <a:t>asn’t </a:t>
            </a:r>
            <a:r>
              <a:rPr lang="en-US" dirty="0">
                <a:solidFill>
                  <a:schemeClr val="bg1"/>
                </a:solidFill>
              </a:rPr>
              <a:t>looking for an answer</a:t>
            </a:r>
            <a:r>
              <a:rPr lang="en-US" dirty="0" smtClean="0">
                <a:solidFill>
                  <a:schemeClr val="bg1"/>
                </a:solidFill>
              </a:rPr>
              <a:t>.</a:t>
            </a:r>
            <a:endParaRPr lang="en-US" dirty="0">
              <a:solidFill>
                <a:schemeClr val="bg1"/>
              </a:solidFill>
            </a:endParaRPr>
          </a:p>
          <a:p>
            <a:pPr lvl="1"/>
            <a:r>
              <a:rPr lang="en-US" dirty="0" smtClean="0">
                <a:solidFill>
                  <a:schemeClr val="bg1"/>
                </a:solidFill>
              </a:rPr>
              <a:t>Believed there was no answer.</a:t>
            </a:r>
            <a:endParaRPr lang="en-US" dirty="0">
              <a:solidFill>
                <a:schemeClr val="bg1"/>
              </a:solidFill>
            </a:endParaRPr>
          </a:p>
          <a:p>
            <a:pPr lvl="0"/>
            <a:r>
              <a:rPr lang="en-US" dirty="0">
                <a:solidFill>
                  <a:schemeClr val="bg1"/>
                </a:solidFill>
              </a:rPr>
              <a:t>Jews who crucified Christ – John </a:t>
            </a:r>
            <a:r>
              <a:rPr lang="en-US" dirty="0" smtClean="0">
                <a:solidFill>
                  <a:schemeClr val="bg1"/>
                </a:solidFill>
              </a:rPr>
              <a:t>19:13-16</a:t>
            </a:r>
            <a:endParaRPr lang="en-US" dirty="0">
              <a:solidFill>
                <a:schemeClr val="bg1"/>
              </a:solidFill>
            </a:endParaRPr>
          </a:p>
        </p:txBody>
      </p:sp>
    </p:spTree>
    <p:extLst>
      <p:ext uri="{BB962C8B-B14F-4D97-AF65-F5344CB8AC3E}">
        <p14:creationId xmlns:p14="http://schemas.microsoft.com/office/powerpoint/2010/main" val="24792400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John 19:13-16</a:t>
            </a:r>
          </a:p>
        </p:txBody>
      </p:sp>
      <p:sp>
        <p:nvSpPr>
          <p:cNvPr id="3" name="Content Placeholder 2"/>
          <p:cNvSpPr>
            <a:spLocks noGrp="1"/>
          </p:cNvSpPr>
          <p:nvPr>
            <p:ph idx="1"/>
          </p:nvPr>
        </p:nvSpPr>
        <p:spPr>
          <a:xfrm>
            <a:off x="838200" y="1825624"/>
            <a:ext cx="10515600" cy="4687717"/>
          </a:xfrm>
        </p:spPr>
        <p:txBody>
          <a:bodyPr>
            <a:normAutofit fontScale="92500" lnSpcReduction="20000"/>
          </a:bodyPr>
          <a:lstStyle/>
          <a:p>
            <a:pPr marL="0" indent="0">
              <a:buNone/>
            </a:pPr>
            <a:r>
              <a:rPr lang="en-US" sz="4000" dirty="0" smtClean="0">
                <a:solidFill>
                  <a:schemeClr val="bg1"/>
                </a:solidFill>
              </a:rPr>
              <a:t>When Pilate therefore heard that saying, he brought Jesus out and sat down in the judgment seat in a place that is called The Pavement, but in Hebrew, </a:t>
            </a:r>
            <a:r>
              <a:rPr lang="en-US" sz="4000" dirty="0" err="1" smtClean="0">
                <a:solidFill>
                  <a:schemeClr val="bg1"/>
                </a:solidFill>
              </a:rPr>
              <a:t>Gabbatha</a:t>
            </a:r>
            <a:r>
              <a:rPr lang="en-US" sz="4000" dirty="0" smtClean="0">
                <a:solidFill>
                  <a:schemeClr val="bg1"/>
                </a:solidFill>
              </a:rPr>
              <a:t>. </a:t>
            </a:r>
            <a:r>
              <a:rPr lang="en-US" sz="4000" baseline="30000" dirty="0" smtClean="0">
                <a:solidFill>
                  <a:schemeClr val="bg1"/>
                </a:solidFill>
              </a:rPr>
              <a:t>14 </a:t>
            </a:r>
            <a:r>
              <a:rPr lang="en-US" sz="4000" dirty="0" smtClean="0">
                <a:solidFill>
                  <a:schemeClr val="bg1"/>
                </a:solidFill>
              </a:rPr>
              <a:t>Now it was the Preparation Day of the Passover, and about the sixth hour. And he said to the Jews, "Behold your King!” </a:t>
            </a:r>
            <a:r>
              <a:rPr lang="en-US" sz="4000" baseline="30000" dirty="0" smtClean="0">
                <a:solidFill>
                  <a:schemeClr val="bg1"/>
                </a:solidFill>
              </a:rPr>
              <a:t>15</a:t>
            </a:r>
            <a:r>
              <a:rPr lang="en-US" sz="4000" dirty="0" smtClean="0">
                <a:solidFill>
                  <a:schemeClr val="bg1"/>
                </a:solidFill>
              </a:rPr>
              <a:t> But they cried out, "Away with Him, away with Him! Crucify Him!" Pilate said to them, "Shall I crucify your King?" The chief priests answered, "We have no king but Caesar!” </a:t>
            </a:r>
            <a:r>
              <a:rPr lang="en-US" sz="4000" baseline="30000" dirty="0" smtClean="0">
                <a:solidFill>
                  <a:schemeClr val="bg1"/>
                </a:solidFill>
              </a:rPr>
              <a:t>16</a:t>
            </a:r>
            <a:r>
              <a:rPr lang="en-US" sz="4000" dirty="0" smtClean="0">
                <a:solidFill>
                  <a:schemeClr val="bg1"/>
                </a:solidFill>
              </a:rPr>
              <a:t> Then he delivered Him to them to be crucified. Then they took Jesus and led Him away.</a:t>
            </a:r>
          </a:p>
        </p:txBody>
      </p:sp>
    </p:spTree>
    <p:extLst>
      <p:ext uri="{BB962C8B-B14F-4D97-AF65-F5344CB8AC3E}">
        <p14:creationId xmlns:p14="http://schemas.microsoft.com/office/powerpoint/2010/main" val="127617144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The truth does not change.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a:xfrm>
            <a:off x="838200" y="1825625"/>
            <a:ext cx="10515600" cy="4786190"/>
          </a:xfrm>
        </p:spPr>
        <p:txBody>
          <a:bodyPr>
            <a:normAutofit/>
          </a:bodyPr>
          <a:lstStyle/>
          <a:p>
            <a:pPr marL="0" lvl="0" indent="0">
              <a:buNone/>
            </a:pPr>
            <a:r>
              <a:rPr lang="en-US" sz="4000" dirty="0" smtClean="0">
                <a:solidFill>
                  <a:schemeClr val="bg1"/>
                </a:solidFill>
              </a:rPr>
              <a:t>A. Biblical </a:t>
            </a:r>
            <a:r>
              <a:rPr lang="en-US" sz="4000" dirty="0">
                <a:solidFill>
                  <a:schemeClr val="bg1"/>
                </a:solidFill>
              </a:rPr>
              <a:t>Examples</a:t>
            </a:r>
          </a:p>
          <a:p>
            <a:pPr lvl="0"/>
            <a:r>
              <a:rPr lang="en-US" dirty="0">
                <a:solidFill>
                  <a:schemeClr val="bg1"/>
                </a:solidFill>
              </a:rPr>
              <a:t>Pilate – John 18:37-38</a:t>
            </a:r>
          </a:p>
          <a:p>
            <a:pPr lvl="1"/>
            <a:r>
              <a:rPr lang="en-US" dirty="0">
                <a:solidFill>
                  <a:schemeClr val="bg1"/>
                </a:solidFill>
              </a:rPr>
              <a:t>W</a:t>
            </a:r>
            <a:r>
              <a:rPr lang="en-US" dirty="0" smtClean="0">
                <a:solidFill>
                  <a:schemeClr val="bg1"/>
                </a:solidFill>
              </a:rPr>
              <a:t>asn’t </a:t>
            </a:r>
            <a:r>
              <a:rPr lang="en-US" dirty="0">
                <a:solidFill>
                  <a:schemeClr val="bg1"/>
                </a:solidFill>
              </a:rPr>
              <a:t>looking for an answer</a:t>
            </a:r>
            <a:r>
              <a:rPr lang="en-US" dirty="0" smtClean="0">
                <a:solidFill>
                  <a:schemeClr val="bg1"/>
                </a:solidFill>
              </a:rPr>
              <a:t>.</a:t>
            </a:r>
            <a:endParaRPr lang="en-US" dirty="0">
              <a:solidFill>
                <a:schemeClr val="bg1"/>
              </a:solidFill>
            </a:endParaRPr>
          </a:p>
          <a:p>
            <a:pPr lvl="1"/>
            <a:r>
              <a:rPr lang="en-US" dirty="0" smtClean="0">
                <a:solidFill>
                  <a:schemeClr val="bg1"/>
                </a:solidFill>
              </a:rPr>
              <a:t>Believed there was no answer.</a:t>
            </a:r>
            <a:endParaRPr lang="en-US" dirty="0">
              <a:solidFill>
                <a:schemeClr val="bg1"/>
              </a:solidFill>
            </a:endParaRPr>
          </a:p>
          <a:p>
            <a:pPr lvl="0"/>
            <a:r>
              <a:rPr lang="en-US" dirty="0">
                <a:solidFill>
                  <a:schemeClr val="bg1"/>
                </a:solidFill>
              </a:rPr>
              <a:t>Jews who crucified Christ – John 19:13-16</a:t>
            </a:r>
          </a:p>
          <a:p>
            <a:pPr lvl="1"/>
            <a:r>
              <a:rPr lang="en-US" dirty="0">
                <a:solidFill>
                  <a:schemeClr val="bg1"/>
                </a:solidFill>
              </a:rPr>
              <a:t>They didn’t believe He was who He said He </a:t>
            </a:r>
            <a:r>
              <a:rPr lang="en-US" dirty="0" smtClean="0">
                <a:solidFill>
                  <a:schemeClr val="bg1"/>
                </a:solidFill>
              </a:rPr>
              <a:t>was.</a:t>
            </a:r>
            <a:endParaRPr lang="en-US" dirty="0">
              <a:solidFill>
                <a:schemeClr val="bg1"/>
              </a:solidFill>
            </a:endParaRPr>
          </a:p>
          <a:p>
            <a:pPr lvl="1"/>
            <a:r>
              <a:rPr lang="en-US" dirty="0" smtClean="0">
                <a:solidFill>
                  <a:schemeClr val="bg1"/>
                </a:solidFill>
              </a:rPr>
              <a:t>It was still the truth.</a:t>
            </a:r>
            <a:endParaRPr lang="en-US" dirty="0">
              <a:solidFill>
                <a:schemeClr val="bg1"/>
              </a:solidFill>
            </a:endParaRPr>
          </a:p>
          <a:p>
            <a:pPr lvl="1"/>
            <a:r>
              <a:rPr lang="en-US" dirty="0">
                <a:solidFill>
                  <a:schemeClr val="bg1"/>
                </a:solidFill>
              </a:rPr>
              <a:t>Peter brought this to their attention – Acts </a:t>
            </a:r>
            <a:r>
              <a:rPr lang="en-US" dirty="0" smtClean="0">
                <a:solidFill>
                  <a:schemeClr val="bg1"/>
                </a:solidFill>
              </a:rPr>
              <a:t>2:36-37</a:t>
            </a:r>
            <a:endParaRPr lang="en-US" dirty="0">
              <a:solidFill>
                <a:schemeClr val="bg1"/>
              </a:solidFill>
            </a:endParaRPr>
          </a:p>
        </p:txBody>
      </p:sp>
    </p:spTree>
    <p:extLst>
      <p:ext uri="{BB962C8B-B14F-4D97-AF65-F5344CB8AC3E}">
        <p14:creationId xmlns:p14="http://schemas.microsoft.com/office/powerpoint/2010/main" val="29436359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John 8:31-32</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Then Jesus said to those Jews who believed Him, "If you abide in My word, you are My disciples indeed. </a:t>
            </a:r>
            <a:r>
              <a:rPr lang="en-US" sz="4000" baseline="30000" dirty="0" smtClean="0">
                <a:solidFill>
                  <a:schemeClr val="bg1"/>
                </a:solidFill>
              </a:rPr>
              <a:t>32</a:t>
            </a:r>
            <a:r>
              <a:rPr lang="en-US" sz="4000" dirty="0" smtClean="0">
                <a:solidFill>
                  <a:schemeClr val="bg1"/>
                </a:solidFill>
              </a:rPr>
              <a:t> And you shall know the truth, and the truth shall make you free."</a:t>
            </a:r>
            <a:endParaRPr lang="en-US" sz="4000" dirty="0">
              <a:solidFill>
                <a:schemeClr val="bg1"/>
              </a:solidFill>
            </a:endParaRPr>
          </a:p>
        </p:txBody>
      </p:sp>
    </p:spTree>
    <p:extLst>
      <p:ext uri="{BB962C8B-B14F-4D97-AF65-F5344CB8AC3E}">
        <p14:creationId xmlns:p14="http://schemas.microsoft.com/office/powerpoint/2010/main" val="89182950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Acts 2:36-37</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"Therefore let all the house of Israel know assuredly that God has made this Jesus, whom you crucified, both Lord and Christ.” </a:t>
            </a:r>
            <a:r>
              <a:rPr lang="en-US" sz="4000" baseline="30000" dirty="0" smtClean="0">
                <a:solidFill>
                  <a:schemeClr val="bg1"/>
                </a:solidFill>
              </a:rPr>
              <a:t>37</a:t>
            </a:r>
            <a:r>
              <a:rPr lang="en-US" sz="4000" dirty="0" smtClean="0">
                <a:solidFill>
                  <a:schemeClr val="bg1"/>
                </a:solidFill>
              </a:rPr>
              <a:t> Now when they heard this, they were cut to the heart, and said to Peter and the rest of the apostles, "Men and brethren, what shall we do?"</a:t>
            </a:r>
          </a:p>
        </p:txBody>
      </p:sp>
    </p:spTree>
    <p:extLst>
      <p:ext uri="{BB962C8B-B14F-4D97-AF65-F5344CB8AC3E}">
        <p14:creationId xmlns:p14="http://schemas.microsoft.com/office/powerpoint/2010/main" val="319404963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The truth does not change.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a:xfrm>
            <a:off x="838200" y="1825625"/>
            <a:ext cx="10515600" cy="4786190"/>
          </a:xfrm>
        </p:spPr>
        <p:txBody>
          <a:bodyPr>
            <a:normAutofit lnSpcReduction="10000"/>
          </a:bodyPr>
          <a:lstStyle/>
          <a:p>
            <a:pPr marL="0" lvl="0" indent="0">
              <a:buNone/>
            </a:pPr>
            <a:r>
              <a:rPr lang="en-US" sz="4000" dirty="0" smtClean="0">
                <a:solidFill>
                  <a:schemeClr val="bg1"/>
                </a:solidFill>
              </a:rPr>
              <a:t>A. Biblical </a:t>
            </a:r>
            <a:r>
              <a:rPr lang="en-US" sz="4000" dirty="0">
                <a:solidFill>
                  <a:schemeClr val="bg1"/>
                </a:solidFill>
              </a:rPr>
              <a:t>Examples</a:t>
            </a:r>
          </a:p>
          <a:p>
            <a:pPr lvl="0"/>
            <a:r>
              <a:rPr lang="en-US" dirty="0">
                <a:solidFill>
                  <a:schemeClr val="bg1"/>
                </a:solidFill>
              </a:rPr>
              <a:t>Pilate – John 18:37-38</a:t>
            </a:r>
          </a:p>
          <a:p>
            <a:pPr lvl="1"/>
            <a:r>
              <a:rPr lang="en-US" dirty="0">
                <a:solidFill>
                  <a:schemeClr val="bg1"/>
                </a:solidFill>
              </a:rPr>
              <a:t>W</a:t>
            </a:r>
            <a:r>
              <a:rPr lang="en-US" dirty="0" smtClean="0">
                <a:solidFill>
                  <a:schemeClr val="bg1"/>
                </a:solidFill>
              </a:rPr>
              <a:t>asn’t </a:t>
            </a:r>
            <a:r>
              <a:rPr lang="en-US" dirty="0">
                <a:solidFill>
                  <a:schemeClr val="bg1"/>
                </a:solidFill>
              </a:rPr>
              <a:t>looking for an answer</a:t>
            </a:r>
            <a:r>
              <a:rPr lang="en-US" dirty="0" smtClean="0">
                <a:solidFill>
                  <a:schemeClr val="bg1"/>
                </a:solidFill>
              </a:rPr>
              <a:t>.</a:t>
            </a:r>
            <a:endParaRPr lang="en-US" dirty="0">
              <a:solidFill>
                <a:schemeClr val="bg1"/>
              </a:solidFill>
            </a:endParaRPr>
          </a:p>
          <a:p>
            <a:pPr lvl="1"/>
            <a:r>
              <a:rPr lang="en-US" dirty="0" smtClean="0">
                <a:solidFill>
                  <a:schemeClr val="bg1"/>
                </a:solidFill>
              </a:rPr>
              <a:t>Believed there was no answer.</a:t>
            </a:r>
            <a:endParaRPr lang="en-US" dirty="0">
              <a:solidFill>
                <a:schemeClr val="bg1"/>
              </a:solidFill>
            </a:endParaRPr>
          </a:p>
          <a:p>
            <a:pPr lvl="0"/>
            <a:r>
              <a:rPr lang="en-US" dirty="0">
                <a:solidFill>
                  <a:schemeClr val="bg1"/>
                </a:solidFill>
              </a:rPr>
              <a:t>Jews who crucified Christ – John 19:13-16</a:t>
            </a:r>
          </a:p>
          <a:p>
            <a:pPr lvl="1"/>
            <a:r>
              <a:rPr lang="en-US" dirty="0">
                <a:solidFill>
                  <a:schemeClr val="bg1"/>
                </a:solidFill>
              </a:rPr>
              <a:t>They didn’t believe He was who He said He </a:t>
            </a:r>
            <a:r>
              <a:rPr lang="en-US" dirty="0" smtClean="0">
                <a:solidFill>
                  <a:schemeClr val="bg1"/>
                </a:solidFill>
              </a:rPr>
              <a:t>was.</a:t>
            </a:r>
            <a:endParaRPr lang="en-US" dirty="0">
              <a:solidFill>
                <a:schemeClr val="bg1"/>
              </a:solidFill>
            </a:endParaRPr>
          </a:p>
          <a:p>
            <a:pPr lvl="1"/>
            <a:r>
              <a:rPr lang="en-US" dirty="0" smtClean="0">
                <a:solidFill>
                  <a:schemeClr val="bg1"/>
                </a:solidFill>
              </a:rPr>
              <a:t>It was still the truth.</a:t>
            </a:r>
            <a:endParaRPr lang="en-US" dirty="0">
              <a:solidFill>
                <a:schemeClr val="bg1"/>
              </a:solidFill>
            </a:endParaRPr>
          </a:p>
          <a:p>
            <a:pPr lvl="1"/>
            <a:r>
              <a:rPr lang="en-US" dirty="0">
                <a:solidFill>
                  <a:schemeClr val="bg1"/>
                </a:solidFill>
              </a:rPr>
              <a:t>Peter brought this to their attention – Acts 2:36-37</a:t>
            </a:r>
          </a:p>
          <a:p>
            <a:pPr lvl="0"/>
            <a:r>
              <a:rPr lang="en-US" dirty="0">
                <a:solidFill>
                  <a:schemeClr val="bg1"/>
                </a:solidFill>
              </a:rPr>
              <a:t>Agrippa – Acts 26:24-29</a:t>
            </a:r>
          </a:p>
          <a:p>
            <a:pPr lvl="1"/>
            <a:r>
              <a:rPr lang="en-US" dirty="0">
                <a:solidFill>
                  <a:schemeClr val="bg1"/>
                </a:solidFill>
              </a:rPr>
              <a:t>Agrippa </a:t>
            </a:r>
            <a:r>
              <a:rPr lang="en-US" dirty="0" smtClean="0">
                <a:solidFill>
                  <a:schemeClr val="bg1"/>
                </a:solidFill>
              </a:rPr>
              <a:t>knew </a:t>
            </a:r>
            <a:r>
              <a:rPr lang="en-US" dirty="0">
                <a:solidFill>
                  <a:schemeClr val="bg1"/>
                </a:solidFill>
              </a:rPr>
              <a:t>the truth but refused to follow it</a:t>
            </a:r>
            <a:r>
              <a:rPr lang="en-US" dirty="0" smtClean="0">
                <a:solidFill>
                  <a:schemeClr val="bg1"/>
                </a:solidFill>
              </a:rPr>
              <a:t>.</a:t>
            </a:r>
            <a:endParaRPr lang="en-US" dirty="0">
              <a:solidFill>
                <a:schemeClr val="bg1"/>
              </a:solidFill>
            </a:endParaRPr>
          </a:p>
          <a:p>
            <a:pPr lvl="1"/>
            <a:r>
              <a:rPr lang="en-US" dirty="0">
                <a:solidFill>
                  <a:schemeClr val="bg1"/>
                </a:solidFill>
              </a:rPr>
              <a:t>However, it does not change the truth</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7647259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The truth does not change.</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a:xfrm>
            <a:off x="838200" y="1825625"/>
            <a:ext cx="10515600" cy="4786190"/>
          </a:xfrm>
        </p:spPr>
        <p:txBody>
          <a:bodyPr>
            <a:normAutofit/>
          </a:bodyPr>
          <a:lstStyle/>
          <a:p>
            <a:pPr marL="0" lvl="0" indent="0">
              <a:buNone/>
            </a:pPr>
            <a:r>
              <a:rPr lang="en-US" sz="4000" dirty="0" smtClean="0">
                <a:solidFill>
                  <a:schemeClr val="bg1"/>
                </a:solidFill>
              </a:rPr>
              <a:t>B. World </a:t>
            </a:r>
            <a:r>
              <a:rPr lang="en-US" sz="4000" dirty="0">
                <a:solidFill>
                  <a:schemeClr val="bg1"/>
                </a:solidFill>
              </a:rPr>
              <a:t>Example</a:t>
            </a:r>
          </a:p>
          <a:p>
            <a:pPr lvl="0"/>
            <a:r>
              <a:rPr lang="en-US" sz="3600" dirty="0" smtClean="0">
                <a:solidFill>
                  <a:schemeClr val="bg1"/>
                </a:solidFill>
              </a:rPr>
              <a:t>Law </a:t>
            </a:r>
            <a:r>
              <a:rPr lang="en-US" sz="3600" dirty="0">
                <a:solidFill>
                  <a:schemeClr val="bg1"/>
                </a:solidFill>
              </a:rPr>
              <a:t>of </a:t>
            </a:r>
            <a:r>
              <a:rPr lang="en-US" sz="3600" dirty="0" smtClean="0">
                <a:solidFill>
                  <a:schemeClr val="bg1"/>
                </a:solidFill>
              </a:rPr>
              <a:t>Gravity.</a:t>
            </a:r>
            <a:endParaRPr lang="en-US" sz="3600" dirty="0">
              <a:solidFill>
                <a:schemeClr val="bg1"/>
              </a:solidFill>
            </a:endParaRPr>
          </a:p>
          <a:p>
            <a:pPr lvl="0"/>
            <a:r>
              <a:rPr lang="en-US" sz="3600" dirty="0" smtClean="0">
                <a:solidFill>
                  <a:schemeClr val="bg1"/>
                </a:solidFill>
              </a:rPr>
              <a:t>What if that is not the truth to me?</a:t>
            </a:r>
            <a:endParaRPr lang="en-US" sz="3600" dirty="0">
              <a:solidFill>
                <a:schemeClr val="bg1"/>
              </a:solidFill>
            </a:endParaRPr>
          </a:p>
          <a:p>
            <a:pPr lvl="0"/>
            <a:r>
              <a:rPr lang="en-US" sz="3600" dirty="0" smtClean="0">
                <a:solidFill>
                  <a:schemeClr val="bg1"/>
                </a:solidFill>
              </a:rPr>
              <a:t>Jump off the cliff.</a:t>
            </a:r>
            <a:endParaRPr lang="en-US" sz="3600" dirty="0">
              <a:solidFill>
                <a:schemeClr val="bg1"/>
              </a:solidFill>
            </a:endParaRPr>
          </a:p>
          <a:p>
            <a:pPr marL="0" lvl="0" indent="0">
              <a:buNone/>
            </a:pPr>
            <a:endParaRPr lang="en-US" sz="4000" dirty="0">
              <a:solidFill>
                <a:schemeClr val="bg1"/>
              </a:solidFill>
            </a:endParaRPr>
          </a:p>
        </p:txBody>
      </p:sp>
    </p:spTree>
    <p:extLst>
      <p:ext uri="{BB962C8B-B14F-4D97-AF65-F5344CB8AC3E}">
        <p14:creationId xmlns:p14="http://schemas.microsoft.com/office/powerpoint/2010/main" val="2971981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Conclusion</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Autofit/>
          </a:bodyPr>
          <a:lstStyle/>
          <a:p>
            <a:pPr lvl="0"/>
            <a:r>
              <a:rPr lang="en-US" sz="4000" dirty="0">
                <a:solidFill>
                  <a:schemeClr val="bg1"/>
                </a:solidFill>
              </a:rPr>
              <a:t>Jesus says that “the truth shall make us free” (John 8:32).</a:t>
            </a:r>
          </a:p>
          <a:p>
            <a:pPr lvl="0"/>
            <a:r>
              <a:rPr lang="en-US" sz="4000" dirty="0">
                <a:solidFill>
                  <a:schemeClr val="bg1"/>
                </a:solidFill>
              </a:rPr>
              <a:t>Free from what?</a:t>
            </a:r>
          </a:p>
          <a:p>
            <a:pPr lvl="1"/>
            <a:r>
              <a:rPr lang="en-US" sz="4000" dirty="0">
                <a:solidFill>
                  <a:schemeClr val="bg1"/>
                </a:solidFill>
              </a:rPr>
              <a:t>John </a:t>
            </a:r>
            <a:r>
              <a:rPr lang="en-US" sz="4000" dirty="0" smtClean="0">
                <a:solidFill>
                  <a:schemeClr val="bg1"/>
                </a:solidFill>
              </a:rPr>
              <a:t>8:33-36</a:t>
            </a:r>
            <a:endParaRPr lang="en-US" sz="4000" dirty="0">
              <a:solidFill>
                <a:schemeClr val="bg1"/>
              </a:solidFill>
            </a:endParaRPr>
          </a:p>
          <a:p>
            <a:pPr lvl="0"/>
            <a:r>
              <a:rPr lang="en-US" sz="4000" dirty="0">
                <a:solidFill>
                  <a:schemeClr val="bg1"/>
                </a:solidFill>
              </a:rPr>
              <a:t>We have to abide in His word to know the truth and be set free.</a:t>
            </a:r>
          </a:p>
          <a:p>
            <a:pPr lvl="0"/>
            <a:r>
              <a:rPr lang="en-US" sz="4000" dirty="0">
                <a:solidFill>
                  <a:schemeClr val="bg1"/>
                </a:solidFill>
              </a:rPr>
              <a:t>We can know for sure what </a:t>
            </a:r>
            <a:r>
              <a:rPr lang="en-US" sz="4000" dirty="0" smtClean="0">
                <a:solidFill>
                  <a:schemeClr val="bg1"/>
                </a:solidFill>
              </a:rPr>
              <a:t>the truth is.</a:t>
            </a:r>
            <a:endParaRPr lang="en-US" sz="4000" dirty="0">
              <a:solidFill>
                <a:schemeClr val="bg1"/>
              </a:solidFill>
            </a:endParaRPr>
          </a:p>
        </p:txBody>
      </p:sp>
    </p:spTree>
    <p:extLst>
      <p:ext uri="{BB962C8B-B14F-4D97-AF65-F5344CB8AC3E}">
        <p14:creationId xmlns:p14="http://schemas.microsoft.com/office/powerpoint/2010/main" val="4082732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What is the truth?</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lstStyle/>
          <a:p>
            <a:pPr marL="0" lvl="0" indent="0">
              <a:buNone/>
            </a:pPr>
            <a:r>
              <a:rPr lang="en-US" sz="4000" dirty="0" smtClean="0">
                <a:solidFill>
                  <a:schemeClr val="bg1"/>
                </a:solidFill>
              </a:rPr>
              <a:t>A. Christ’s </a:t>
            </a:r>
            <a:r>
              <a:rPr lang="en-US" sz="4000" dirty="0">
                <a:solidFill>
                  <a:schemeClr val="bg1"/>
                </a:solidFill>
              </a:rPr>
              <a:t>word.</a:t>
            </a:r>
          </a:p>
          <a:p>
            <a:pPr lvl="0"/>
            <a:r>
              <a:rPr lang="en-US" sz="3200" dirty="0">
                <a:solidFill>
                  <a:schemeClr val="bg1"/>
                </a:solidFill>
              </a:rPr>
              <a:t>John 8:31-32; 1:14, 17; 14:6; 8:40, 17:17</a:t>
            </a:r>
          </a:p>
          <a:p>
            <a:endParaRPr lang="en-US" dirty="0"/>
          </a:p>
        </p:txBody>
      </p:sp>
    </p:spTree>
    <p:extLst>
      <p:ext uri="{BB962C8B-B14F-4D97-AF65-F5344CB8AC3E}">
        <p14:creationId xmlns:p14="http://schemas.microsoft.com/office/powerpoint/2010/main" val="22982239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John 8:31-32</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Then Jesus said to those Jews who believed Him, "If you abide in My word, you are My disciples indeed. </a:t>
            </a:r>
            <a:r>
              <a:rPr lang="en-US" sz="4000" baseline="30000" dirty="0" smtClean="0">
                <a:solidFill>
                  <a:schemeClr val="bg1"/>
                </a:solidFill>
              </a:rPr>
              <a:t>32</a:t>
            </a:r>
            <a:r>
              <a:rPr lang="en-US" sz="4000" dirty="0" smtClean="0">
                <a:solidFill>
                  <a:schemeClr val="bg1"/>
                </a:solidFill>
              </a:rPr>
              <a:t> And you shall know the truth, and the truth shall make you free."</a:t>
            </a:r>
            <a:endParaRPr lang="en-US" sz="4000" dirty="0">
              <a:solidFill>
                <a:schemeClr val="bg1"/>
              </a:solidFill>
            </a:endParaRPr>
          </a:p>
        </p:txBody>
      </p:sp>
    </p:spTree>
    <p:extLst>
      <p:ext uri="{BB962C8B-B14F-4D97-AF65-F5344CB8AC3E}">
        <p14:creationId xmlns:p14="http://schemas.microsoft.com/office/powerpoint/2010/main" val="2732939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John 1:14, 17</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indent="0">
              <a:buNone/>
            </a:pPr>
            <a:r>
              <a:rPr lang="en-US" sz="4000" baseline="30000" dirty="0" smtClean="0">
                <a:solidFill>
                  <a:schemeClr val="bg1"/>
                </a:solidFill>
              </a:rPr>
              <a:t>14</a:t>
            </a:r>
            <a:r>
              <a:rPr lang="en-US" sz="4000" dirty="0" smtClean="0">
                <a:solidFill>
                  <a:schemeClr val="bg1"/>
                </a:solidFill>
              </a:rPr>
              <a:t> And the Word became flesh and dwelt among us, and we beheld His glory, the glory as of the only begotten of the Father, full of grace and truth.</a:t>
            </a:r>
          </a:p>
          <a:p>
            <a:pPr marL="0" indent="0">
              <a:buNone/>
            </a:pPr>
            <a:r>
              <a:rPr lang="en-US" sz="4000" baseline="30000" dirty="0" smtClean="0">
                <a:solidFill>
                  <a:schemeClr val="bg1"/>
                </a:solidFill>
              </a:rPr>
              <a:t>17</a:t>
            </a:r>
            <a:r>
              <a:rPr lang="en-US" sz="4000" dirty="0" smtClean="0">
                <a:solidFill>
                  <a:schemeClr val="bg1"/>
                </a:solidFill>
              </a:rPr>
              <a:t> For the law was given through Moses, but grace and truth came through Jesus Christ.</a:t>
            </a:r>
          </a:p>
          <a:p>
            <a:pPr marL="0" indent="0">
              <a:buNone/>
            </a:pPr>
            <a:endParaRPr lang="en-US" sz="4000" dirty="0" smtClean="0">
              <a:solidFill>
                <a:schemeClr val="bg1"/>
              </a:solidFill>
            </a:endParaRPr>
          </a:p>
        </p:txBody>
      </p:sp>
    </p:spTree>
    <p:extLst>
      <p:ext uri="{BB962C8B-B14F-4D97-AF65-F5344CB8AC3E}">
        <p14:creationId xmlns:p14="http://schemas.microsoft.com/office/powerpoint/2010/main" val="113209842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John 14:6</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Jesus said to him, "I am the way, the truth, and the life. No one comes to the Father except through Me.”</a:t>
            </a:r>
          </a:p>
        </p:txBody>
      </p:sp>
    </p:spTree>
    <p:extLst>
      <p:ext uri="{BB962C8B-B14F-4D97-AF65-F5344CB8AC3E}">
        <p14:creationId xmlns:p14="http://schemas.microsoft.com/office/powerpoint/2010/main" val="141237992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John 8:40, 17:17</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normAutofit/>
          </a:bodyPr>
          <a:lstStyle/>
          <a:p>
            <a:pPr marL="0" indent="0">
              <a:buNone/>
            </a:pPr>
            <a:r>
              <a:rPr lang="en-US" sz="4000" baseline="30000" dirty="0" smtClean="0">
                <a:solidFill>
                  <a:schemeClr val="bg1"/>
                </a:solidFill>
              </a:rPr>
              <a:t>8:40</a:t>
            </a:r>
            <a:r>
              <a:rPr lang="en-US" sz="4000" dirty="0" smtClean="0">
                <a:solidFill>
                  <a:schemeClr val="bg1"/>
                </a:solidFill>
              </a:rPr>
              <a:t> But now you seek to kill Me, a Man who has told you the truth which I heard from God. Abraham did not do this.</a:t>
            </a:r>
          </a:p>
          <a:p>
            <a:pPr marL="0" indent="0">
              <a:buNone/>
            </a:pPr>
            <a:r>
              <a:rPr lang="en-US" sz="4000" baseline="30000" dirty="0" smtClean="0">
                <a:solidFill>
                  <a:schemeClr val="bg1"/>
                </a:solidFill>
              </a:rPr>
              <a:t>17:17</a:t>
            </a:r>
            <a:r>
              <a:rPr lang="en-US" sz="4000" dirty="0" smtClean="0">
                <a:solidFill>
                  <a:schemeClr val="bg1"/>
                </a:solidFill>
              </a:rPr>
              <a:t> Sanctify them by Your truth. Your word is truth.</a:t>
            </a:r>
          </a:p>
          <a:p>
            <a:pPr marL="0" indent="0">
              <a:buNone/>
            </a:pPr>
            <a:endParaRPr lang="en-US" sz="4000" dirty="0" smtClean="0">
              <a:solidFill>
                <a:schemeClr val="bg1"/>
              </a:solidFill>
            </a:endParaRPr>
          </a:p>
        </p:txBody>
      </p:sp>
    </p:spTree>
    <p:extLst>
      <p:ext uri="{BB962C8B-B14F-4D97-AF65-F5344CB8AC3E}">
        <p14:creationId xmlns:p14="http://schemas.microsoft.com/office/powerpoint/2010/main" val="24199343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What is the truth?</a:t>
            </a:r>
            <a:endParaRPr lang="en-US" sz="6600" b="1" dirty="0">
              <a:solidFill>
                <a:schemeClr val="bg1"/>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lstStyle/>
          <a:p>
            <a:pPr marL="0" lvl="0" indent="0">
              <a:buNone/>
            </a:pPr>
            <a:r>
              <a:rPr lang="en-US" sz="4000" dirty="0" smtClean="0">
                <a:solidFill>
                  <a:schemeClr val="bg1"/>
                </a:solidFill>
              </a:rPr>
              <a:t>A. Christ’s </a:t>
            </a:r>
            <a:r>
              <a:rPr lang="en-US" sz="4000" dirty="0">
                <a:solidFill>
                  <a:schemeClr val="bg1"/>
                </a:solidFill>
              </a:rPr>
              <a:t>word.</a:t>
            </a:r>
          </a:p>
          <a:p>
            <a:pPr lvl="0"/>
            <a:r>
              <a:rPr lang="en-US" sz="3200" dirty="0">
                <a:solidFill>
                  <a:schemeClr val="bg1"/>
                </a:solidFill>
              </a:rPr>
              <a:t>John 8:31-32; 1:14, 17; 14:6; 8:40, 17:17</a:t>
            </a:r>
          </a:p>
          <a:p>
            <a:pPr lvl="0"/>
            <a:r>
              <a:rPr lang="en-US" sz="3200" dirty="0">
                <a:solidFill>
                  <a:schemeClr val="bg1"/>
                </a:solidFill>
              </a:rPr>
              <a:t>John 8:42-47</a:t>
            </a:r>
          </a:p>
          <a:p>
            <a:pPr marL="0" lvl="0" indent="0">
              <a:buNone/>
            </a:pPr>
            <a:r>
              <a:rPr lang="en-US" sz="4000" dirty="0" smtClean="0">
                <a:solidFill>
                  <a:schemeClr val="bg1"/>
                </a:solidFill>
              </a:rPr>
              <a:t>B. Apostolic </a:t>
            </a:r>
            <a:r>
              <a:rPr lang="en-US" sz="4000" dirty="0">
                <a:solidFill>
                  <a:schemeClr val="bg1"/>
                </a:solidFill>
              </a:rPr>
              <a:t>Doctrine.</a:t>
            </a:r>
          </a:p>
          <a:p>
            <a:pPr lvl="0"/>
            <a:r>
              <a:rPr lang="en-US" sz="3200" dirty="0">
                <a:solidFill>
                  <a:schemeClr val="bg1"/>
                </a:solidFill>
              </a:rPr>
              <a:t>1 Corinthians 2:7-8, 10, 12-13; 15:1-4</a:t>
            </a:r>
          </a:p>
          <a:p>
            <a:pPr lvl="0"/>
            <a:r>
              <a:rPr lang="en-US" sz="3200" dirty="0">
                <a:solidFill>
                  <a:schemeClr val="bg1"/>
                </a:solidFill>
              </a:rPr>
              <a:t>1 Thessalonians 2:13</a:t>
            </a:r>
          </a:p>
          <a:p>
            <a:endParaRPr lang="en-US" dirty="0"/>
          </a:p>
        </p:txBody>
      </p:sp>
    </p:spTree>
    <p:extLst>
      <p:ext uri="{BB962C8B-B14F-4D97-AF65-F5344CB8AC3E}">
        <p14:creationId xmlns:p14="http://schemas.microsoft.com/office/powerpoint/2010/main" val="15244300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bg1"/>
                </a:solidFill>
                <a:effectLst>
                  <a:glow rad="139700">
                    <a:schemeClr val="accent3">
                      <a:satMod val="175000"/>
                      <a:alpha val="40000"/>
                    </a:schemeClr>
                  </a:glow>
                </a:effectLst>
              </a:rPr>
              <a:t>1 Thessalonians 2:13</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For this reason we also thank God without ceasing, because when you received the word of God which you heard from us, you welcomed it not as the word of men, but as it is in truth, the word of God, which also effectively works in you who believe.</a:t>
            </a:r>
          </a:p>
        </p:txBody>
      </p:sp>
    </p:spTree>
    <p:extLst>
      <p:ext uri="{BB962C8B-B14F-4D97-AF65-F5344CB8AC3E}">
        <p14:creationId xmlns:p14="http://schemas.microsoft.com/office/powerpoint/2010/main" val="311159550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1968</Words>
  <Application>Microsoft Office PowerPoint</Application>
  <PresentationFormat>Widescreen</PresentationFormat>
  <Paragraphs>191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What is truth?</vt:lpstr>
      <vt:lpstr>John 8:31-32</vt:lpstr>
      <vt:lpstr>What is the truth?</vt:lpstr>
      <vt:lpstr>John 8:31-32</vt:lpstr>
      <vt:lpstr>John 1:14, 17</vt:lpstr>
      <vt:lpstr>John 14:6</vt:lpstr>
      <vt:lpstr>John 8:40, 17:17</vt:lpstr>
      <vt:lpstr>What is the truth?</vt:lpstr>
      <vt:lpstr>1 Thessalonians 2:13</vt:lpstr>
      <vt:lpstr>Truth is objective, not subjective.</vt:lpstr>
      <vt:lpstr>Truth is objective, not subjective.</vt:lpstr>
      <vt:lpstr>Truth is objective, not subjective.</vt:lpstr>
      <vt:lpstr>2 Peter 1:20-21</vt:lpstr>
      <vt:lpstr>Truth is objective, not subjective.</vt:lpstr>
      <vt:lpstr>The truth does not change.</vt:lpstr>
      <vt:lpstr>John 18:37-38</vt:lpstr>
      <vt:lpstr>The truth does not change.</vt:lpstr>
      <vt:lpstr>John 19:13-16</vt:lpstr>
      <vt:lpstr>The truth does not change.</vt:lpstr>
      <vt:lpstr>Acts 2:36-37</vt:lpstr>
      <vt:lpstr>The truth does not change.</vt:lpstr>
      <vt:lpstr>The truth does not change.</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truth?</dc:title>
  <dc:creator>Jeremiah Cox</dc:creator>
  <cp:lastModifiedBy>Jeremiah Cox</cp:lastModifiedBy>
  <cp:revision>15</cp:revision>
  <dcterms:created xsi:type="dcterms:W3CDTF">2014-03-14T18:56:17Z</dcterms:created>
  <dcterms:modified xsi:type="dcterms:W3CDTF">2014-03-16T13:33:36Z</dcterms:modified>
</cp:coreProperties>
</file>