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69" d="100"/>
          <a:sy n="69" d="100"/>
        </p:scale>
        <p:origin x="1710" y="-2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A6E93-C843-4FE4-A20F-C6EBD1D0BC2D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5689-1E1A-4E45-AD91-E6BF195CA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7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5689-1E1A-4E45-AD91-E6BF195CA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2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scribes and Pharisees righteousness was false.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They bound some things that God didn’t even require.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There righteous is later described as “self-imposed religion” (Colossians 2:23).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following points illustrate how Jesus’ law commands a righteousness that exceeds that of the scribes and Pharisees.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It requires a change of heart and mind; not just physical action.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Old Law didn’t allow these things (lust, hate, etc.) but this is how your righteousness will exceed that of the scribes and Pharisees.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5689-1E1A-4E45-AD91-E6BF195CA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“You have heard that it was said”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Jesus usually said “It is written” (4:5, 7, 10 – answering devil while tempted).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His teaching not different from the Law.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Different from the “tradition of the elders” (Mark 7:5).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So-and-So taught this. “But (with authority) I (Jesus) say to you…”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5689-1E1A-4E45-AD91-E6BF195CA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60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“You shall not murder” (Exodus 20:13 – Ten Commandments). Mosaic Law.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Goes into the doctrine of the Kingdom.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Sin starts far before the physical murder.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Raca</a:t>
            </a:r>
            <a:r>
              <a:rPr lang="en-US" dirty="0"/>
              <a:t> – brainless or worthless (worthy of answering to the Council).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“You fool.”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Both harsh expressions from one Jew to another. Also present among Christians. Should not be so.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don’t make offerings like the Jews.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do worship and it needs to be acceptable.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must first be right with our Bro/Sis in Christ before we can be right with Him.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must make peace with our brethren and acknowledge our wrong doings.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5689-1E1A-4E45-AD91-E6BF195CA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6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Judges under Old Law could only judge actions.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Mosaic Law covered this.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God can judge the heart.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Lust is adultery.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 person wants the money in the bank but just lacks the opportunity. Same with lusting.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Preventative actions must be taken to ensure you don’t sin.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5689-1E1A-4E45-AD91-E6BF195CA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5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Certificate of divorce – Deuteronomy 24:1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Matthew 19:3-8 – hardness of their heat. (displeased with wife)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This was done for protection of the wife who was not pleasing to the husband lest he deal with her harshly.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Other than fornication causes commit adultery. (implies divorce being the cause of marrying another)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Marriage is sacred and binding. Not meant to end. Divorce is never without sin (at least with one party).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5689-1E1A-4E45-AD91-E6BF195CA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1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Swearing is done to make the claim seem genuine.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People tell lies with while swearing to make them seem true.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If it is the truth it needs nothing added.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An honest man tells the truth even when it is against him.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Don’t swear. Be honest!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5689-1E1A-4E45-AD91-E6BF195CA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92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Resist – stand against; oppose.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Not up to us to punish them or retaliate. Leave that to God.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Fight them with the truth of the armor of God (Ephesians 6).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Do not seek revenge.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Man sues even though there are no grounds for it.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Wrong done to you but the same applies as before.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aren’t to repay evil for evil.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Roman gov’t require services. Jews not like that. Give more to them.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5689-1E1A-4E45-AD91-E6BF195CA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60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Affection is not expected toward our enemy.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However, we must love them.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Our enemies receive the same physical things as we do.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They are God’s creation and He loves them, so we should too.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Praying for them shows an immense amount of love for we want them to be saved.</a:t>
            </a:r>
          </a:p>
          <a:p>
            <a:r>
              <a:rPr lang="en-US" b="1" dirty="0"/>
              <a:t>Conclusion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righteousness of the kingdom exceeds that of the scribes and Pharisees.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True righteousness is found in Christ.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God can judge our heart, and so we must live accordingly.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5689-1E1A-4E45-AD91-E6BF195CA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9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0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211D-9B6E-433C-B4BB-AF6090CB0B0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5920"/>
            <a:ext cx="7598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And </a:t>
            </a:r>
            <a:r>
              <a:rPr lang="en-US" sz="2800" b="1" i="1" dirty="0">
                <a:solidFill>
                  <a:schemeClr val="bg1"/>
                </a:solidFill>
              </a:rPr>
              <a:t>seeing the multitudes, He went up on a mountain, and when He was seated His disciples came to </a:t>
            </a:r>
            <a:r>
              <a:rPr lang="en-US" sz="2800" b="1" i="1" dirty="0" smtClean="0">
                <a:solidFill>
                  <a:schemeClr val="bg1"/>
                </a:solidFill>
              </a:rPr>
              <a:t>Him. Then </a:t>
            </a:r>
            <a:r>
              <a:rPr lang="en-US" sz="2800" b="1" i="1" dirty="0">
                <a:solidFill>
                  <a:schemeClr val="bg1"/>
                </a:solidFill>
              </a:rPr>
              <a:t>He opened His mouth and taught them, </a:t>
            </a:r>
            <a:r>
              <a:rPr lang="en-US" sz="2800" b="1" i="1" dirty="0" smtClean="0">
                <a:solidFill>
                  <a:schemeClr val="bg1"/>
                </a:solidFill>
              </a:rPr>
              <a:t>saying…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i="1" dirty="0" smtClean="0">
                <a:solidFill>
                  <a:schemeClr val="bg1"/>
                </a:solidFill>
                <a:effectLst/>
              </a:rPr>
              <a:t>“You have heard that it was said…”</a:t>
            </a:r>
            <a:endParaRPr lang="en-US" sz="8800" b="1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Matthew 5:20-48</a:t>
            </a:r>
          </a:p>
        </p:txBody>
      </p:sp>
    </p:spTree>
    <p:extLst>
      <p:ext uri="{BB962C8B-B14F-4D97-AF65-F5344CB8AC3E}">
        <p14:creationId xmlns:p14="http://schemas.microsoft.com/office/powerpoint/2010/main" val="85628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“You </a:t>
            </a:r>
            <a:r>
              <a:rPr lang="en-US" sz="6000" b="1" dirty="0">
                <a:solidFill>
                  <a:schemeClr val="bg1"/>
                </a:solidFill>
              </a:rPr>
              <a:t>have heard that it was said”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“It </a:t>
            </a:r>
            <a:r>
              <a:rPr lang="en-US" sz="4000" dirty="0">
                <a:solidFill>
                  <a:schemeClr val="bg1"/>
                </a:solidFill>
              </a:rPr>
              <a:t>is </a:t>
            </a:r>
            <a:r>
              <a:rPr lang="en-US" sz="4000" dirty="0" smtClean="0">
                <a:solidFill>
                  <a:schemeClr val="bg1"/>
                </a:solidFill>
              </a:rPr>
              <a:t>written” – 4:5</a:t>
            </a:r>
            <a:r>
              <a:rPr lang="en-US" sz="4000" dirty="0">
                <a:solidFill>
                  <a:schemeClr val="bg1"/>
                </a:solidFill>
              </a:rPr>
              <a:t>, 7, </a:t>
            </a:r>
            <a:r>
              <a:rPr lang="en-US" sz="4000" dirty="0" smtClean="0">
                <a:solidFill>
                  <a:schemeClr val="bg1"/>
                </a:solidFill>
              </a:rPr>
              <a:t>10</a:t>
            </a:r>
          </a:p>
          <a:p>
            <a:pPr lvl="0"/>
            <a:r>
              <a:rPr lang="en-US" sz="4000" dirty="0" smtClean="0">
                <a:solidFill>
                  <a:schemeClr val="bg1"/>
                </a:solidFill>
              </a:rPr>
              <a:t>Jesus’ teaching is not </a:t>
            </a:r>
            <a:r>
              <a:rPr lang="en-US" sz="4000" dirty="0">
                <a:solidFill>
                  <a:schemeClr val="bg1"/>
                </a:solidFill>
              </a:rPr>
              <a:t>different from the Law.</a:t>
            </a:r>
          </a:p>
          <a:p>
            <a:pPr lvl="0"/>
            <a:r>
              <a:rPr lang="en-US" sz="4000" dirty="0">
                <a:solidFill>
                  <a:schemeClr val="bg1"/>
                </a:solidFill>
              </a:rPr>
              <a:t>Different from the “tradition of the elders” (Mark 7:5).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Jesus taught with authority. “But I say to you…”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“But I say to you…”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Murder </a:t>
            </a:r>
            <a:r>
              <a:rPr lang="en-US" sz="4000" dirty="0" smtClean="0">
                <a:solidFill>
                  <a:schemeClr val="bg1"/>
                </a:solidFill>
              </a:rPr>
              <a:t>is in </a:t>
            </a:r>
            <a:r>
              <a:rPr lang="en-US" sz="4000" dirty="0">
                <a:solidFill>
                  <a:schemeClr val="bg1"/>
                </a:solidFill>
              </a:rPr>
              <a:t>the Heart </a:t>
            </a:r>
            <a:r>
              <a:rPr lang="en-US" sz="4000" dirty="0" smtClean="0">
                <a:solidFill>
                  <a:schemeClr val="bg1"/>
                </a:solidFill>
              </a:rPr>
              <a:t> (</a:t>
            </a:r>
            <a:r>
              <a:rPr lang="en-US" sz="4000" dirty="0">
                <a:solidFill>
                  <a:schemeClr val="bg1"/>
                </a:solidFill>
              </a:rPr>
              <a:t>v. 21-26)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“But I say to you…”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Murder </a:t>
            </a:r>
            <a:r>
              <a:rPr lang="en-US" sz="4000" dirty="0" smtClean="0">
                <a:solidFill>
                  <a:schemeClr val="bg1"/>
                </a:solidFill>
              </a:rPr>
              <a:t>is in </a:t>
            </a:r>
            <a:r>
              <a:rPr lang="en-US" sz="4000" dirty="0">
                <a:solidFill>
                  <a:schemeClr val="bg1"/>
                </a:solidFill>
              </a:rPr>
              <a:t>the Heart </a:t>
            </a:r>
            <a:r>
              <a:rPr lang="en-US" sz="4000" dirty="0" smtClean="0">
                <a:solidFill>
                  <a:schemeClr val="bg1"/>
                </a:solidFill>
              </a:rPr>
              <a:t> (</a:t>
            </a:r>
            <a:r>
              <a:rPr lang="en-US" sz="4000" dirty="0">
                <a:solidFill>
                  <a:schemeClr val="bg1"/>
                </a:solidFill>
              </a:rPr>
              <a:t>v. 21-26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4000" dirty="0">
                <a:solidFill>
                  <a:schemeClr val="bg1"/>
                </a:solidFill>
              </a:rPr>
              <a:t>Adultery </a:t>
            </a:r>
            <a:r>
              <a:rPr lang="en-US" sz="4000" dirty="0" smtClean="0">
                <a:solidFill>
                  <a:schemeClr val="bg1"/>
                </a:solidFill>
              </a:rPr>
              <a:t>is in </a:t>
            </a:r>
            <a:r>
              <a:rPr lang="en-US" sz="4000" dirty="0">
                <a:solidFill>
                  <a:schemeClr val="bg1"/>
                </a:solidFill>
              </a:rPr>
              <a:t>the Heart (v. 27-30)</a:t>
            </a:r>
          </a:p>
          <a:p>
            <a:pPr lvl="0"/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0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“But I say to you…”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Murder </a:t>
            </a:r>
            <a:r>
              <a:rPr lang="en-US" sz="4000" dirty="0" smtClean="0">
                <a:solidFill>
                  <a:schemeClr val="bg1"/>
                </a:solidFill>
              </a:rPr>
              <a:t>is in </a:t>
            </a:r>
            <a:r>
              <a:rPr lang="en-US" sz="4000" dirty="0">
                <a:solidFill>
                  <a:schemeClr val="bg1"/>
                </a:solidFill>
              </a:rPr>
              <a:t>the </a:t>
            </a:r>
            <a:r>
              <a:rPr lang="en-US" sz="4000" dirty="0" smtClean="0">
                <a:solidFill>
                  <a:schemeClr val="bg1"/>
                </a:solidFill>
              </a:rPr>
              <a:t>Heart  (v</a:t>
            </a:r>
            <a:r>
              <a:rPr lang="en-US" sz="4000" dirty="0">
                <a:solidFill>
                  <a:schemeClr val="bg1"/>
                </a:solidFill>
              </a:rPr>
              <a:t>. 21-26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4000" dirty="0">
                <a:solidFill>
                  <a:schemeClr val="bg1"/>
                </a:solidFill>
              </a:rPr>
              <a:t>Adultery </a:t>
            </a:r>
            <a:r>
              <a:rPr lang="en-US" sz="4000" dirty="0" smtClean="0">
                <a:solidFill>
                  <a:schemeClr val="bg1"/>
                </a:solidFill>
              </a:rPr>
              <a:t>is in </a:t>
            </a:r>
            <a:r>
              <a:rPr lang="en-US" sz="4000" dirty="0">
                <a:solidFill>
                  <a:schemeClr val="bg1"/>
                </a:solidFill>
              </a:rPr>
              <a:t>the Heart (v. 27-30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en-US" sz="4000" dirty="0">
                <a:solidFill>
                  <a:schemeClr val="bg1"/>
                </a:solidFill>
              </a:rPr>
              <a:t>Marriage is Binding </a:t>
            </a:r>
            <a:r>
              <a:rPr lang="en-US" sz="4000" dirty="0" smtClean="0">
                <a:solidFill>
                  <a:schemeClr val="bg1"/>
                </a:solidFill>
              </a:rPr>
              <a:t>  (</a:t>
            </a:r>
            <a:r>
              <a:rPr lang="en-US" sz="4000" dirty="0">
                <a:solidFill>
                  <a:schemeClr val="bg1"/>
                </a:solidFill>
              </a:rPr>
              <a:t>v. 31-32)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pPr lvl="0"/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“But I say to you…”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Murder </a:t>
            </a:r>
            <a:r>
              <a:rPr lang="en-US" sz="4000" dirty="0" smtClean="0">
                <a:solidFill>
                  <a:schemeClr val="bg1"/>
                </a:solidFill>
              </a:rPr>
              <a:t>is in </a:t>
            </a:r>
            <a:r>
              <a:rPr lang="en-US" sz="4000" dirty="0">
                <a:solidFill>
                  <a:schemeClr val="bg1"/>
                </a:solidFill>
              </a:rPr>
              <a:t>the Heart </a:t>
            </a:r>
            <a:r>
              <a:rPr lang="en-US" sz="4000" dirty="0" smtClean="0">
                <a:solidFill>
                  <a:schemeClr val="bg1"/>
                </a:solidFill>
              </a:rPr>
              <a:t> (</a:t>
            </a:r>
            <a:r>
              <a:rPr lang="en-US" sz="4000" dirty="0">
                <a:solidFill>
                  <a:schemeClr val="bg1"/>
                </a:solidFill>
              </a:rPr>
              <a:t>v. 21-26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4000" dirty="0">
                <a:solidFill>
                  <a:schemeClr val="bg1"/>
                </a:solidFill>
              </a:rPr>
              <a:t>Adultery </a:t>
            </a:r>
            <a:r>
              <a:rPr lang="en-US" sz="4000" dirty="0" smtClean="0">
                <a:solidFill>
                  <a:schemeClr val="bg1"/>
                </a:solidFill>
              </a:rPr>
              <a:t>is in </a:t>
            </a:r>
            <a:r>
              <a:rPr lang="en-US" sz="4000" dirty="0">
                <a:solidFill>
                  <a:schemeClr val="bg1"/>
                </a:solidFill>
              </a:rPr>
              <a:t>the Heart (v. 27-30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en-US" sz="4000" dirty="0">
                <a:solidFill>
                  <a:schemeClr val="bg1"/>
                </a:solidFill>
              </a:rPr>
              <a:t>Marriage is Binding </a:t>
            </a:r>
            <a:r>
              <a:rPr lang="en-US" sz="4000" dirty="0" smtClean="0">
                <a:solidFill>
                  <a:schemeClr val="bg1"/>
                </a:solidFill>
              </a:rPr>
              <a:t>  (</a:t>
            </a:r>
            <a:r>
              <a:rPr lang="en-US" sz="4000" dirty="0">
                <a:solidFill>
                  <a:schemeClr val="bg1"/>
                </a:solidFill>
              </a:rPr>
              <a:t>v. 31-32)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pPr lvl="0"/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Do Not Take Oaths </a:t>
            </a:r>
            <a:r>
              <a:rPr lang="en-US" sz="4000" dirty="0" smtClean="0">
                <a:solidFill>
                  <a:schemeClr val="bg1"/>
                </a:solidFill>
              </a:rPr>
              <a:t>    (</a:t>
            </a:r>
            <a:r>
              <a:rPr lang="en-US" sz="4000" dirty="0">
                <a:solidFill>
                  <a:schemeClr val="bg1"/>
                </a:solidFill>
              </a:rPr>
              <a:t>v. 33-37)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“But I say to you…”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Murder </a:t>
            </a:r>
            <a:r>
              <a:rPr lang="en-US" sz="4000" dirty="0" smtClean="0">
                <a:solidFill>
                  <a:schemeClr val="bg1"/>
                </a:solidFill>
              </a:rPr>
              <a:t>is in </a:t>
            </a:r>
            <a:r>
              <a:rPr lang="en-US" sz="4000" dirty="0">
                <a:solidFill>
                  <a:schemeClr val="bg1"/>
                </a:solidFill>
              </a:rPr>
              <a:t>the Heart </a:t>
            </a:r>
            <a:r>
              <a:rPr lang="en-US" sz="4000" dirty="0" smtClean="0">
                <a:solidFill>
                  <a:schemeClr val="bg1"/>
                </a:solidFill>
              </a:rPr>
              <a:t> (</a:t>
            </a:r>
            <a:r>
              <a:rPr lang="en-US" sz="4000" dirty="0">
                <a:solidFill>
                  <a:schemeClr val="bg1"/>
                </a:solidFill>
              </a:rPr>
              <a:t>v. 21-26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4000" dirty="0">
                <a:solidFill>
                  <a:schemeClr val="bg1"/>
                </a:solidFill>
              </a:rPr>
              <a:t>Adultery </a:t>
            </a:r>
            <a:r>
              <a:rPr lang="en-US" sz="4000" dirty="0" smtClean="0">
                <a:solidFill>
                  <a:schemeClr val="bg1"/>
                </a:solidFill>
              </a:rPr>
              <a:t>is in </a:t>
            </a:r>
            <a:r>
              <a:rPr lang="en-US" sz="4000" dirty="0">
                <a:solidFill>
                  <a:schemeClr val="bg1"/>
                </a:solidFill>
              </a:rPr>
              <a:t>the </a:t>
            </a:r>
            <a:r>
              <a:rPr lang="en-US" sz="4000" dirty="0" smtClean="0">
                <a:solidFill>
                  <a:schemeClr val="bg1"/>
                </a:solidFill>
              </a:rPr>
              <a:t>Heart (v</a:t>
            </a:r>
            <a:r>
              <a:rPr lang="en-US" sz="4000" dirty="0">
                <a:solidFill>
                  <a:schemeClr val="bg1"/>
                </a:solidFill>
              </a:rPr>
              <a:t>. 27-30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en-US" sz="4000" dirty="0">
                <a:solidFill>
                  <a:schemeClr val="bg1"/>
                </a:solidFill>
              </a:rPr>
              <a:t>Marriage is Binding </a:t>
            </a:r>
            <a:r>
              <a:rPr lang="en-US" sz="4000" dirty="0" smtClean="0">
                <a:solidFill>
                  <a:schemeClr val="bg1"/>
                </a:solidFill>
              </a:rPr>
              <a:t>  (</a:t>
            </a:r>
            <a:r>
              <a:rPr lang="en-US" sz="4000" dirty="0">
                <a:solidFill>
                  <a:schemeClr val="bg1"/>
                </a:solidFill>
              </a:rPr>
              <a:t>v. 31-32)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pPr lvl="0"/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Do Not Take Oaths </a:t>
            </a:r>
            <a:r>
              <a:rPr lang="en-US" sz="4000" dirty="0" smtClean="0">
                <a:solidFill>
                  <a:schemeClr val="bg1"/>
                </a:solidFill>
              </a:rPr>
              <a:t>    (</a:t>
            </a:r>
            <a:r>
              <a:rPr lang="en-US" sz="4000" dirty="0">
                <a:solidFill>
                  <a:schemeClr val="bg1"/>
                </a:solidFill>
              </a:rPr>
              <a:t>v. 33-37)</a:t>
            </a:r>
          </a:p>
          <a:p>
            <a:pPr lvl="0"/>
            <a:r>
              <a:rPr lang="en-US" sz="4000" dirty="0">
                <a:solidFill>
                  <a:schemeClr val="bg1"/>
                </a:solidFill>
              </a:rPr>
              <a:t>Go the Second Mile </a:t>
            </a:r>
            <a:r>
              <a:rPr lang="en-US" sz="4000" dirty="0" smtClean="0">
                <a:solidFill>
                  <a:schemeClr val="bg1"/>
                </a:solidFill>
              </a:rPr>
              <a:t>  (</a:t>
            </a:r>
            <a:r>
              <a:rPr lang="en-US" sz="4000" dirty="0">
                <a:solidFill>
                  <a:schemeClr val="bg1"/>
                </a:solidFill>
              </a:rPr>
              <a:t>v. 38-42)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“But I say to you…”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Murder </a:t>
            </a:r>
            <a:r>
              <a:rPr lang="en-US" sz="4000" dirty="0" smtClean="0">
                <a:solidFill>
                  <a:schemeClr val="bg1"/>
                </a:solidFill>
              </a:rPr>
              <a:t>is in </a:t>
            </a:r>
            <a:r>
              <a:rPr lang="en-US" sz="4000" dirty="0">
                <a:solidFill>
                  <a:schemeClr val="bg1"/>
                </a:solidFill>
              </a:rPr>
              <a:t>the Heart </a:t>
            </a:r>
            <a:r>
              <a:rPr lang="en-US" sz="4000" dirty="0" smtClean="0">
                <a:solidFill>
                  <a:schemeClr val="bg1"/>
                </a:solidFill>
              </a:rPr>
              <a:t> (</a:t>
            </a:r>
            <a:r>
              <a:rPr lang="en-US" sz="4000" dirty="0">
                <a:solidFill>
                  <a:schemeClr val="bg1"/>
                </a:solidFill>
              </a:rPr>
              <a:t>v. 21-26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4000">
                <a:solidFill>
                  <a:schemeClr val="bg1"/>
                </a:solidFill>
              </a:rPr>
              <a:t>Adultery </a:t>
            </a:r>
            <a:r>
              <a:rPr lang="en-US" sz="4000" smtClean="0">
                <a:solidFill>
                  <a:schemeClr val="bg1"/>
                </a:solidFill>
              </a:rPr>
              <a:t>is in </a:t>
            </a:r>
            <a:r>
              <a:rPr lang="en-US" sz="4000" dirty="0">
                <a:solidFill>
                  <a:schemeClr val="bg1"/>
                </a:solidFill>
              </a:rPr>
              <a:t>the Heart (v. 27-30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en-US" sz="4000" dirty="0">
                <a:solidFill>
                  <a:schemeClr val="bg1"/>
                </a:solidFill>
              </a:rPr>
              <a:t>Marriage is Binding </a:t>
            </a:r>
            <a:r>
              <a:rPr lang="en-US" sz="4000" dirty="0" smtClean="0">
                <a:solidFill>
                  <a:schemeClr val="bg1"/>
                </a:solidFill>
              </a:rPr>
              <a:t>  (</a:t>
            </a:r>
            <a:r>
              <a:rPr lang="en-US" sz="4000" dirty="0">
                <a:solidFill>
                  <a:schemeClr val="bg1"/>
                </a:solidFill>
              </a:rPr>
              <a:t>v. 31-32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Do Not Take Oaths </a:t>
            </a:r>
            <a:r>
              <a:rPr lang="en-US" sz="4000" dirty="0" smtClean="0">
                <a:solidFill>
                  <a:schemeClr val="bg1"/>
                </a:solidFill>
              </a:rPr>
              <a:t>    (</a:t>
            </a:r>
            <a:r>
              <a:rPr lang="en-US" sz="4000" dirty="0">
                <a:solidFill>
                  <a:schemeClr val="bg1"/>
                </a:solidFill>
              </a:rPr>
              <a:t>v. 33-37)</a:t>
            </a:r>
          </a:p>
          <a:p>
            <a:pPr lvl="0"/>
            <a:r>
              <a:rPr lang="en-US" sz="4000" dirty="0">
                <a:solidFill>
                  <a:schemeClr val="bg1"/>
                </a:solidFill>
              </a:rPr>
              <a:t>Go the Second Mile </a:t>
            </a:r>
            <a:r>
              <a:rPr lang="en-US" sz="4000" dirty="0" smtClean="0">
                <a:solidFill>
                  <a:schemeClr val="bg1"/>
                </a:solidFill>
              </a:rPr>
              <a:t>  (</a:t>
            </a:r>
            <a:r>
              <a:rPr lang="en-US" sz="4000" dirty="0">
                <a:solidFill>
                  <a:schemeClr val="bg1"/>
                </a:solidFill>
              </a:rPr>
              <a:t>v. 38-42)</a:t>
            </a:r>
          </a:p>
          <a:p>
            <a:pPr lvl="0"/>
            <a:r>
              <a:rPr lang="en-US" sz="4000" dirty="0">
                <a:solidFill>
                  <a:schemeClr val="bg1"/>
                </a:solidFill>
              </a:rPr>
              <a:t>Love Your Enemies </a:t>
            </a:r>
            <a:r>
              <a:rPr lang="en-US" sz="4000" dirty="0" smtClean="0">
                <a:solidFill>
                  <a:schemeClr val="bg1"/>
                </a:solidFill>
              </a:rPr>
              <a:t>   (</a:t>
            </a:r>
            <a:r>
              <a:rPr lang="en-US" sz="4000" dirty="0">
                <a:solidFill>
                  <a:schemeClr val="bg1"/>
                </a:solidFill>
              </a:rPr>
              <a:t>v. 43-48)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35A455-9336-4CBF-A778-45B4F796F14D}" vid="{1032BB30-B55B-41D5-99B0-D8B4271A37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Sermons from The Sermon on the Mount</Template>
  <TotalTime>24</TotalTime>
  <Words>987</Words>
  <Application>Microsoft Office PowerPoint</Application>
  <PresentationFormat>Widescreen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“You have heard that it was said…”</vt:lpstr>
      <vt:lpstr>“You have heard that it was said”</vt:lpstr>
      <vt:lpstr>“But I say to you…”</vt:lpstr>
      <vt:lpstr>“But I say to you…”</vt:lpstr>
      <vt:lpstr>“But I say to you…”</vt:lpstr>
      <vt:lpstr>“But I say to you…”</vt:lpstr>
      <vt:lpstr>“But I say to you…”</vt:lpstr>
      <vt:lpstr>“But I say to you…”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2014-03-15T21:52:52Z</dcterms:created>
  <dcterms:modified xsi:type="dcterms:W3CDTF">2014-03-16T18:18:12Z</dcterms:modified>
</cp:coreProperties>
</file>