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DA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78" d="100"/>
          <a:sy n="178" d="100"/>
        </p:scale>
        <p:origin x="222" y="-44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600" b="1" dirty="0" smtClean="0"/>
              <a:t>Fear God!</a:t>
            </a:r>
          </a:p>
          <a:p>
            <a:r>
              <a:rPr lang="en-US" i="1" dirty="0" smtClean="0"/>
              <a:t>- Jeremiah Cox</a:t>
            </a:r>
            <a:endParaRPr lang="en-US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Sunday AM - 4/20/2014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970BB-F9F2-4A5A-B236-B2B2CB2E3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6389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4/20/2014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60413-297A-4FA0-BE29-5D23A957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5646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60413-297A-4FA0-BE29-5D23A9570736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4/20/2014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56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60413-297A-4FA0-BE29-5D23A9570736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4/20/2014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45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60413-297A-4FA0-BE29-5D23A9570736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4/20/2014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94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Fear His Wrath (Matthew 10:28).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God is good, but He is also just.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Romans 11:19-22 (Paul took the gospel to the Gentiles; the Gentiles were not to be haughty about this.)(They could be cut off just like the Jews were through unbelief.)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God’s punishment causes fear.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Acts 5:1-11 (Ananias and </a:t>
            </a:r>
            <a:r>
              <a:rPr lang="en-US" dirty="0" err="1" smtClean="0"/>
              <a:t>Sapphira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God warns us for a reason. It is necessary to fear His wrath (cf. Ecclesiastes 12:14).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60413-297A-4FA0-BE29-5D23A9570736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4/20/2014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89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Fear Sinning Against Him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Fear is included in repentance.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 Corinthians 7:11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Clearing of yourselves – quick to stop doing what is wrong. Making sure the blame is taken away.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Fear – fear toward repeating the sin again.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This is part of being watchful (1 Peter 5:8 – self-controlled and watchful).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Our ignorance will be judged. (What we don’t know won’t hurt us?! Yes it will.)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Luke 12:42-48 (did not know, yet deserving of stripes.)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2 </a:t>
            </a:r>
            <a:r>
              <a:rPr lang="en-US" dirty="0"/>
              <a:t>Thessalonians 1:6-8 (those who don’t know God)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This is why it is necessary to dwell on Christian living.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60413-297A-4FA0-BE29-5D23A9570736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4/20/2014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38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Fear Him Because He is God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Fear – </a:t>
            </a:r>
            <a:r>
              <a:rPr lang="en-US" i="1" dirty="0" err="1"/>
              <a:t>yâre</a:t>
            </a:r>
            <a:r>
              <a:rPr lang="en-US" i="1" dirty="0"/>
              <a:t>̂'</a:t>
            </a:r>
            <a:r>
              <a:rPr lang="en-US" dirty="0"/>
              <a:t> (yaw-ray') – to fear; morally to revere (</a:t>
            </a:r>
            <a:r>
              <a:rPr lang="en-US" dirty="0" err="1"/>
              <a:t>Ecc</a:t>
            </a:r>
            <a:r>
              <a:rPr lang="en-US" dirty="0"/>
              <a:t>. 12:13).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Fear – </a:t>
            </a:r>
            <a:r>
              <a:rPr lang="en-US" i="1" dirty="0" err="1"/>
              <a:t>eulabeia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yoo</a:t>
            </a:r>
            <a:r>
              <a:rPr lang="en-US" dirty="0"/>
              <a:t>-lab'-</a:t>
            </a:r>
            <a:r>
              <a:rPr lang="en-US" dirty="0" err="1"/>
              <a:t>i</a:t>
            </a:r>
            <a:r>
              <a:rPr lang="en-US" dirty="0"/>
              <a:t>-ah) – reverence (piety) (Hebrews 12:28-29; 5:7).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God is holy, He must be revered.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Reverence in worship – Hebrews 12:25-29 (kingdom – church</a:t>
            </a:r>
            <a:r>
              <a:rPr lang="en-US" dirty="0" smtClean="0"/>
              <a:t>). (talking, passing notes, doodling, getting up, laughing, not participating, being late, not coming, etc.)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Exodus 3:1-6 (Moses at burning bush)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“Our Father in heaven, Hallowed be your name” (Matthew 6:9) (not only our attitude in prayer, but all aspects of worship)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Revere His name. (Leviticus 24:10-16)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When you take the Lord’s name in vain (of no real value), you are saying, “God means very little to me, and I don’t care what He thinks of me.”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There are consequences to irreverence.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60413-297A-4FA0-BE29-5D23A9570736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4/20/2014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00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60413-297A-4FA0-BE29-5D23A9570736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4/20/2014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87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C637-7BB2-4BEE-B05D-26E6FBFCE967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B903-A28D-4DE7-8582-5F76F1660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C637-7BB2-4BEE-B05D-26E6FBFCE967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B903-A28D-4DE7-8582-5F76F1660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1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C637-7BB2-4BEE-B05D-26E6FBFCE967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B903-A28D-4DE7-8582-5F76F1660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C637-7BB2-4BEE-B05D-26E6FBFCE967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B903-A28D-4DE7-8582-5F76F1660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8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C637-7BB2-4BEE-B05D-26E6FBFCE967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B903-A28D-4DE7-8582-5F76F1660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C637-7BB2-4BEE-B05D-26E6FBFCE967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B903-A28D-4DE7-8582-5F76F1660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9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C637-7BB2-4BEE-B05D-26E6FBFCE967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B903-A28D-4DE7-8582-5F76F1660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3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C637-7BB2-4BEE-B05D-26E6FBFCE967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B903-A28D-4DE7-8582-5F76F1660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5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C637-7BB2-4BEE-B05D-26E6FBFCE967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B903-A28D-4DE7-8582-5F76F1660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C637-7BB2-4BEE-B05D-26E6FBFCE967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B903-A28D-4DE7-8582-5F76F1660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7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C637-7BB2-4BEE-B05D-26E6FBFCE967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B903-A28D-4DE7-8582-5F76F1660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9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6C637-7BB2-4BEE-B05D-26E6FBFCE967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AB903-A28D-4DE7-8582-5F76F1660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1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3800" b="1" dirty="0" smtClean="0">
                <a:latin typeface="Edwardian Script ITC" panose="030303020407070D0804" pitchFamily="66" charset="0"/>
              </a:rPr>
              <a:t>Fear God!</a:t>
            </a:r>
            <a:endParaRPr lang="en-US" sz="13800" b="1" dirty="0">
              <a:latin typeface="Edwardian Script ITC" panose="030303020407070D08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244971"/>
          </a:xfrm>
        </p:spPr>
        <p:txBody>
          <a:bodyPr>
            <a:normAutofit/>
          </a:bodyPr>
          <a:lstStyle/>
          <a:p>
            <a:r>
              <a:rPr lang="en-US" sz="3200" i="1" dirty="0"/>
              <a:t>“Let us hear the conclusion of the whole matter: </a:t>
            </a:r>
            <a:r>
              <a:rPr lang="en-US" sz="3200" b="1" i="1" u="sng" dirty="0"/>
              <a:t>Fear </a:t>
            </a:r>
            <a:r>
              <a:rPr lang="en-US" sz="3200" b="1" i="1" u="sng" dirty="0" smtClean="0"/>
              <a:t>God</a:t>
            </a:r>
            <a:r>
              <a:rPr lang="en-US" sz="3200" b="1" i="1" dirty="0" smtClean="0"/>
              <a:t> </a:t>
            </a:r>
            <a:r>
              <a:rPr lang="en-US" sz="3200" i="1" dirty="0" smtClean="0"/>
              <a:t>and </a:t>
            </a:r>
            <a:r>
              <a:rPr lang="en-US" sz="3200" i="1" dirty="0"/>
              <a:t>keep His commandments, for this is man’s all</a:t>
            </a:r>
            <a:r>
              <a:rPr lang="en-US" sz="3200" i="1" dirty="0" smtClean="0"/>
              <a:t>”</a:t>
            </a:r>
          </a:p>
          <a:p>
            <a:r>
              <a:rPr lang="en-US" sz="2800" i="1" dirty="0" smtClean="0"/>
              <a:t>Ecclesiastes 12:13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40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 smtClean="0">
                <a:latin typeface="Edwardian Script ITC" panose="030303020407070D0804" pitchFamily="66" charset="0"/>
              </a:rPr>
              <a:t>Fear His Wrath</a:t>
            </a:r>
            <a:endParaRPr lang="en-US" sz="9600" b="1" dirty="0">
              <a:latin typeface="Edwardian Script ITC" panose="030303020407070D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E1DA80">
              <a:alpha val="50000"/>
            </a:srgb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8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>
                <a:latin typeface="Edwardian Script ITC" panose="030303020407070D0804" pitchFamily="66" charset="0"/>
              </a:rPr>
              <a:t>Matthew 10:28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E1DA80">
              <a:alpha val="50000"/>
            </a:srgb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And </a:t>
            </a:r>
            <a:r>
              <a:rPr lang="en-US" sz="4000" dirty="0"/>
              <a:t>do not fear those who kill the body but cannot kill the soul. But rather fear Him who is able to destroy both soul and body in hell.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479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 smtClean="0">
                <a:latin typeface="Edwardian Script ITC" panose="030303020407070D0804" pitchFamily="66" charset="0"/>
              </a:rPr>
              <a:t>Fear His Wrath</a:t>
            </a:r>
            <a:endParaRPr lang="en-US" sz="9600" b="1" dirty="0">
              <a:latin typeface="Edwardian Script ITC" panose="030303020407070D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E1DA80">
              <a:alpha val="50000"/>
            </a:srgbClr>
          </a:solidFill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4000" dirty="0" smtClean="0"/>
              <a:t>A. God </a:t>
            </a:r>
            <a:r>
              <a:rPr lang="en-US" sz="4000" dirty="0"/>
              <a:t>is </a:t>
            </a:r>
            <a:r>
              <a:rPr lang="en-US" sz="4000" dirty="0" smtClean="0"/>
              <a:t>just</a:t>
            </a:r>
            <a:r>
              <a:rPr lang="en-US" sz="4000" dirty="0"/>
              <a:t>.</a:t>
            </a:r>
          </a:p>
          <a:p>
            <a:pPr lvl="0"/>
            <a:r>
              <a:rPr lang="en-US" sz="3500" dirty="0"/>
              <a:t>Romans </a:t>
            </a:r>
            <a:r>
              <a:rPr lang="en-US" sz="3500" dirty="0" smtClean="0"/>
              <a:t>11:19-22</a:t>
            </a:r>
            <a:endParaRPr lang="en-US" sz="3500" dirty="0"/>
          </a:p>
          <a:p>
            <a:pPr marL="0" lvl="0" indent="0">
              <a:buNone/>
            </a:pPr>
            <a:r>
              <a:rPr lang="en-US" sz="4000" dirty="0" smtClean="0"/>
              <a:t>B. God’s </a:t>
            </a:r>
            <a:r>
              <a:rPr lang="en-US" sz="4000" dirty="0"/>
              <a:t>punishment </a:t>
            </a:r>
            <a:r>
              <a:rPr lang="en-US" sz="4000" dirty="0" smtClean="0"/>
              <a:t>causes fear.</a:t>
            </a:r>
            <a:endParaRPr lang="en-US" sz="4000" dirty="0"/>
          </a:p>
          <a:p>
            <a:pPr lvl="0"/>
            <a:r>
              <a:rPr lang="en-US" sz="3500" dirty="0"/>
              <a:t>Acts </a:t>
            </a:r>
            <a:r>
              <a:rPr lang="en-US" sz="3500" dirty="0" smtClean="0"/>
              <a:t>5:1-11</a:t>
            </a:r>
          </a:p>
          <a:p>
            <a:pPr marL="0" lvl="0" indent="0">
              <a:buNone/>
            </a:pPr>
            <a:endParaRPr lang="en-US" sz="3200" dirty="0" smtClean="0"/>
          </a:p>
          <a:p>
            <a:pPr marL="0" lvl="0" indent="0" algn="ctr">
              <a:buNone/>
            </a:pPr>
            <a:r>
              <a:rPr lang="en-US" sz="3200" i="1" dirty="0" smtClean="0"/>
              <a:t>“For God will bring every work into judgment, Including every secret thing, Whether good or evil.” </a:t>
            </a:r>
          </a:p>
          <a:p>
            <a:pPr marL="0" lvl="0" indent="0" algn="ctr">
              <a:buNone/>
            </a:pPr>
            <a:r>
              <a:rPr lang="en-US" sz="3200" dirty="0" smtClean="0"/>
              <a:t>Ecclesiastes 12:14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0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900" b="1" dirty="0" smtClean="0">
                <a:latin typeface="Edwardian Script ITC" panose="030303020407070D0804" pitchFamily="66" charset="0"/>
              </a:rPr>
              <a:t>Fear </a:t>
            </a:r>
            <a:r>
              <a:rPr lang="en-US" sz="6900" b="1" dirty="0">
                <a:latin typeface="Edwardian Script ITC" panose="030303020407070D0804" pitchFamily="66" charset="0"/>
              </a:rPr>
              <a:t>Sinning Against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E1DA80">
              <a:alpha val="50000"/>
            </a:srgb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700" dirty="0" smtClean="0"/>
              <a:t>A. Fear </a:t>
            </a:r>
            <a:r>
              <a:rPr lang="en-US" sz="3700" dirty="0"/>
              <a:t>is included in repentance.</a:t>
            </a:r>
          </a:p>
          <a:p>
            <a:pPr lvl="0"/>
            <a:r>
              <a:rPr lang="en-US" sz="3200" dirty="0"/>
              <a:t>2 Corinthians </a:t>
            </a:r>
            <a:r>
              <a:rPr lang="en-US" sz="3200" dirty="0" smtClean="0"/>
              <a:t>7:11</a:t>
            </a:r>
            <a:endParaRPr lang="en-US" sz="3200" dirty="0"/>
          </a:p>
          <a:p>
            <a:pPr lvl="1"/>
            <a:r>
              <a:rPr lang="en-US" sz="2800" dirty="0" smtClean="0"/>
              <a:t>Fear toward repeating the sin again.</a:t>
            </a:r>
          </a:p>
          <a:p>
            <a:pPr lvl="2"/>
            <a:r>
              <a:rPr lang="en-US" sz="2800" dirty="0" smtClean="0"/>
              <a:t>1 Peter 5:8</a:t>
            </a:r>
          </a:p>
          <a:p>
            <a:pPr marL="0" lvl="0" indent="0">
              <a:buNone/>
            </a:pPr>
            <a:r>
              <a:rPr lang="en-US" sz="3700" dirty="0" smtClean="0"/>
              <a:t>B. Our </a:t>
            </a:r>
            <a:r>
              <a:rPr lang="en-US" sz="3700" dirty="0"/>
              <a:t>ignorance will be judged.</a:t>
            </a:r>
          </a:p>
          <a:p>
            <a:pPr lvl="0"/>
            <a:r>
              <a:rPr lang="en-US" sz="3200" dirty="0" smtClean="0"/>
              <a:t>Luke 12:42-48; 2 </a:t>
            </a:r>
            <a:r>
              <a:rPr lang="en-US" sz="3200" dirty="0"/>
              <a:t>Thessalonians </a:t>
            </a:r>
            <a:r>
              <a:rPr lang="en-US" sz="3200" dirty="0" smtClean="0"/>
              <a:t>1:6-8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69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400" b="1" dirty="0" smtClean="0">
                <a:latin typeface="Edwardian Script ITC" panose="030303020407070D0804" pitchFamily="66" charset="0"/>
              </a:rPr>
              <a:t>Fear </a:t>
            </a:r>
            <a:r>
              <a:rPr lang="en-US" sz="6400" b="1" dirty="0">
                <a:latin typeface="Edwardian Script ITC" panose="030303020407070D0804" pitchFamily="66" charset="0"/>
              </a:rPr>
              <a:t>Him Because He is </a:t>
            </a:r>
            <a:r>
              <a:rPr lang="en-US" sz="6400" b="1" dirty="0" smtClean="0">
                <a:latin typeface="Edwardian Script ITC" panose="030303020407070D0804" pitchFamily="66" charset="0"/>
              </a:rPr>
              <a:t>God</a:t>
            </a:r>
            <a:endParaRPr lang="en-US" sz="6400" b="1" dirty="0">
              <a:latin typeface="Edwardian Script ITC" panose="030303020407070D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E1DA80">
              <a:alpha val="50000"/>
            </a:srgbClr>
          </a:solidFill>
        </p:spPr>
        <p:txBody>
          <a:bodyPr>
            <a:normAutofit/>
          </a:bodyPr>
          <a:lstStyle/>
          <a:p>
            <a:pPr lvl="0"/>
            <a:r>
              <a:rPr lang="en-US" sz="3200" dirty="0"/>
              <a:t>Fear – </a:t>
            </a:r>
            <a:r>
              <a:rPr lang="en-US" sz="3200" i="1" dirty="0" err="1"/>
              <a:t>yâre</a:t>
            </a:r>
            <a:r>
              <a:rPr lang="en-US" sz="3200" i="1" dirty="0"/>
              <a:t>̂'</a:t>
            </a:r>
            <a:r>
              <a:rPr lang="en-US" sz="3200" dirty="0"/>
              <a:t> </a:t>
            </a:r>
            <a:r>
              <a:rPr lang="en-US" sz="3200" dirty="0" smtClean="0"/>
              <a:t>– </a:t>
            </a:r>
            <a:r>
              <a:rPr lang="en-US" sz="3200" dirty="0"/>
              <a:t>to fear; morally to </a:t>
            </a:r>
            <a:r>
              <a:rPr lang="en-US" sz="3200" dirty="0" smtClean="0"/>
              <a:t>revere</a:t>
            </a:r>
            <a:endParaRPr lang="en-US" sz="3200" dirty="0"/>
          </a:p>
          <a:p>
            <a:pPr lvl="0"/>
            <a:r>
              <a:rPr lang="en-US" sz="3200" dirty="0"/>
              <a:t>Fear – </a:t>
            </a:r>
            <a:r>
              <a:rPr lang="en-US" sz="3200" i="1" dirty="0" err="1" smtClean="0"/>
              <a:t>eulabeia</a:t>
            </a:r>
            <a:r>
              <a:rPr lang="en-US" sz="3200" dirty="0" smtClean="0"/>
              <a:t> </a:t>
            </a:r>
            <a:r>
              <a:rPr lang="en-US" sz="3200" dirty="0"/>
              <a:t>– reverence (piety</a:t>
            </a:r>
            <a:r>
              <a:rPr lang="en-US" sz="3200" dirty="0" smtClean="0"/>
              <a:t>)</a:t>
            </a:r>
            <a:endParaRPr lang="en-US" sz="3200" dirty="0"/>
          </a:p>
          <a:p>
            <a:pPr marL="0" lvl="0" indent="0">
              <a:buNone/>
            </a:pPr>
            <a:r>
              <a:rPr lang="en-US" sz="3700" dirty="0" smtClean="0"/>
              <a:t>A. God </a:t>
            </a:r>
            <a:r>
              <a:rPr lang="en-US" sz="3700" dirty="0"/>
              <a:t>is holy, He must be revered.</a:t>
            </a:r>
          </a:p>
          <a:p>
            <a:pPr lvl="0"/>
            <a:r>
              <a:rPr lang="en-US" dirty="0"/>
              <a:t>Reverence in worship – Hebrews </a:t>
            </a:r>
            <a:r>
              <a:rPr lang="en-US" dirty="0" smtClean="0"/>
              <a:t>12:25-29</a:t>
            </a:r>
            <a:endParaRPr lang="en-US" dirty="0"/>
          </a:p>
          <a:p>
            <a:pPr lvl="1"/>
            <a:r>
              <a:rPr lang="en-US" sz="2800" dirty="0"/>
              <a:t>Exodus </a:t>
            </a:r>
            <a:r>
              <a:rPr lang="en-US" sz="2800" dirty="0" smtClean="0"/>
              <a:t>3:1-6</a:t>
            </a:r>
            <a:endParaRPr lang="en-US" sz="2800" dirty="0"/>
          </a:p>
          <a:p>
            <a:pPr lvl="0"/>
            <a:r>
              <a:rPr lang="en-US" dirty="0"/>
              <a:t>Revere His name. (Leviticus 24:10-16</a:t>
            </a:r>
            <a:r>
              <a:rPr lang="en-US" dirty="0" smtClean="0"/>
              <a:t>)</a:t>
            </a:r>
            <a:endParaRPr lang="en-US" dirty="0"/>
          </a:p>
          <a:p>
            <a:pPr marL="0" lvl="0" indent="0">
              <a:buNone/>
            </a:pPr>
            <a:r>
              <a:rPr lang="en-US" sz="3700" dirty="0" smtClean="0"/>
              <a:t>B. There are consequences to irreverence. </a:t>
            </a:r>
            <a:endParaRPr lang="en-US" sz="3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6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3800" b="1" dirty="0" smtClean="0">
                <a:latin typeface="Edwardian Script ITC" panose="030303020407070D0804" pitchFamily="66" charset="0"/>
              </a:rPr>
              <a:t>Fear God!</a:t>
            </a:r>
            <a:endParaRPr lang="en-US" sz="13800" b="1" dirty="0">
              <a:latin typeface="Edwardian Script ITC" panose="030303020407070D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E1DA80">
              <a:alpha val="50000"/>
            </a:srgbClr>
          </a:solidFill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We </a:t>
            </a:r>
            <a:r>
              <a:rPr lang="en-US" sz="3200" dirty="0"/>
              <a:t>must fear the inevitable conclusion of disobedience to God – being cast into hell.</a:t>
            </a:r>
          </a:p>
          <a:p>
            <a:pPr lvl="0"/>
            <a:r>
              <a:rPr lang="en-US" sz="3200" dirty="0"/>
              <a:t>We must be vigilant and fear sinning against the one who can send us there.</a:t>
            </a:r>
          </a:p>
          <a:p>
            <a:pPr lvl="0"/>
            <a:r>
              <a:rPr lang="en-US" sz="3200" dirty="0"/>
              <a:t>We must be cognizant of His nature, and revere Him.</a:t>
            </a:r>
          </a:p>
          <a:p>
            <a:pPr marL="0" indent="0" algn="ctr">
              <a:buNone/>
            </a:pPr>
            <a:r>
              <a:rPr lang="en-US" sz="3200" i="1" dirty="0" smtClean="0"/>
              <a:t>“</a:t>
            </a:r>
            <a:r>
              <a:rPr lang="en-US" sz="3200" b="1" i="1" u="sng" dirty="0" smtClean="0"/>
              <a:t>Fear </a:t>
            </a:r>
            <a:r>
              <a:rPr lang="en-US" sz="3200" b="1" i="1" u="sng" dirty="0"/>
              <a:t>God</a:t>
            </a:r>
            <a:r>
              <a:rPr lang="en-US" sz="3200" b="1" i="1" dirty="0"/>
              <a:t> </a:t>
            </a:r>
            <a:r>
              <a:rPr lang="en-US" sz="3200" i="1" dirty="0"/>
              <a:t>and keep His commandments, for this is man’s </a:t>
            </a:r>
            <a:r>
              <a:rPr lang="en-US" sz="3200" i="1" dirty="0" smtClean="0"/>
              <a:t>all” – Ecclesiastes </a:t>
            </a:r>
            <a:r>
              <a:rPr lang="en-US" sz="3200" i="1" dirty="0"/>
              <a:t>12:13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2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659</Words>
  <Application>Microsoft Office PowerPoint</Application>
  <PresentationFormat>On-screen Show (4:3)</PresentationFormat>
  <Paragraphs>75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Edwardian Script ITC</vt:lpstr>
      <vt:lpstr>Wingdings</vt:lpstr>
      <vt:lpstr>Office Theme</vt:lpstr>
      <vt:lpstr>Fear God!</vt:lpstr>
      <vt:lpstr>Fear His Wrath</vt:lpstr>
      <vt:lpstr>Matthew 10:28</vt:lpstr>
      <vt:lpstr>Fear His Wrath</vt:lpstr>
      <vt:lpstr>Fear Sinning Against Him</vt:lpstr>
      <vt:lpstr>Fear Him Because He is God</vt:lpstr>
      <vt:lpstr>Fear God!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Fear God!</dc:title>
  <dc:creator>Jeremiah Cox</dc:creator>
  <cp:lastModifiedBy>Jeremiah Cox</cp:lastModifiedBy>
  <cp:revision>21</cp:revision>
  <cp:lastPrinted>2014-04-19T19:29:43Z</cp:lastPrinted>
  <dcterms:created xsi:type="dcterms:W3CDTF">2014-04-17T16:59:46Z</dcterms:created>
  <dcterms:modified xsi:type="dcterms:W3CDTF">2014-04-19T19:35:25Z</dcterms:modified>
</cp:coreProperties>
</file>