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59" r:id="rId4"/>
    <p:sldId id="260" r:id="rId5"/>
    <p:sldId id="261" r:id="rId6"/>
    <p:sldId id="262" r:id="rId7"/>
    <p:sldId id="263" r:id="rId8"/>
    <p:sldId id="264" r:id="rId9"/>
    <p:sldId id="266" r:id="rId10"/>
    <p:sldId id="265" r:id="rId11"/>
    <p:sldId id="267" r:id="rId12"/>
    <p:sldId id="269" r:id="rId13"/>
    <p:sldId id="268" r:id="rId14"/>
    <p:sldId id="270" r:id="rId15"/>
    <p:sldId id="272" r:id="rId16"/>
    <p:sldId id="271" r:id="rId17"/>
    <p:sldId id="273" r:id="rId18"/>
    <p:sldId id="274" r:id="rId19"/>
    <p:sldId id="275" r:id="rId20"/>
    <p:sldId id="276" r:id="rId21"/>
    <p:sldId id="278" r:id="rId22"/>
    <p:sldId id="277" r:id="rId23"/>
    <p:sldId id="25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notesViewPr>
    <p:cSldViewPr snapToGrid="0">
      <p:cViewPr varScale="1">
        <p:scale>
          <a:sx n="57" d="100"/>
          <a:sy n="57" d="100"/>
        </p:scale>
        <p:origin x="28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A130EE-4510-49B7-BA13-D747F8C49541}" type="datetimeFigureOut">
              <a:rPr lang="en-US" smtClean="0"/>
              <a:t>4/13/2014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C10A98-7432-4689-B77D-B93EF23DC41E}" type="slidenum">
              <a:rPr lang="en-US" smtClean="0"/>
              <a:t>‹#›</a:t>
            </a:fld>
            <a:endParaRPr lang="en-US"/>
          </a:p>
        </p:txBody>
      </p:sp>
    </p:spTree>
    <p:extLst>
      <p:ext uri="{BB962C8B-B14F-4D97-AF65-F5344CB8AC3E}">
        <p14:creationId xmlns:p14="http://schemas.microsoft.com/office/powerpoint/2010/main" val="1073848510"/>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276A7D-B79C-4C8D-BBC7-79F37B7E7A5F}" type="datetimeFigureOut">
              <a:rPr lang="en-US" smtClean="0"/>
              <a:t>4/13/2014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C1E516-D5FC-4005-A447-E680BCF3751C}" type="slidenum">
              <a:rPr lang="en-US" smtClean="0"/>
              <a:t>‹#›</a:t>
            </a:fld>
            <a:endParaRPr lang="en-US"/>
          </a:p>
        </p:txBody>
      </p:sp>
    </p:spTree>
    <p:extLst>
      <p:ext uri="{BB962C8B-B14F-4D97-AF65-F5344CB8AC3E}">
        <p14:creationId xmlns:p14="http://schemas.microsoft.com/office/powerpoint/2010/main" val="4197345248"/>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r>
              <a:rPr lang="en-US" dirty="0" smtClean="0"/>
              <a:t>The Factors in Man’s Salvation</a:t>
            </a:r>
          </a:p>
          <a:p>
            <a:r>
              <a:rPr lang="en-US" dirty="0" smtClean="0"/>
              <a:t>Jeremiah Cox</a:t>
            </a:r>
            <a:endParaRPr lang="en-US" dirty="0"/>
          </a:p>
        </p:txBody>
      </p:sp>
    </p:spTree>
    <p:extLst>
      <p:ext uri="{BB962C8B-B14F-4D97-AF65-F5344CB8AC3E}">
        <p14:creationId xmlns:p14="http://schemas.microsoft.com/office/powerpoint/2010/main" val="448206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What man knows the things of man except the spirit of man.</a:t>
            </a:r>
          </a:p>
          <a:p>
            <a:pPr marL="171450" indent="-171450">
              <a:buFont typeface="Arial" panose="020B0604020202020204" pitchFamily="34" charset="0"/>
              <a:buChar char="•"/>
            </a:pPr>
            <a:r>
              <a:rPr lang="en-US" dirty="0" smtClean="0"/>
              <a:t>No one knows the things of God except the Spirit of God.</a:t>
            </a:r>
            <a:endParaRPr lang="en-US" dirty="0"/>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5722360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1574384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338481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1964974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1721223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6863818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3889383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1459702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18158152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085620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4470930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40147172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3598337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US" dirty="0" smtClean="0"/>
              <a:t>(We </a:t>
            </a:r>
            <a:r>
              <a:rPr lang="en-US" dirty="0"/>
              <a:t>have hope of eternal life in Jesus because of His resurrection.)</a:t>
            </a:r>
          </a:p>
          <a:p>
            <a:endParaRPr lang="en-US" dirty="0"/>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123452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105777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1547119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639303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4146639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reason… (came as high priest and entered the most holy place by the shedding of His own blood.)</a:t>
            </a:r>
            <a:endParaRPr lang="en-US" dirty="0"/>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533347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3335688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741024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C6EC28-38B9-4A28-ABAF-E9A263189900}" type="datetimeFigureOut">
              <a:rPr lang="en-US" smtClean="0"/>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BCC2F-4989-408A-95FA-838BFA6D0B5C}" type="slidenum">
              <a:rPr lang="en-US" smtClean="0"/>
              <a:t>‹#›</a:t>
            </a:fld>
            <a:endParaRPr lang="en-US"/>
          </a:p>
        </p:txBody>
      </p:sp>
    </p:spTree>
    <p:extLst>
      <p:ext uri="{BB962C8B-B14F-4D97-AF65-F5344CB8AC3E}">
        <p14:creationId xmlns:p14="http://schemas.microsoft.com/office/powerpoint/2010/main" val="1540601787"/>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C6EC28-38B9-4A28-ABAF-E9A263189900}" type="datetimeFigureOut">
              <a:rPr lang="en-US" smtClean="0"/>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BCC2F-4989-408A-95FA-838BFA6D0B5C}" type="slidenum">
              <a:rPr lang="en-US" smtClean="0"/>
              <a:t>‹#›</a:t>
            </a:fld>
            <a:endParaRPr lang="en-US"/>
          </a:p>
        </p:txBody>
      </p:sp>
    </p:spTree>
    <p:extLst>
      <p:ext uri="{BB962C8B-B14F-4D97-AF65-F5344CB8AC3E}">
        <p14:creationId xmlns:p14="http://schemas.microsoft.com/office/powerpoint/2010/main" val="4170577064"/>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C6EC28-38B9-4A28-ABAF-E9A263189900}" type="datetimeFigureOut">
              <a:rPr lang="en-US" smtClean="0"/>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BCC2F-4989-408A-95FA-838BFA6D0B5C}" type="slidenum">
              <a:rPr lang="en-US" smtClean="0"/>
              <a:t>‹#›</a:t>
            </a:fld>
            <a:endParaRPr lang="en-US"/>
          </a:p>
        </p:txBody>
      </p:sp>
    </p:spTree>
    <p:extLst>
      <p:ext uri="{BB962C8B-B14F-4D97-AF65-F5344CB8AC3E}">
        <p14:creationId xmlns:p14="http://schemas.microsoft.com/office/powerpoint/2010/main" val="2855265"/>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C6EC28-38B9-4A28-ABAF-E9A263189900}" type="datetimeFigureOut">
              <a:rPr lang="en-US" smtClean="0"/>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BCC2F-4989-408A-95FA-838BFA6D0B5C}" type="slidenum">
              <a:rPr lang="en-US" smtClean="0"/>
              <a:t>‹#›</a:t>
            </a:fld>
            <a:endParaRPr lang="en-US"/>
          </a:p>
        </p:txBody>
      </p:sp>
    </p:spTree>
    <p:extLst>
      <p:ext uri="{BB962C8B-B14F-4D97-AF65-F5344CB8AC3E}">
        <p14:creationId xmlns:p14="http://schemas.microsoft.com/office/powerpoint/2010/main" val="2190750067"/>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C6EC28-38B9-4A28-ABAF-E9A263189900}" type="datetimeFigureOut">
              <a:rPr lang="en-US" smtClean="0"/>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BCC2F-4989-408A-95FA-838BFA6D0B5C}" type="slidenum">
              <a:rPr lang="en-US" smtClean="0"/>
              <a:t>‹#›</a:t>
            </a:fld>
            <a:endParaRPr lang="en-US"/>
          </a:p>
        </p:txBody>
      </p:sp>
    </p:spTree>
    <p:extLst>
      <p:ext uri="{BB962C8B-B14F-4D97-AF65-F5344CB8AC3E}">
        <p14:creationId xmlns:p14="http://schemas.microsoft.com/office/powerpoint/2010/main" val="777542530"/>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C6EC28-38B9-4A28-ABAF-E9A263189900}" type="datetimeFigureOut">
              <a:rPr lang="en-US" smtClean="0"/>
              <a:t>4/13/2014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ABCC2F-4989-408A-95FA-838BFA6D0B5C}" type="slidenum">
              <a:rPr lang="en-US" smtClean="0"/>
              <a:t>‹#›</a:t>
            </a:fld>
            <a:endParaRPr lang="en-US"/>
          </a:p>
        </p:txBody>
      </p:sp>
    </p:spTree>
    <p:extLst>
      <p:ext uri="{BB962C8B-B14F-4D97-AF65-F5344CB8AC3E}">
        <p14:creationId xmlns:p14="http://schemas.microsoft.com/office/powerpoint/2010/main" val="1411951460"/>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C6EC28-38B9-4A28-ABAF-E9A263189900}" type="datetimeFigureOut">
              <a:rPr lang="en-US" smtClean="0"/>
              <a:t>4/13/2014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ABCC2F-4989-408A-95FA-838BFA6D0B5C}" type="slidenum">
              <a:rPr lang="en-US" smtClean="0"/>
              <a:t>‹#›</a:t>
            </a:fld>
            <a:endParaRPr lang="en-US"/>
          </a:p>
        </p:txBody>
      </p:sp>
    </p:spTree>
    <p:extLst>
      <p:ext uri="{BB962C8B-B14F-4D97-AF65-F5344CB8AC3E}">
        <p14:creationId xmlns:p14="http://schemas.microsoft.com/office/powerpoint/2010/main" val="3196834808"/>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C6EC28-38B9-4A28-ABAF-E9A263189900}" type="datetimeFigureOut">
              <a:rPr lang="en-US" smtClean="0"/>
              <a:t>4/13/2014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ABCC2F-4989-408A-95FA-838BFA6D0B5C}" type="slidenum">
              <a:rPr lang="en-US" smtClean="0"/>
              <a:t>‹#›</a:t>
            </a:fld>
            <a:endParaRPr lang="en-US"/>
          </a:p>
        </p:txBody>
      </p:sp>
    </p:spTree>
    <p:extLst>
      <p:ext uri="{BB962C8B-B14F-4D97-AF65-F5344CB8AC3E}">
        <p14:creationId xmlns:p14="http://schemas.microsoft.com/office/powerpoint/2010/main" val="1625660886"/>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6EC28-38B9-4A28-ABAF-E9A263189900}" type="datetimeFigureOut">
              <a:rPr lang="en-US" smtClean="0"/>
              <a:t>4/13/2014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ABCC2F-4989-408A-95FA-838BFA6D0B5C}" type="slidenum">
              <a:rPr lang="en-US" smtClean="0"/>
              <a:t>‹#›</a:t>
            </a:fld>
            <a:endParaRPr lang="en-US"/>
          </a:p>
        </p:txBody>
      </p:sp>
    </p:spTree>
    <p:extLst>
      <p:ext uri="{BB962C8B-B14F-4D97-AF65-F5344CB8AC3E}">
        <p14:creationId xmlns:p14="http://schemas.microsoft.com/office/powerpoint/2010/main" val="773485997"/>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C6EC28-38B9-4A28-ABAF-E9A263189900}" type="datetimeFigureOut">
              <a:rPr lang="en-US" smtClean="0"/>
              <a:t>4/13/2014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ABCC2F-4989-408A-95FA-838BFA6D0B5C}" type="slidenum">
              <a:rPr lang="en-US" smtClean="0"/>
              <a:t>‹#›</a:t>
            </a:fld>
            <a:endParaRPr lang="en-US"/>
          </a:p>
        </p:txBody>
      </p:sp>
    </p:spTree>
    <p:extLst>
      <p:ext uri="{BB962C8B-B14F-4D97-AF65-F5344CB8AC3E}">
        <p14:creationId xmlns:p14="http://schemas.microsoft.com/office/powerpoint/2010/main" val="562422605"/>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C6EC28-38B9-4A28-ABAF-E9A263189900}" type="datetimeFigureOut">
              <a:rPr lang="en-US" smtClean="0"/>
              <a:t>4/13/2014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ABCC2F-4989-408A-95FA-838BFA6D0B5C}" type="slidenum">
              <a:rPr lang="en-US" smtClean="0"/>
              <a:t>‹#›</a:t>
            </a:fld>
            <a:endParaRPr lang="en-US"/>
          </a:p>
        </p:txBody>
      </p:sp>
    </p:spTree>
    <p:extLst>
      <p:ext uri="{BB962C8B-B14F-4D97-AF65-F5344CB8AC3E}">
        <p14:creationId xmlns:p14="http://schemas.microsoft.com/office/powerpoint/2010/main" val="451605957"/>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6EC28-38B9-4A28-ABAF-E9A263189900}" type="datetimeFigureOut">
              <a:rPr lang="en-US" smtClean="0"/>
              <a:t>4/13/2014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ABCC2F-4989-408A-95FA-838BFA6D0B5C}" type="slidenum">
              <a:rPr lang="en-US" smtClean="0"/>
              <a:t>‹#›</a:t>
            </a:fld>
            <a:endParaRPr lang="en-US"/>
          </a:p>
        </p:txBody>
      </p:sp>
    </p:spTree>
    <p:extLst>
      <p:ext uri="{BB962C8B-B14F-4D97-AF65-F5344CB8AC3E}">
        <p14:creationId xmlns:p14="http://schemas.microsoft.com/office/powerpoint/2010/main" val="3397385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b="1" dirty="0" smtClean="0">
                <a:solidFill>
                  <a:schemeClr val="bg1"/>
                </a:solidFill>
                <a:latin typeface="Brush Script MT" panose="03060802040406070304" pitchFamily="66" charset="0"/>
              </a:rPr>
              <a:t>The Factors in </a:t>
            </a:r>
            <a:r>
              <a:rPr lang="en-US" sz="8800" b="1" dirty="0" smtClean="0">
                <a:solidFill>
                  <a:schemeClr val="bg1"/>
                </a:solidFill>
                <a:latin typeface="Brush Script MT" panose="03060802040406070304" pitchFamily="66" charset="0"/>
              </a:rPr>
              <a:t>Man’s </a:t>
            </a:r>
            <a:r>
              <a:rPr lang="en-US" sz="8800" b="1" dirty="0" smtClean="0">
                <a:solidFill>
                  <a:schemeClr val="bg1"/>
                </a:solidFill>
                <a:latin typeface="Brush Script MT" panose="03060802040406070304" pitchFamily="66" charset="0"/>
              </a:rPr>
              <a:t>Salvation</a:t>
            </a:r>
            <a:endParaRPr lang="en-US" sz="8800" b="1" dirty="0">
              <a:solidFill>
                <a:schemeClr val="bg1"/>
              </a:solidFill>
              <a:latin typeface="Brush Script MT" panose="03060802040406070304" pitchFamily="66" charset="0"/>
            </a:endParaRPr>
          </a:p>
        </p:txBody>
      </p:sp>
      <p:sp>
        <p:nvSpPr>
          <p:cNvPr id="3" name="Subtitle 2"/>
          <p:cNvSpPr>
            <a:spLocks noGrp="1"/>
          </p:cNvSpPr>
          <p:nvPr>
            <p:ph type="subTitle" idx="1"/>
          </p:nvPr>
        </p:nvSpPr>
        <p:spPr>
          <a:xfrm>
            <a:off x="1524000" y="3602037"/>
            <a:ext cx="9144000" cy="2489273"/>
          </a:xfrm>
        </p:spPr>
        <p:txBody>
          <a:bodyPr>
            <a:normAutofit/>
          </a:bodyPr>
          <a:lstStyle/>
          <a:p>
            <a:r>
              <a:rPr lang="en-US" sz="3200" i="1" dirty="0" smtClean="0">
                <a:solidFill>
                  <a:schemeClr val="bg1"/>
                </a:solidFill>
              </a:rPr>
              <a:t>Factor - a circumstance, fact, or influence that contributes to a result or outcome.</a:t>
            </a:r>
          </a:p>
          <a:p>
            <a:endParaRPr lang="en-US" sz="3200" i="1" dirty="0">
              <a:solidFill>
                <a:schemeClr val="bg1"/>
              </a:solidFill>
            </a:endParaRPr>
          </a:p>
          <a:p>
            <a:r>
              <a:rPr lang="en-US" sz="3200" b="1" dirty="0" smtClean="0">
                <a:solidFill>
                  <a:schemeClr val="bg1"/>
                </a:solidFill>
              </a:rPr>
              <a:t>Every man is in need of salvation (Rom. 3:23; 6:23).</a:t>
            </a:r>
            <a:endParaRPr lang="en-US" sz="3200" b="1" dirty="0">
              <a:solidFill>
                <a:schemeClr val="bg1"/>
              </a:solidFill>
            </a:endParaRPr>
          </a:p>
        </p:txBody>
      </p:sp>
    </p:spTree>
    <p:extLst>
      <p:ext uri="{BB962C8B-B14F-4D97-AF65-F5344CB8AC3E}">
        <p14:creationId xmlns:p14="http://schemas.microsoft.com/office/powerpoint/2010/main" val="225482605"/>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solidFill>
                  <a:schemeClr val="bg1"/>
                </a:solidFill>
                <a:latin typeface="Brush Script MT" panose="03060802040406070304" pitchFamily="66" charset="0"/>
              </a:rPr>
              <a:t>1 Corinthians 2:9-10</a:t>
            </a: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But as it is written: "Eye has not seen, nor ear heard, nor have entered into the heart of man the things which God has prepared for those who love Him.” </a:t>
            </a:r>
            <a:r>
              <a:rPr lang="en-US" sz="4000" baseline="30000" dirty="0" smtClean="0">
                <a:solidFill>
                  <a:schemeClr val="bg1"/>
                </a:solidFill>
              </a:rPr>
              <a:t>10</a:t>
            </a:r>
            <a:r>
              <a:rPr lang="en-US" sz="4000" dirty="0" smtClean="0">
                <a:solidFill>
                  <a:schemeClr val="bg1"/>
                </a:solidFill>
              </a:rPr>
              <a:t> But God has revealed them to us through His Spirit. For the Spirit searches all things, yes, the deep things of God.</a:t>
            </a:r>
          </a:p>
          <a:p>
            <a:endParaRPr lang="en-US" sz="4000" dirty="0">
              <a:solidFill>
                <a:schemeClr val="bg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1285" y="285285"/>
            <a:ext cx="2122515" cy="1540339"/>
          </a:xfrm>
          <a:prstGeom prst="rect">
            <a:avLst/>
          </a:prstGeom>
        </p:spPr>
      </p:pic>
    </p:spTree>
    <p:extLst>
      <p:ext uri="{BB962C8B-B14F-4D97-AF65-F5344CB8AC3E}">
        <p14:creationId xmlns:p14="http://schemas.microsoft.com/office/powerpoint/2010/main" val="3417652063"/>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7000" b="1" dirty="0" smtClean="0">
                <a:solidFill>
                  <a:schemeClr val="bg1"/>
                </a:solidFill>
                <a:latin typeface="Brush Script MT" panose="03060802040406070304" pitchFamily="66" charset="0"/>
              </a:rPr>
              <a:t>The Factors in </a:t>
            </a:r>
            <a:r>
              <a:rPr lang="en-US" sz="7000" b="1" dirty="0" smtClean="0">
                <a:solidFill>
                  <a:schemeClr val="bg1"/>
                </a:solidFill>
                <a:latin typeface="Brush Script MT" panose="03060802040406070304" pitchFamily="66" charset="0"/>
              </a:rPr>
              <a:t>Man’s </a:t>
            </a:r>
            <a:r>
              <a:rPr lang="en-US" sz="7000" b="1" dirty="0" smtClean="0">
                <a:solidFill>
                  <a:schemeClr val="bg1"/>
                </a:solidFill>
                <a:latin typeface="Brush Script MT" panose="03060802040406070304" pitchFamily="66" charset="0"/>
              </a:rPr>
              <a:t>Salvation</a:t>
            </a:r>
            <a:endParaRPr lang="en-US" sz="7000" dirty="0"/>
          </a:p>
        </p:txBody>
      </p:sp>
      <p:sp>
        <p:nvSpPr>
          <p:cNvPr id="3" name="Content Placeholder 2"/>
          <p:cNvSpPr>
            <a:spLocks noGrp="1"/>
          </p:cNvSpPr>
          <p:nvPr>
            <p:ph sz="half" idx="1"/>
          </p:nvPr>
        </p:nvSpPr>
        <p:spPr>
          <a:xfrm>
            <a:off x="838200" y="1825624"/>
            <a:ext cx="5181600" cy="4870597"/>
          </a:xfrm>
        </p:spPr>
        <p:txBody>
          <a:bodyPr>
            <a:normAutofit fontScale="92500" lnSpcReduction="10000"/>
          </a:bodyPr>
          <a:lstStyle/>
          <a:p>
            <a:pPr lvl="0"/>
            <a:r>
              <a:rPr lang="en-US" sz="3500" dirty="0">
                <a:solidFill>
                  <a:schemeClr val="bg1"/>
                </a:solidFill>
                <a:effectLst>
                  <a:glow rad="139700">
                    <a:schemeClr val="accent1">
                      <a:satMod val="175000"/>
                      <a:alpha val="40000"/>
                    </a:schemeClr>
                  </a:glow>
                </a:effectLst>
              </a:rPr>
              <a:t>The Father – Original Factor</a:t>
            </a:r>
          </a:p>
          <a:p>
            <a:pPr lvl="1"/>
            <a:r>
              <a:rPr lang="en-US" sz="3000" dirty="0">
                <a:solidFill>
                  <a:schemeClr val="bg1"/>
                </a:solidFill>
              </a:rPr>
              <a:t>John 3:16; James 1:17</a:t>
            </a:r>
          </a:p>
          <a:p>
            <a:pPr lvl="0"/>
            <a:r>
              <a:rPr lang="en-US" sz="3500" dirty="0">
                <a:solidFill>
                  <a:schemeClr val="bg1"/>
                </a:solidFill>
                <a:effectLst>
                  <a:glow rad="139700">
                    <a:schemeClr val="accent1">
                      <a:satMod val="175000"/>
                      <a:alpha val="40000"/>
                    </a:schemeClr>
                  </a:glow>
                </a:effectLst>
              </a:rPr>
              <a:t>Jesus Christ – </a:t>
            </a:r>
            <a:r>
              <a:rPr lang="en-US" sz="3500" dirty="0" smtClean="0">
                <a:solidFill>
                  <a:schemeClr val="bg1"/>
                </a:solidFill>
                <a:effectLst>
                  <a:glow rad="139700">
                    <a:schemeClr val="accent1">
                      <a:satMod val="175000"/>
                      <a:alpha val="40000"/>
                    </a:schemeClr>
                  </a:glow>
                </a:effectLst>
              </a:rPr>
              <a:t>Sacrificial </a:t>
            </a:r>
            <a:r>
              <a:rPr lang="en-US" sz="3500" dirty="0">
                <a:solidFill>
                  <a:schemeClr val="bg1"/>
                </a:solidFill>
                <a:effectLst>
                  <a:glow rad="139700">
                    <a:schemeClr val="accent1">
                      <a:satMod val="175000"/>
                      <a:alpha val="40000"/>
                    </a:schemeClr>
                  </a:glow>
                </a:effectLst>
              </a:rPr>
              <a:t>Factor</a:t>
            </a:r>
          </a:p>
          <a:p>
            <a:pPr lvl="1"/>
            <a:r>
              <a:rPr lang="en-US" sz="3000" dirty="0">
                <a:solidFill>
                  <a:schemeClr val="bg1"/>
                </a:solidFill>
              </a:rPr>
              <a:t>Eph. 5:2; Heb. 9:15,22 </a:t>
            </a:r>
          </a:p>
          <a:p>
            <a:pPr lvl="0"/>
            <a:r>
              <a:rPr lang="en-US" sz="3500" dirty="0">
                <a:solidFill>
                  <a:schemeClr val="bg1"/>
                </a:solidFill>
                <a:effectLst>
                  <a:glow rad="139700">
                    <a:schemeClr val="accent1">
                      <a:satMod val="175000"/>
                      <a:alpha val="40000"/>
                    </a:schemeClr>
                  </a:glow>
                </a:effectLst>
              </a:rPr>
              <a:t>Holy Spirit – Revealing Factor</a:t>
            </a:r>
          </a:p>
          <a:p>
            <a:pPr lvl="1"/>
            <a:r>
              <a:rPr lang="en-US" sz="3000" dirty="0">
                <a:solidFill>
                  <a:schemeClr val="bg1"/>
                </a:solidFill>
              </a:rPr>
              <a:t>John 16:13; 1 Cor. 2:9-10</a:t>
            </a:r>
          </a:p>
          <a:p>
            <a:pPr lvl="0"/>
            <a:r>
              <a:rPr lang="en-US" sz="3500" dirty="0">
                <a:solidFill>
                  <a:schemeClr val="bg1"/>
                </a:solidFill>
                <a:effectLst>
                  <a:glow rad="139700">
                    <a:schemeClr val="accent1">
                      <a:satMod val="175000"/>
                      <a:alpha val="40000"/>
                    </a:schemeClr>
                  </a:glow>
                </a:effectLst>
              </a:rPr>
              <a:t>Bible – Instrumental Factor</a:t>
            </a:r>
          </a:p>
          <a:p>
            <a:pPr lvl="1"/>
            <a:r>
              <a:rPr lang="en-US" sz="3000" dirty="0">
                <a:solidFill>
                  <a:schemeClr val="bg1"/>
                </a:solidFill>
              </a:rPr>
              <a:t>Jn. 8:32; 17:17; 6:44-45</a:t>
            </a:r>
          </a:p>
          <a:p>
            <a:endParaRPr lang="en-US" dirty="0"/>
          </a:p>
        </p:txBody>
      </p:sp>
      <p:sp>
        <p:nvSpPr>
          <p:cNvPr id="4" name="Content Placeholder 3"/>
          <p:cNvSpPr>
            <a:spLocks noGrp="1"/>
          </p:cNvSpPr>
          <p:nvPr>
            <p:ph sz="half" idx="2"/>
          </p:nvPr>
        </p:nvSpPr>
        <p:spPr/>
        <p:txBody>
          <a:bodyPr>
            <a:normAutofit fontScale="92500" lnSpcReduction="10000"/>
          </a:bodyPr>
          <a:lstStyle/>
          <a:p>
            <a:endParaRPr lang="en-US" dirty="0"/>
          </a:p>
        </p:txBody>
      </p:sp>
    </p:spTree>
    <p:extLst>
      <p:ext uri="{BB962C8B-B14F-4D97-AF65-F5344CB8AC3E}">
        <p14:creationId xmlns:p14="http://schemas.microsoft.com/office/powerpoint/2010/main" val="381094767"/>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solidFill>
                  <a:schemeClr val="bg1"/>
                </a:solidFill>
                <a:latin typeface="Brush Script MT" panose="03060802040406070304" pitchFamily="66" charset="0"/>
              </a:rPr>
              <a:t>John 8:32; 17:17</a:t>
            </a:r>
          </a:p>
        </p:txBody>
      </p:sp>
      <p:sp>
        <p:nvSpPr>
          <p:cNvPr id="3" name="Content Placeholder 2"/>
          <p:cNvSpPr>
            <a:spLocks noGrp="1"/>
          </p:cNvSpPr>
          <p:nvPr>
            <p:ph idx="1"/>
          </p:nvPr>
        </p:nvSpPr>
        <p:spPr/>
        <p:txBody>
          <a:bodyPr>
            <a:normAutofit/>
          </a:bodyPr>
          <a:lstStyle/>
          <a:p>
            <a:pPr marL="0" indent="0">
              <a:buNone/>
            </a:pPr>
            <a:r>
              <a:rPr lang="en-US" sz="4000" baseline="30000" dirty="0" smtClean="0">
                <a:solidFill>
                  <a:schemeClr val="bg1"/>
                </a:solidFill>
              </a:rPr>
              <a:t>8:32</a:t>
            </a:r>
            <a:r>
              <a:rPr lang="en-US" sz="4000" dirty="0" smtClean="0">
                <a:solidFill>
                  <a:schemeClr val="bg1"/>
                </a:solidFill>
              </a:rPr>
              <a:t>  And you shall know the truth, and the truth shall make you free.</a:t>
            </a:r>
          </a:p>
          <a:p>
            <a:pPr marL="0" indent="0">
              <a:buNone/>
            </a:pPr>
            <a:endParaRPr lang="en-US" sz="4000" baseline="30000" dirty="0" smtClean="0">
              <a:solidFill>
                <a:schemeClr val="bg1"/>
              </a:solidFill>
            </a:endParaRPr>
          </a:p>
          <a:p>
            <a:pPr marL="0" indent="0">
              <a:buNone/>
            </a:pPr>
            <a:r>
              <a:rPr lang="en-US" sz="4000" baseline="30000" dirty="0" smtClean="0">
                <a:solidFill>
                  <a:schemeClr val="bg1"/>
                </a:solidFill>
              </a:rPr>
              <a:t>17:17</a:t>
            </a:r>
            <a:r>
              <a:rPr lang="en-US" sz="4000" dirty="0" smtClean="0">
                <a:solidFill>
                  <a:schemeClr val="bg1"/>
                </a:solidFill>
              </a:rPr>
              <a:t>  Sanctify them by Your truth. Your word is truth.</a:t>
            </a:r>
          </a:p>
          <a:p>
            <a:pPr marL="0" indent="0">
              <a:buNone/>
            </a:pPr>
            <a:endParaRPr lang="en-US" sz="4000" dirty="0" smtClean="0">
              <a:solidFill>
                <a:schemeClr val="bg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1285" y="285285"/>
            <a:ext cx="2122515" cy="1540339"/>
          </a:xfrm>
          <a:prstGeom prst="rect">
            <a:avLst/>
          </a:prstGeom>
        </p:spPr>
      </p:pic>
    </p:spTree>
    <p:extLst>
      <p:ext uri="{BB962C8B-B14F-4D97-AF65-F5344CB8AC3E}">
        <p14:creationId xmlns:p14="http://schemas.microsoft.com/office/powerpoint/2010/main" val="1686127641"/>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solidFill>
                  <a:schemeClr val="bg1"/>
                </a:solidFill>
                <a:latin typeface="Brush Script MT" panose="03060802040406070304" pitchFamily="66" charset="0"/>
              </a:rPr>
              <a:t>John 6:44-45</a:t>
            </a: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No one can come to Me unless the Father who sent Me draws him; and I will raise him up at the last day. </a:t>
            </a:r>
            <a:r>
              <a:rPr lang="en-US" sz="4000" baseline="30000" dirty="0" smtClean="0">
                <a:solidFill>
                  <a:schemeClr val="bg1"/>
                </a:solidFill>
              </a:rPr>
              <a:t>45</a:t>
            </a:r>
            <a:r>
              <a:rPr lang="en-US" sz="4000" dirty="0" smtClean="0">
                <a:solidFill>
                  <a:schemeClr val="bg1"/>
                </a:solidFill>
              </a:rPr>
              <a:t> It is written in the prophets, 'And they shall all be taught by God.' Therefore everyone who has heard and learned from the Father comes to Me.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1285" y="285285"/>
            <a:ext cx="2122515" cy="1540339"/>
          </a:xfrm>
          <a:prstGeom prst="rect">
            <a:avLst/>
          </a:prstGeom>
        </p:spPr>
      </p:pic>
    </p:spTree>
    <p:extLst>
      <p:ext uri="{BB962C8B-B14F-4D97-AF65-F5344CB8AC3E}">
        <p14:creationId xmlns:p14="http://schemas.microsoft.com/office/powerpoint/2010/main" val="3612250034"/>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7000" b="1" dirty="0" smtClean="0">
                <a:solidFill>
                  <a:schemeClr val="bg1"/>
                </a:solidFill>
                <a:latin typeface="Brush Script MT" panose="03060802040406070304" pitchFamily="66" charset="0"/>
              </a:rPr>
              <a:t>The Factors in </a:t>
            </a:r>
            <a:r>
              <a:rPr lang="en-US" sz="7000" b="1" dirty="0" smtClean="0">
                <a:solidFill>
                  <a:schemeClr val="bg1"/>
                </a:solidFill>
                <a:latin typeface="Brush Script MT" panose="03060802040406070304" pitchFamily="66" charset="0"/>
              </a:rPr>
              <a:t>Man’s </a:t>
            </a:r>
            <a:r>
              <a:rPr lang="en-US" sz="7000" b="1" dirty="0" smtClean="0">
                <a:solidFill>
                  <a:schemeClr val="bg1"/>
                </a:solidFill>
                <a:latin typeface="Brush Script MT" panose="03060802040406070304" pitchFamily="66" charset="0"/>
              </a:rPr>
              <a:t>Salvation</a:t>
            </a:r>
            <a:endParaRPr lang="en-US" sz="7000" dirty="0"/>
          </a:p>
        </p:txBody>
      </p:sp>
      <p:sp>
        <p:nvSpPr>
          <p:cNvPr id="3" name="Content Placeholder 2"/>
          <p:cNvSpPr>
            <a:spLocks noGrp="1"/>
          </p:cNvSpPr>
          <p:nvPr>
            <p:ph sz="half" idx="1"/>
          </p:nvPr>
        </p:nvSpPr>
        <p:spPr>
          <a:xfrm>
            <a:off x="838200" y="1825624"/>
            <a:ext cx="5181600" cy="4870597"/>
          </a:xfrm>
        </p:spPr>
        <p:txBody>
          <a:bodyPr>
            <a:normAutofit fontScale="92500" lnSpcReduction="10000"/>
          </a:bodyPr>
          <a:lstStyle/>
          <a:p>
            <a:pPr lvl="0"/>
            <a:r>
              <a:rPr lang="en-US" sz="3500" dirty="0">
                <a:solidFill>
                  <a:schemeClr val="bg1"/>
                </a:solidFill>
                <a:effectLst>
                  <a:glow rad="139700">
                    <a:schemeClr val="accent1">
                      <a:satMod val="175000"/>
                      <a:alpha val="40000"/>
                    </a:schemeClr>
                  </a:glow>
                </a:effectLst>
              </a:rPr>
              <a:t>The Father – Original Factor</a:t>
            </a:r>
          </a:p>
          <a:p>
            <a:pPr lvl="1"/>
            <a:r>
              <a:rPr lang="en-US" sz="3000" dirty="0">
                <a:solidFill>
                  <a:schemeClr val="bg1"/>
                </a:solidFill>
              </a:rPr>
              <a:t>John 3:16; James 1:17</a:t>
            </a:r>
          </a:p>
          <a:p>
            <a:pPr lvl="0"/>
            <a:r>
              <a:rPr lang="en-US" sz="3500" dirty="0">
                <a:solidFill>
                  <a:schemeClr val="bg1"/>
                </a:solidFill>
                <a:effectLst>
                  <a:glow rad="139700">
                    <a:schemeClr val="accent1">
                      <a:satMod val="175000"/>
                      <a:alpha val="40000"/>
                    </a:schemeClr>
                  </a:glow>
                </a:effectLst>
              </a:rPr>
              <a:t>Jesus Christ – </a:t>
            </a:r>
            <a:r>
              <a:rPr lang="en-US" sz="3500" dirty="0" smtClean="0">
                <a:solidFill>
                  <a:schemeClr val="bg1"/>
                </a:solidFill>
                <a:effectLst>
                  <a:glow rad="139700">
                    <a:schemeClr val="accent1">
                      <a:satMod val="175000"/>
                      <a:alpha val="40000"/>
                    </a:schemeClr>
                  </a:glow>
                </a:effectLst>
              </a:rPr>
              <a:t>Sacrificial </a:t>
            </a:r>
            <a:r>
              <a:rPr lang="en-US" sz="3500" dirty="0">
                <a:solidFill>
                  <a:schemeClr val="bg1"/>
                </a:solidFill>
                <a:effectLst>
                  <a:glow rad="139700">
                    <a:schemeClr val="accent1">
                      <a:satMod val="175000"/>
                      <a:alpha val="40000"/>
                    </a:schemeClr>
                  </a:glow>
                </a:effectLst>
              </a:rPr>
              <a:t>Factor</a:t>
            </a:r>
          </a:p>
          <a:p>
            <a:pPr lvl="1"/>
            <a:r>
              <a:rPr lang="en-US" sz="3000" dirty="0">
                <a:solidFill>
                  <a:schemeClr val="bg1"/>
                </a:solidFill>
              </a:rPr>
              <a:t>Eph. 5:2; Heb. 9:15,22 </a:t>
            </a:r>
          </a:p>
          <a:p>
            <a:pPr lvl="0"/>
            <a:r>
              <a:rPr lang="en-US" sz="3500" dirty="0">
                <a:solidFill>
                  <a:schemeClr val="bg1"/>
                </a:solidFill>
                <a:effectLst>
                  <a:glow rad="139700">
                    <a:schemeClr val="accent1">
                      <a:satMod val="175000"/>
                      <a:alpha val="40000"/>
                    </a:schemeClr>
                  </a:glow>
                </a:effectLst>
              </a:rPr>
              <a:t>Holy Spirit – Revealing Factor</a:t>
            </a:r>
          </a:p>
          <a:p>
            <a:pPr lvl="1"/>
            <a:r>
              <a:rPr lang="en-US" sz="3000" dirty="0">
                <a:solidFill>
                  <a:schemeClr val="bg1"/>
                </a:solidFill>
              </a:rPr>
              <a:t>John 16:13; 1 Cor. 2:9-10</a:t>
            </a:r>
          </a:p>
          <a:p>
            <a:pPr lvl="0"/>
            <a:r>
              <a:rPr lang="en-US" sz="3500" dirty="0">
                <a:solidFill>
                  <a:schemeClr val="bg1"/>
                </a:solidFill>
                <a:effectLst>
                  <a:glow rad="139700">
                    <a:schemeClr val="accent1">
                      <a:satMod val="175000"/>
                      <a:alpha val="40000"/>
                    </a:schemeClr>
                  </a:glow>
                </a:effectLst>
              </a:rPr>
              <a:t>Bible – Instrumental Factor</a:t>
            </a:r>
          </a:p>
          <a:p>
            <a:pPr lvl="1"/>
            <a:r>
              <a:rPr lang="en-US" sz="3000" dirty="0">
                <a:solidFill>
                  <a:schemeClr val="bg1"/>
                </a:solidFill>
              </a:rPr>
              <a:t>Jn. 8:32; 17:17; 6:44-45</a:t>
            </a:r>
          </a:p>
          <a:p>
            <a:endParaRPr lang="en-US" dirty="0"/>
          </a:p>
        </p:txBody>
      </p:sp>
      <p:sp>
        <p:nvSpPr>
          <p:cNvPr id="4" name="Content Placeholder 3"/>
          <p:cNvSpPr>
            <a:spLocks noGrp="1"/>
          </p:cNvSpPr>
          <p:nvPr>
            <p:ph sz="half" idx="2"/>
          </p:nvPr>
        </p:nvSpPr>
        <p:spPr/>
        <p:txBody>
          <a:bodyPr>
            <a:normAutofit fontScale="92500" lnSpcReduction="10000"/>
          </a:bodyPr>
          <a:lstStyle/>
          <a:p>
            <a:pPr marL="0" indent="0" algn="ctr">
              <a:buNone/>
            </a:pPr>
            <a:r>
              <a:rPr lang="en-US" sz="4300" b="1" i="1" dirty="0">
                <a:solidFill>
                  <a:schemeClr val="bg1"/>
                </a:solidFill>
              </a:rPr>
              <a:t>Man’s part</a:t>
            </a:r>
          </a:p>
          <a:p>
            <a:pPr lvl="0"/>
            <a:r>
              <a:rPr lang="en-US" sz="3500" dirty="0">
                <a:solidFill>
                  <a:schemeClr val="bg1"/>
                </a:solidFill>
                <a:effectLst>
                  <a:glow rad="139700">
                    <a:schemeClr val="accent1">
                      <a:satMod val="175000"/>
                      <a:alpha val="40000"/>
                    </a:schemeClr>
                  </a:glow>
                </a:effectLst>
              </a:rPr>
              <a:t>Faith – Appropriating Factor</a:t>
            </a:r>
          </a:p>
          <a:p>
            <a:pPr lvl="1"/>
            <a:r>
              <a:rPr lang="en-US" sz="3000" dirty="0">
                <a:solidFill>
                  <a:schemeClr val="bg1"/>
                </a:solidFill>
              </a:rPr>
              <a:t>John 8:24; Heb. 11:1,6</a:t>
            </a:r>
          </a:p>
          <a:p>
            <a:endParaRPr lang="en-US" dirty="0"/>
          </a:p>
        </p:txBody>
      </p:sp>
    </p:spTree>
    <p:extLst>
      <p:ext uri="{BB962C8B-B14F-4D97-AF65-F5344CB8AC3E}">
        <p14:creationId xmlns:p14="http://schemas.microsoft.com/office/powerpoint/2010/main" val="657119778"/>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solidFill>
                  <a:schemeClr val="bg1"/>
                </a:solidFill>
                <a:latin typeface="Brush Script MT" panose="03060802040406070304" pitchFamily="66" charset="0"/>
              </a:rPr>
              <a:t>John 8:24</a:t>
            </a: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Therefore I said to you that you will die in your sins; for if you do not believe that I am He, you will die in your sins.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1285" y="285285"/>
            <a:ext cx="2122515" cy="1540339"/>
          </a:xfrm>
          <a:prstGeom prst="rect">
            <a:avLst/>
          </a:prstGeom>
        </p:spPr>
      </p:pic>
    </p:spTree>
    <p:extLst>
      <p:ext uri="{BB962C8B-B14F-4D97-AF65-F5344CB8AC3E}">
        <p14:creationId xmlns:p14="http://schemas.microsoft.com/office/powerpoint/2010/main" val="2374037733"/>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solidFill>
                  <a:schemeClr val="bg1"/>
                </a:solidFill>
                <a:latin typeface="Brush Script MT" panose="03060802040406070304" pitchFamily="66" charset="0"/>
              </a:rPr>
              <a:t>Hebrews 11:1,6</a:t>
            </a:r>
          </a:p>
        </p:txBody>
      </p:sp>
      <p:sp>
        <p:nvSpPr>
          <p:cNvPr id="3" name="Content Placeholder 2"/>
          <p:cNvSpPr>
            <a:spLocks noGrp="1"/>
          </p:cNvSpPr>
          <p:nvPr>
            <p:ph idx="1"/>
          </p:nvPr>
        </p:nvSpPr>
        <p:spPr/>
        <p:txBody>
          <a:bodyPr>
            <a:normAutofit/>
          </a:bodyPr>
          <a:lstStyle/>
          <a:p>
            <a:pPr marL="0" indent="0">
              <a:buNone/>
            </a:pPr>
            <a:r>
              <a:rPr lang="en-US" sz="4000" baseline="30000" dirty="0" smtClean="0">
                <a:solidFill>
                  <a:schemeClr val="bg1"/>
                </a:solidFill>
              </a:rPr>
              <a:t>1</a:t>
            </a:r>
            <a:r>
              <a:rPr lang="en-US" sz="4000" dirty="0" smtClean="0">
                <a:solidFill>
                  <a:schemeClr val="bg1"/>
                </a:solidFill>
              </a:rPr>
              <a:t> Now faith is the substance of things hoped for, the evidence of things not seen.</a:t>
            </a:r>
          </a:p>
          <a:p>
            <a:pPr marL="0" indent="0">
              <a:buNone/>
            </a:pPr>
            <a:endParaRPr lang="en-US" sz="4000" dirty="0">
              <a:solidFill>
                <a:schemeClr val="bg1"/>
              </a:solidFill>
            </a:endParaRPr>
          </a:p>
          <a:p>
            <a:pPr marL="0" indent="0">
              <a:buNone/>
            </a:pPr>
            <a:r>
              <a:rPr lang="en-US" sz="4000" baseline="30000" dirty="0" smtClean="0">
                <a:solidFill>
                  <a:schemeClr val="bg1"/>
                </a:solidFill>
              </a:rPr>
              <a:t>6</a:t>
            </a:r>
            <a:r>
              <a:rPr lang="en-US" sz="4000" dirty="0" smtClean="0">
                <a:solidFill>
                  <a:schemeClr val="bg1"/>
                </a:solidFill>
              </a:rPr>
              <a:t> But without faith it is impossible to please Him, for he who comes to God must believe that He is, and that He is a </a:t>
            </a:r>
            <a:r>
              <a:rPr lang="en-US" sz="4000" dirty="0" err="1" smtClean="0">
                <a:solidFill>
                  <a:schemeClr val="bg1"/>
                </a:solidFill>
              </a:rPr>
              <a:t>rewarder</a:t>
            </a:r>
            <a:r>
              <a:rPr lang="en-US" sz="4000" dirty="0" smtClean="0">
                <a:solidFill>
                  <a:schemeClr val="bg1"/>
                </a:solidFill>
              </a:rPr>
              <a:t> of those who diligently seek Him.</a:t>
            </a:r>
          </a:p>
          <a:p>
            <a:pPr marL="0" indent="0">
              <a:buNone/>
            </a:pPr>
            <a:endParaRPr lang="en-US" sz="4000" dirty="0" smtClean="0">
              <a:solidFill>
                <a:schemeClr val="bg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1285" y="285285"/>
            <a:ext cx="2122515" cy="1540339"/>
          </a:xfrm>
          <a:prstGeom prst="rect">
            <a:avLst/>
          </a:prstGeom>
        </p:spPr>
      </p:pic>
    </p:spTree>
    <p:extLst>
      <p:ext uri="{BB962C8B-B14F-4D97-AF65-F5344CB8AC3E}">
        <p14:creationId xmlns:p14="http://schemas.microsoft.com/office/powerpoint/2010/main" val="4077272085"/>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7000" b="1" dirty="0" smtClean="0">
                <a:solidFill>
                  <a:schemeClr val="bg1"/>
                </a:solidFill>
                <a:latin typeface="Brush Script MT" panose="03060802040406070304" pitchFamily="66" charset="0"/>
              </a:rPr>
              <a:t>The Factors in </a:t>
            </a:r>
            <a:r>
              <a:rPr lang="en-US" sz="7000" b="1" dirty="0" smtClean="0">
                <a:solidFill>
                  <a:schemeClr val="bg1"/>
                </a:solidFill>
                <a:latin typeface="Brush Script MT" panose="03060802040406070304" pitchFamily="66" charset="0"/>
              </a:rPr>
              <a:t>Man’s </a:t>
            </a:r>
            <a:r>
              <a:rPr lang="en-US" sz="7000" b="1" dirty="0" smtClean="0">
                <a:solidFill>
                  <a:schemeClr val="bg1"/>
                </a:solidFill>
                <a:latin typeface="Brush Script MT" panose="03060802040406070304" pitchFamily="66" charset="0"/>
              </a:rPr>
              <a:t>Salvation</a:t>
            </a:r>
            <a:endParaRPr lang="en-US" sz="7000" dirty="0"/>
          </a:p>
        </p:txBody>
      </p:sp>
      <p:sp>
        <p:nvSpPr>
          <p:cNvPr id="3" name="Content Placeholder 2"/>
          <p:cNvSpPr>
            <a:spLocks noGrp="1"/>
          </p:cNvSpPr>
          <p:nvPr>
            <p:ph sz="half" idx="1"/>
          </p:nvPr>
        </p:nvSpPr>
        <p:spPr>
          <a:xfrm>
            <a:off x="838200" y="1825624"/>
            <a:ext cx="5181600" cy="4870597"/>
          </a:xfrm>
        </p:spPr>
        <p:txBody>
          <a:bodyPr>
            <a:normAutofit fontScale="92500" lnSpcReduction="10000"/>
          </a:bodyPr>
          <a:lstStyle/>
          <a:p>
            <a:pPr lvl="0"/>
            <a:r>
              <a:rPr lang="en-US" sz="3500" dirty="0">
                <a:solidFill>
                  <a:schemeClr val="bg1"/>
                </a:solidFill>
                <a:effectLst>
                  <a:glow rad="139700">
                    <a:schemeClr val="accent1">
                      <a:satMod val="175000"/>
                      <a:alpha val="40000"/>
                    </a:schemeClr>
                  </a:glow>
                </a:effectLst>
              </a:rPr>
              <a:t>The Father – Original Factor</a:t>
            </a:r>
          </a:p>
          <a:p>
            <a:pPr lvl="1"/>
            <a:r>
              <a:rPr lang="en-US" sz="3000" dirty="0">
                <a:solidFill>
                  <a:schemeClr val="bg1"/>
                </a:solidFill>
              </a:rPr>
              <a:t>John 3:16; James 1:17</a:t>
            </a:r>
          </a:p>
          <a:p>
            <a:pPr lvl="0"/>
            <a:r>
              <a:rPr lang="en-US" sz="3500" dirty="0">
                <a:solidFill>
                  <a:schemeClr val="bg1"/>
                </a:solidFill>
                <a:effectLst>
                  <a:glow rad="139700">
                    <a:schemeClr val="accent1">
                      <a:satMod val="175000"/>
                      <a:alpha val="40000"/>
                    </a:schemeClr>
                  </a:glow>
                </a:effectLst>
              </a:rPr>
              <a:t>Jesus Christ – </a:t>
            </a:r>
            <a:r>
              <a:rPr lang="en-US" sz="3500" dirty="0" smtClean="0">
                <a:solidFill>
                  <a:schemeClr val="bg1"/>
                </a:solidFill>
                <a:effectLst>
                  <a:glow rad="139700">
                    <a:schemeClr val="accent1">
                      <a:satMod val="175000"/>
                      <a:alpha val="40000"/>
                    </a:schemeClr>
                  </a:glow>
                </a:effectLst>
              </a:rPr>
              <a:t>Sacrificial </a:t>
            </a:r>
            <a:r>
              <a:rPr lang="en-US" sz="3500" dirty="0">
                <a:solidFill>
                  <a:schemeClr val="bg1"/>
                </a:solidFill>
                <a:effectLst>
                  <a:glow rad="139700">
                    <a:schemeClr val="accent1">
                      <a:satMod val="175000"/>
                      <a:alpha val="40000"/>
                    </a:schemeClr>
                  </a:glow>
                </a:effectLst>
              </a:rPr>
              <a:t>Factor</a:t>
            </a:r>
          </a:p>
          <a:p>
            <a:pPr lvl="1"/>
            <a:r>
              <a:rPr lang="en-US" sz="3000" dirty="0">
                <a:solidFill>
                  <a:schemeClr val="bg1"/>
                </a:solidFill>
              </a:rPr>
              <a:t>Eph. 5:2; Heb. 9:15,22 </a:t>
            </a:r>
          </a:p>
          <a:p>
            <a:pPr lvl="0"/>
            <a:r>
              <a:rPr lang="en-US" sz="3500" dirty="0">
                <a:solidFill>
                  <a:schemeClr val="bg1"/>
                </a:solidFill>
                <a:effectLst>
                  <a:glow rad="139700">
                    <a:schemeClr val="accent1">
                      <a:satMod val="175000"/>
                      <a:alpha val="40000"/>
                    </a:schemeClr>
                  </a:glow>
                </a:effectLst>
              </a:rPr>
              <a:t>Holy Spirit – Revealing Factor</a:t>
            </a:r>
          </a:p>
          <a:p>
            <a:pPr lvl="1"/>
            <a:r>
              <a:rPr lang="en-US" sz="3000" dirty="0">
                <a:solidFill>
                  <a:schemeClr val="bg1"/>
                </a:solidFill>
              </a:rPr>
              <a:t>John 16:13; 1 Cor. 2:9-10</a:t>
            </a:r>
          </a:p>
          <a:p>
            <a:pPr lvl="0"/>
            <a:r>
              <a:rPr lang="en-US" sz="3500" dirty="0">
                <a:solidFill>
                  <a:schemeClr val="bg1"/>
                </a:solidFill>
                <a:effectLst>
                  <a:glow rad="139700">
                    <a:schemeClr val="accent1">
                      <a:satMod val="175000"/>
                      <a:alpha val="40000"/>
                    </a:schemeClr>
                  </a:glow>
                </a:effectLst>
              </a:rPr>
              <a:t>Bible – Instrumental Factor</a:t>
            </a:r>
          </a:p>
          <a:p>
            <a:pPr lvl="1"/>
            <a:r>
              <a:rPr lang="en-US" sz="3000" dirty="0">
                <a:solidFill>
                  <a:schemeClr val="bg1"/>
                </a:solidFill>
              </a:rPr>
              <a:t>Jn. 8:32; 17:17; 6:44-45</a:t>
            </a:r>
          </a:p>
          <a:p>
            <a:endParaRPr lang="en-US" dirty="0"/>
          </a:p>
        </p:txBody>
      </p:sp>
      <p:sp>
        <p:nvSpPr>
          <p:cNvPr id="4" name="Content Placeholder 3"/>
          <p:cNvSpPr>
            <a:spLocks noGrp="1"/>
          </p:cNvSpPr>
          <p:nvPr>
            <p:ph sz="half" idx="2"/>
          </p:nvPr>
        </p:nvSpPr>
        <p:spPr/>
        <p:txBody>
          <a:bodyPr>
            <a:normAutofit fontScale="92500" lnSpcReduction="10000"/>
          </a:bodyPr>
          <a:lstStyle/>
          <a:p>
            <a:pPr marL="0" indent="0" algn="ctr">
              <a:buNone/>
            </a:pPr>
            <a:r>
              <a:rPr lang="en-US" sz="4300" b="1" i="1" dirty="0">
                <a:solidFill>
                  <a:schemeClr val="bg1"/>
                </a:solidFill>
              </a:rPr>
              <a:t>Man’s part</a:t>
            </a:r>
          </a:p>
          <a:p>
            <a:pPr lvl="0"/>
            <a:r>
              <a:rPr lang="en-US" sz="3500" dirty="0">
                <a:solidFill>
                  <a:schemeClr val="bg1"/>
                </a:solidFill>
                <a:effectLst>
                  <a:glow rad="139700">
                    <a:schemeClr val="accent1">
                      <a:satMod val="175000"/>
                      <a:alpha val="40000"/>
                    </a:schemeClr>
                  </a:glow>
                </a:effectLst>
              </a:rPr>
              <a:t>Faith – Appropriating Factor</a:t>
            </a:r>
          </a:p>
          <a:p>
            <a:pPr lvl="1"/>
            <a:r>
              <a:rPr lang="en-US" sz="3000" dirty="0">
                <a:solidFill>
                  <a:schemeClr val="bg1"/>
                </a:solidFill>
              </a:rPr>
              <a:t>John 8:24; Heb. 11:1,6</a:t>
            </a:r>
          </a:p>
          <a:p>
            <a:pPr lvl="0"/>
            <a:r>
              <a:rPr lang="en-US" sz="3500" dirty="0">
                <a:solidFill>
                  <a:schemeClr val="bg1"/>
                </a:solidFill>
                <a:effectLst>
                  <a:glow rad="139700">
                    <a:schemeClr val="accent1">
                      <a:satMod val="175000"/>
                      <a:alpha val="40000"/>
                    </a:schemeClr>
                  </a:glow>
                </a:effectLst>
              </a:rPr>
              <a:t>Obedience – Consummating Factor</a:t>
            </a:r>
          </a:p>
          <a:p>
            <a:pPr lvl="1"/>
            <a:r>
              <a:rPr lang="en-US" sz="3000" dirty="0">
                <a:solidFill>
                  <a:schemeClr val="bg1"/>
                </a:solidFill>
              </a:rPr>
              <a:t>Matt. 7:21; Heb. 5:8-9</a:t>
            </a:r>
          </a:p>
          <a:p>
            <a:endParaRPr lang="en-US" dirty="0"/>
          </a:p>
        </p:txBody>
      </p:sp>
    </p:spTree>
    <p:extLst>
      <p:ext uri="{BB962C8B-B14F-4D97-AF65-F5344CB8AC3E}">
        <p14:creationId xmlns:p14="http://schemas.microsoft.com/office/powerpoint/2010/main" val="3966273367"/>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fade">
                                      <p:cBhvr>
                                        <p:cTn id="1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solidFill>
                  <a:schemeClr val="bg1"/>
                </a:solidFill>
                <a:latin typeface="Brush Script MT" panose="03060802040406070304" pitchFamily="66" charset="0"/>
              </a:rPr>
              <a:t>Matthew 7:21</a:t>
            </a: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Not everyone who says to Me, 'Lord, Lord,' shall enter the kingdom of heaven, but he who does the will of My Father in heaven.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1285" y="285285"/>
            <a:ext cx="2122515" cy="1540339"/>
          </a:xfrm>
          <a:prstGeom prst="rect">
            <a:avLst/>
          </a:prstGeom>
        </p:spPr>
      </p:pic>
    </p:spTree>
    <p:extLst>
      <p:ext uri="{BB962C8B-B14F-4D97-AF65-F5344CB8AC3E}">
        <p14:creationId xmlns:p14="http://schemas.microsoft.com/office/powerpoint/2010/main" val="909914728"/>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solidFill>
                  <a:schemeClr val="bg1"/>
                </a:solidFill>
                <a:latin typeface="Brush Script MT" panose="03060802040406070304" pitchFamily="66" charset="0"/>
              </a:rPr>
              <a:t>Hebrews 5:8-9</a:t>
            </a: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Though He was a Son, yet He learned obedience by the things which He suffered. </a:t>
            </a:r>
            <a:r>
              <a:rPr lang="en-US" sz="4000" baseline="30000" dirty="0" smtClean="0">
                <a:solidFill>
                  <a:schemeClr val="bg1"/>
                </a:solidFill>
              </a:rPr>
              <a:t>9</a:t>
            </a:r>
            <a:r>
              <a:rPr lang="en-US" sz="4000" dirty="0" smtClean="0">
                <a:solidFill>
                  <a:schemeClr val="bg1"/>
                </a:solidFill>
              </a:rPr>
              <a:t> And having been perfected, He became the author of eternal salvation to all who obey </a:t>
            </a:r>
            <a:r>
              <a:rPr lang="en-US" sz="4000" dirty="0" smtClean="0">
                <a:solidFill>
                  <a:schemeClr val="bg1"/>
                </a:solidFill>
              </a:rPr>
              <a:t>Him.</a:t>
            </a:r>
            <a:endParaRPr lang="en-US" sz="4000" dirty="0" smtClean="0">
              <a:solidFill>
                <a:schemeClr val="bg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1285" y="285285"/>
            <a:ext cx="2122515" cy="1540339"/>
          </a:xfrm>
          <a:prstGeom prst="rect">
            <a:avLst/>
          </a:prstGeom>
        </p:spPr>
      </p:pic>
    </p:spTree>
    <p:extLst>
      <p:ext uri="{BB962C8B-B14F-4D97-AF65-F5344CB8AC3E}">
        <p14:creationId xmlns:p14="http://schemas.microsoft.com/office/powerpoint/2010/main" val="138892653"/>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7000" b="1" dirty="0" smtClean="0">
                <a:solidFill>
                  <a:schemeClr val="bg1"/>
                </a:solidFill>
                <a:latin typeface="Brush Script MT" panose="03060802040406070304" pitchFamily="66" charset="0"/>
              </a:rPr>
              <a:t>The Factors in </a:t>
            </a:r>
            <a:r>
              <a:rPr lang="en-US" sz="7000" b="1" dirty="0" smtClean="0">
                <a:solidFill>
                  <a:schemeClr val="bg1"/>
                </a:solidFill>
                <a:latin typeface="Brush Script MT" panose="03060802040406070304" pitchFamily="66" charset="0"/>
              </a:rPr>
              <a:t>Man’s </a:t>
            </a:r>
            <a:r>
              <a:rPr lang="en-US" sz="7000" b="1" dirty="0" smtClean="0">
                <a:solidFill>
                  <a:schemeClr val="bg1"/>
                </a:solidFill>
                <a:latin typeface="Brush Script MT" panose="03060802040406070304" pitchFamily="66" charset="0"/>
              </a:rPr>
              <a:t>Salvation</a:t>
            </a:r>
            <a:endParaRPr lang="en-US" sz="7000" dirty="0"/>
          </a:p>
        </p:txBody>
      </p:sp>
      <p:sp>
        <p:nvSpPr>
          <p:cNvPr id="3" name="Content Placeholder 2"/>
          <p:cNvSpPr>
            <a:spLocks noGrp="1"/>
          </p:cNvSpPr>
          <p:nvPr>
            <p:ph sz="half" idx="1"/>
          </p:nvPr>
        </p:nvSpPr>
        <p:spPr>
          <a:xfrm>
            <a:off x="838200" y="1825624"/>
            <a:ext cx="5181600" cy="4870597"/>
          </a:xfrm>
        </p:spPr>
        <p:txBody>
          <a:bodyPr>
            <a:normAutofit/>
          </a:bodyPr>
          <a:lstStyle/>
          <a:p>
            <a:pPr lvl="0"/>
            <a:r>
              <a:rPr lang="en-US" sz="3200" dirty="0">
                <a:solidFill>
                  <a:schemeClr val="bg1"/>
                </a:solidFill>
                <a:effectLst>
                  <a:glow rad="139700">
                    <a:schemeClr val="accent1">
                      <a:satMod val="175000"/>
                      <a:alpha val="40000"/>
                    </a:schemeClr>
                  </a:glow>
                </a:effectLst>
              </a:rPr>
              <a:t>The Father – Original Factor</a:t>
            </a:r>
          </a:p>
          <a:p>
            <a:pPr lvl="1"/>
            <a:r>
              <a:rPr lang="en-US" sz="2800" dirty="0">
                <a:solidFill>
                  <a:schemeClr val="bg1"/>
                </a:solidFill>
              </a:rPr>
              <a:t>John 3:16; James 1:17</a:t>
            </a:r>
          </a:p>
          <a:p>
            <a:endParaRPr lang="en-US" dirty="0"/>
          </a:p>
        </p:txBody>
      </p:sp>
      <p:sp>
        <p:nvSpPr>
          <p:cNvPr id="4" name="Content Placeholder 3"/>
          <p:cNvSpPr>
            <a:spLocks noGrp="1"/>
          </p:cNvSpPr>
          <p:nvPr>
            <p:ph sz="half" idx="2"/>
          </p:nvPr>
        </p:nvSpPr>
        <p:spPr/>
        <p:txBody>
          <a:bodyPr>
            <a:normAutofit/>
          </a:bodyPr>
          <a:lstStyle/>
          <a:p>
            <a:endParaRPr lang="en-US" dirty="0"/>
          </a:p>
        </p:txBody>
      </p:sp>
    </p:spTree>
    <p:extLst>
      <p:ext uri="{BB962C8B-B14F-4D97-AF65-F5344CB8AC3E}">
        <p14:creationId xmlns:p14="http://schemas.microsoft.com/office/powerpoint/2010/main" val="2295820353"/>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7000" b="1" dirty="0" smtClean="0">
                <a:solidFill>
                  <a:schemeClr val="bg1"/>
                </a:solidFill>
                <a:latin typeface="Brush Script MT" panose="03060802040406070304" pitchFamily="66" charset="0"/>
              </a:rPr>
              <a:t>The Factors in </a:t>
            </a:r>
            <a:r>
              <a:rPr lang="en-US" sz="7000" b="1" dirty="0" smtClean="0">
                <a:solidFill>
                  <a:schemeClr val="bg1"/>
                </a:solidFill>
                <a:latin typeface="Brush Script MT" panose="03060802040406070304" pitchFamily="66" charset="0"/>
              </a:rPr>
              <a:t>Man’s </a:t>
            </a:r>
            <a:r>
              <a:rPr lang="en-US" sz="7000" b="1" dirty="0" smtClean="0">
                <a:solidFill>
                  <a:schemeClr val="bg1"/>
                </a:solidFill>
                <a:latin typeface="Brush Script MT" panose="03060802040406070304" pitchFamily="66" charset="0"/>
              </a:rPr>
              <a:t>Salvation</a:t>
            </a:r>
            <a:endParaRPr lang="en-US" sz="7000" dirty="0"/>
          </a:p>
        </p:txBody>
      </p:sp>
      <p:sp>
        <p:nvSpPr>
          <p:cNvPr id="3" name="Content Placeholder 2"/>
          <p:cNvSpPr>
            <a:spLocks noGrp="1"/>
          </p:cNvSpPr>
          <p:nvPr>
            <p:ph sz="half" idx="1"/>
          </p:nvPr>
        </p:nvSpPr>
        <p:spPr>
          <a:xfrm>
            <a:off x="838200" y="1825624"/>
            <a:ext cx="5181600" cy="4870597"/>
          </a:xfrm>
        </p:spPr>
        <p:txBody>
          <a:bodyPr>
            <a:normAutofit fontScale="92500" lnSpcReduction="10000"/>
          </a:bodyPr>
          <a:lstStyle/>
          <a:p>
            <a:pPr lvl="0"/>
            <a:r>
              <a:rPr lang="en-US" sz="3500" dirty="0">
                <a:solidFill>
                  <a:schemeClr val="bg1"/>
                </a:solidFill>
                <a:effectLst>
                  <a:glow rad="139700">
                    <a:schemeClr val="accent1">
                      <a:satMod val="175000"/>
                      <a:alpha val="40000"/>
                    </a:schemeClr>
                  </a:glow>
                </a:effectLst>
              </a:rPr>
              <a:t>The Father – Original Factor</a:t>
            </a:r>
          </a:p>
          <a:p>
            <a:pPr lvl="1"/>
            <a:r>
              <a:rPr lang="en-US" sz="3000" dirty="0">
                <a:solidFill>
                  <a:schemeClr val="bg1"/>
                </a:solidFill>
              </a:rPr>
              <a:t>John 3:16; James 1:17</a:t>
            </a:r>
          </a:p>
          <a:p>
            <a:pPr lvl="0"/>
            <a:r>
              <a:rPr lang="en-US" sz="3500" dirty="0">
                <a:solidFill>
                  <a:schemeClr val="bg1"/>
                </a:solidFill>
                <a:effectLst>
                  <a:glow rad="139700">
                    <a:schemeClr val="accent1">
                      <a:satMod val="175000"/>
                      <a:alpha val="40000"/>
                    </a:schemeClr>
                  </a:glow>
                </a:effectLst>
              </a:rPr>
              <a:t>Jesus Christ – </a:t>
            </a:r>
            <a:r>
              <a:rPr lang="en-US" sz="3500" dirty="0" smtClean="0">
                <a:solidFill>
                  <a:schemeClr val="bg1"/>
                </a:solidFill>
                <a:effectLst>
                  <a:glow rad="139700">
                    <a:schemeClr val="accent1">
                      <a:satMod val="175000"/>
                      <a:alpha val="40000"/>
                    </a:schemeClr>
                  </a:glow>
                </a:effectLst>
              </a:rPr>
              <a:t>Sacrificial </a:t>
            </a:r>
            <a:r>
              <a:rPr lang="en-US" sz="3500" dirty="0">
                <a:solidFill>
                  <a:schemeClr val="bg1"/>
                </a:solidFill>
                <a:effectLst>
                  <a:glow rad="139700">
                    <a:schemeClr val="accent1">
                      <a:satMod val="175000"/>
                      <a:alpha val="40000"/>
                    </a:schemeClr>
                  </a:glow>
                </a:effectLst>
              </a:rPr>
              <a:t>Factor</a:t>
            </a:r>
          </a:p>
          <a:p>
            <a:pPr lvl="1"/>
            <a:r>
              <a:rPr lang="en-US" sz="3000" dirty="0">
                <a:solidFill>
                  <a:schemeClr val="bg1"/>
                </a:solidFill>
              </a:rPr>
              <a:t>Eph. 5:2; Heb. 9:15,22 </a:t>
            </a:r>
          </a:p>
          <a:p>
            <a:pPr lvl="0"/>
            <a:r>
              <a:rPr lang="en-US" sz="3500" dirty="0">
                <a:solidFill>
                  <a:schemeClr val="bg1"/>
                </a:solidFill>
                <a:effectLst>
                  <a:glow rad="139700">
                    <a:schemeClr val="accent1">
                      <a:satMod val="175000"/>
                      <a:alpha val="40000"/>
                    </a:schemeClr>
                  </a:glow>
                </a:effectLst>
              </a:rPr>
              <a:t>Holy Spirit – Revealing Factor</a:t>
            </a:r>
          </a:p>
          <a:p>
            <a:pPr lvl="1"/>
            <a:r>
              <a:rPr lang="en-US" sz="3000" dirty="0">
                <a:solidFill>
                  <a:schemeClr val="bg1"/>
                </a:solidFill>
              </a:rPr>
              <a:t>John 16:13; 1 Cor. 2:9-10</a:t>
            </a:r>
          </a:p>
          <a:p>
            <a:pPr lvl="0"/>
            <a:r>
              <a:rPr lang="en-US" sz="3500" dirty="0">
                <a:solidFill>
                  <a:schemeClr val="bg1"/>
                </a:solidFill>
                <a:effectLst>
                  <a:glow rad="139700">
                    <a:schemeClr val="accent1">
                      <a:satMod val="175000"/>
                      <a:alpha val="40000"/>
                    </a:schemeClr>
                  </a:glow>
                </a:effectLst>
              </a:rPr>
              <a:t>Bible – Instrumental Factor</a:t>
            </a:r>
          </a:p>
          <a:p>
            <a:pPr lvl="1"/>
            <a:r>
              <a:rPr lang="en-US" sz="3000" dirty="0">
                <a:solidFill>
                  <a:schemeClr val="bg1"/>
                </a:solidFill>
              </a:rPr>
              <a:t>Jn. 8:32; 17:17; 6:44-45</a:t>
            </a:r>
          </a:p>
          <a:p>
            <a:endParaRPr lang="en-US" dirty="0"/>
          </a:p>
        </p:txBody>
      </p:sp>
      <p:sp>
        <p:nvSpPr>
          <p:cNvPr id="4" name="Content Placeholder 3"/>
          <p:cNvSpPr>
            <a:spLocks noGrp="1"/>
          </p:cNvSpPr>
          <p:nvPr>
            <p:ph sz="half" idx="2"/>
          </p:nvPr>
        </p:nvSpPr>
        <p:spPr/>
        <p:txBody>
          <a:bodyPr>
            <a:normAutofit fontScale="92500" lnSpcReduction="10000"/>
          </a:bodyPr>
          <a:lstStyle/>
          <a:p>
            <a:pPr marL="0" indent="0" algn="ctr">
              <a:buNone/>
            </a:pPr>
            <a:r>
              <a:rPr lang="en-US" sz="4300" b="1" i="1" dirty="0">
                <a:solidFill>
                  <a:schemeClr val="bg1"/>
                </a:solidFill>
              </a:rPr>
              <a:t>Man’s part</a:t>
            </a:r>
          </a:p>
          <a:p>
            <a:pPr lvl="0"/>
            <a:r>
              <a:rPr lang="en-US" sz="3500" dirty="0">
                <a:solidFill>
                  <a:schemeClr val="bg1"/>
                </a:solidFill>
                <a:effectLst>
                  <a:glow rad="139700">
                    <a:schemeClr val="accent1">
                      <a:satMod val="175000"/>
                      <a:alpha val="40000"/>
                    </a:schemeClr>
                  </a:glow>
                </a:effectLst>
              </a:rPr>
              <a:t>Faith – Appropriating Factor</a:t>
            </a:r>
          </a:p>
          <a:p>
            <a:pPr lvl="1"/>
            <a:r>
              <a:rPr lang="en-US" sz="3000" dirty="0">
                <a:solidFill>
                  <a:schemeClr val="bg1"/>
                </a:solidFill>
              </a:rPr>
              <a:t>John 8:24; Heb. 11:1,6</a:t>
            </a:r>
          </a:p>
          <a:p>
            <a:pPr lvl="0"/>
            <a:r>
              <a:rPr lang="en-US" sz="3500" dirty="0">
                <a:solidFill>
                  <a:schemeClr val="bg1"/>
                </a:solidFill>
                <a:effectLst>
                  <a:glow rad="139700">
                    <a:schemeClr val="accent1">
                      <a:satMod val="175000"/>
                      <a:alpha val="40000"/>
                    </a:schemeClr>
                  </a:glow>
                </a:effectLst>
              </a:rPr>
              <a:t>Obedience – Consummating Factor</a:t>
            </a:r>
          </a:p>
          <a:p>
            <a:pPr lvl="1"/>
            <a:r>
              <a:rPr lang="en-US" sz="3000" dirty="0">
                <a:solidFill>
                  <a:schemeClr val="bg1"/>
                </a:solidFill>
              </a:rPr>
              <a:t>Matt. 7:21; Heb. 5:8-9</a:t>
            </a:r>
          </a:p>
          <a:p>
            <a:pPr lvl="0"/>
            <a:r>
              <a:rPr lang="en-US" sz="3500" dirty="0">
                <a:solidFill>
                  <a:schemeClr val="bg1"/>
                </a:solidFill>
                <a:effectLst>
                  <a:glow rad="139700">
                    <a:schemeClr val="accent1">
                      <a:satMod val="175000"/>
                      <a:alpha val="40000"/>
                    </a:schemeClr>
                  </a:glow>
                </a:effectLst>
              </a:rPr>
              <a:t>Hope – Sustaining Factor</a:t>
            </a:r>
          </a:p>
          <a:p>
            <a:pPr lvl="1"/>
            <a:r>
              <a:rPr lang="en-US" sz="3000" dirty="0">
                <a:solidFill>
                  <a:schemeClr val="bg1"/>
                </a:solidFill>
              </a:rPr>
              <a:t>Rom. </a:t>
            </a:r>
            <a:r>
              <a:rPr lang="en-US" sz="3000" dirty="0" smtClean="0">
                <a:solidFill>
                  <a:schemeClr val="bg1"/>
                </a:solidFill>
              </a:rPr>
              <a:t>8:24-25; </a:t>
            </a:r>
            <a:r>
              <a:rPr lang="en-US" sz="3000" dirty="0">
                <a:solidFill>
                  <a:schemeClr val="bg1"/>
                </a:solidFill>
              </a:rPr>
              <a:t>1 Cor. 15:19</a:t>
            </a:r>
          </a:p>
          <a:p>
            <a:endParaRPr lang="en-US" dirty="0"/>
          </a:p>
        </p:txBody>
      </p:sp>
    </p:spTree>
    <p:extLst>
      <p:ext uri="{BB962C8B-B14F-4D97-AF65-F5344CB8AC3E}">
        <p14:creationId xmlns:p14="http://schemas.microsoft.com/office/powerpoint/2010/main" val="1734970173"/>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fade">
                                      <p:cBhvr>
                                        <p:cTn id="10"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solidFill>
                  <a:schemeClr val="bg1"/>
                </a:solidFill>
                <a:latin typeface="Brush Script MT" panose="03060802040406070304" pitchFamily="66" charset="0"/>
              </a:rPr>
              <a:t>Romans 8:24-25</a:t>
            </a: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For we were saved in this hope, but hope that is seen is not hope; for why does one still hope for what he sees? </a:t>
            </a:r>
            <a:r>
              <a:rPr lang="en-US" sz="4000" baseline="30000" dirty="0" smtClean="0">
                <a:solidFill>
                  <a:schemeClr val="bg1"/>
                </a:solidFill>
              </a:rPr>
              <a:t>25</a:t>
            </a:r>
            <a:r>
              <a:rPr lang="en-US" sz="4000" dirty="0" smtClean="0">
                <a:solidFill>
                  <a:schemeClr val="bg1"/>
                </a:solidFill>
              </a:rPr>
              <a:t> But </a:t>
            </a:r>
            <a:r>
              <a:rPr lang="en-US" sz="4000" dirty="0">
                <a:solidFill>
                  <a:schemeClr val="bg1"/>
                </a:solidFill>
              </a:rPr>
              <a:t>if we hope for what we do not see, we eagerly wait for it with perseverance.</a:t>
            </a:r>
            <a:endParaRPr lang="en-US" sz="4000" dirty="0" smtClean="0">
              <a:solidFill>
                <a:schemeClr val="bg1"/>
              </a:solidFill>
            </a:endParaRPr>
          </a:p>
          <a:p>
            <a:pPr marL="0" indent="0">
              <a:buNone/>
            </a:pPr>
            <a:endParaRPr lang="en-US" sz="4000" dirty="0">
              <a:solidFill>
                <a:schemeClr val="bg1"/>
              </a:solidFill>
            </a:endParaRPr>
          </a:p>
          <a:p>
            <a:pPr marL="0" indent="0">
              <a:buNone/>
            </a:pPr>
            <a:r>
              <a:rPr lang="en-US" sz="4000" i="1" dirty="0">
                <a:solidFill>
                  <a:schemeClr val="bg1"/>
                </a:solidFill>
              </a:rPr>
              <a:t>The hope to which Paul refers is “the adoption, the redemption of our body” (vs. 23)</a:t>
            </a:r>
          </a:p>
          <a:p>
            <a:pPr marL="0" indent="0">
              <a:buNone/>
            </a:pPr>
            <a:endParaRPr lang="en-US" sz="4000" dirty="0" smtClean="0">
              <a:solidFill>
                <a:schemeClr val="bg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1285" y="285285"/>
            <a:ext cx="2122515" cy="1540339"/>
          </a:xfrm>
          <a:prstGeom prst="rect">
            <a:avLst/>
          </a:prstGeom>
        </p:spPr>
      </p:pic>
    </p:spTree>
    <p:extLst>
      <p:ext uri="{BB962C8B-B14F-4D97-AF65-F5344CB8AC3E}">
        <p14:creationId xmlns:p14="http://schemas.microsoft.com/office/powerpoint/2010/main" val="4033419894"/>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solidFill>
                  <a:schemeClr val="bg1"/>
                </a:solidFill>
                <a:latin typeface="Brush Script MT" panose="03060802040406070304" pitchFamily="66" charset="0"/>
              </a:rPr>
              <a:t>1 Corinthians 15:19</a:t>
            </a: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If in this life only we have hope in Christ, we are of all men the most pitiable.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1285" y="285285"/>
            <a:ext cx="2122515" cy="1540339"/>
          </a:xfrm>
          <a:prstGeom prst="rect">
            <a:avLst/>
          </a:prstGeom>
        </p:spPr>
      </p:pic>
    </p:spTree>
    <p:extLst>
      <p:ext uri="{BB962C8B-B14F-4D97-AF65-F5344CB8AC3E}">
        <p14:creationId xmlns:p14="http://schemas.microsoft.com/office/powerpoint/2010/main" val="2636126813"/>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solidFill>
                  <a:schemeClr val="bg1"/>
                </a:solidFill>
                <a:latin typeface="Brush Script MT" panose="03060802040406070304" pitchFamily="66" charset="0"/>
              </a:rPr>
              <a:t>Conclusion…</a:t>
            </a:r>
            <a:endParaRPr lang="en-US" sz="7200" dirty="0">
              <a:solidFill>
                <a:schemeClr val="bg1"/>
              </a:solidFill>
              <a:latin typeface="Brush Script MT" panose="03060802040406070304" pitchFamily="66" charset="0"/>
            </a:endParaRPr>
          </a:p>
        </p:txBody>
      </p:sp>
      <p:sp>
        <p:nvSpPr>
          <p:cNvPr id="3" name="Content Placeholder 2"/>
          <p:cNvSpPr>
            <a:spLocks noGrp="1"/>
          </p:cNvSpPr>
          <p:nvPr>
            <p:ph idx="1"/>
          </p:nvPr>
        </p:nvSpPr>
        <p:spPr>
          <a:xfrm>
            <a:off x="838200" y="1825624"/>
            <a:ext cx="10515600" cy="4673649"/>
          </a:xfrm>
        </p:spPr>
        <p:txBody>
          <a:bodyPr>
            <a:normAutofit/>
          </a:bodyPr>
          <a:lstStyle/>
          <a:p>
            <a:pPr lvl="0"/>
            <a:r>
              <a:rPr lang="en-US" sz="3600" dirty="0">
                <a:solidFill>
                  <a:schemeClr val="bg1"/>
                </a:solidFill>
              </a:rPr>
              <a:t>Each factor must be present for man to obtain salvation.</a:t>
            </a:r>
          </a:p>
          <a:p>
            <a:pPr lvl="0"/>
            <a:r>
              <a:rPr lang="en-US" sz="3600" dirty="0">
                <a:solidFill>
                  <a:schemeClr val="bg1"/>
                </a:solidFill>
              </a:rPr>
              <a:t>The Father, the Son, and the Holy Spirit have done their part.</a:t>
            </a:r>
          </a:p>
          <a:p>
            <a:pPr lvl="0"/>
            <a:r>
              <a:rPr lang="en-US" sz="3600" dirty="0">
                <a:solidFill>
                  <a:schemeClr val="bg1"/>
                </a:solidFill>
              </a:rPr>
              <a:t>The rest is up to YOU!</a:t>
            </a:r>
          </a:p>
          <a:p>
            <a:pPr marL="0" indent="0" algn="ctr">
              <a:buNone/>
            </a:pPr>
            <a:endParaRPr lang="en-US" sz="3600" i="1" dirty="0" smtClean="0">
              <a:solidFill>
                <a:schemeClr val="bg1"/>
              </a:solidFill>
            </a:endParaRPr>
          </a:p>
          <a:p>
            <a:pPr marL="0" indent="0" algn="ctr">
              <a:buNone/>
            </a:pPr>
            <a:r>
              <a:rPr lang="en-US" sz="3200" i="1" dirty="0" smtClean="0">
                <a:solidFill>
                  <a:schemeClr val="bg1"/>
                </a:solidFill>
              </a:rPr>
              <a:t>“Work </a:t>
            </a:r>
            <a:r>
              <a:rPr lang="en-US" sz="3200" i="1" dirty="0">
                <a:solidFill>
                  <a:schemeClr val="bg1"/>
                </a:solidFill>
              </a:rPr>
              <a:t>out </a:t>
            </a:r>
            <a:r>
              <a:rPr lang="en-US" sz="3200" b="1" i="1" dirty="0">
                <a:solidFill>
                  <a:schemeClr val="bg1"/>
                </a:solidFill>
              </a:rPr>
              <a:t>your own</a:t>
            </a:r>
            <a:r>
              <a:rPr lang="en-US" sz="3200" i="1" dirty="0">
                <a:solidFill>
                  <a:schemeClr val="bg1"/>
                </a:solidFill>
              </a:rPr>
              <a:t> salvation with </a:t>
            </a:r>
            <a:r>
              <a:rPr lang="en-US" sz="3200" i="1" u="sng" dirty="0">
                <a:solidFill>
                  <a:schemeClr val="bg1"/>
                </a:solidFill>
              </a:rPr>
              <a:t>fear</a:t>
            </a:r>
            <a:r>
              <a:rPr lang="en-US" sz="3200" i="1" dirty="0">
                <a:solidFill>
                  <a:schemeClr val="bg1"/>
                </a:solidFill>
              </a:rPr>
              <a:t> and </a:t>
            </a:r>
            <a:r>
              <a:rPr lang="en-US" sz="3200" i="1" u="sng" dirty="0" smtClean="0">
                <a:solidFill>
                  <a:schemeClr val="bg1"/>
                </a:solidFill>
              </a:rPr>
              <a:t>trembling</a:t>
            </a:r>
            <a:r>
              <a:rPr lang="en-US" sz="3200" i="1" dirty="0" smtClean="0">
                <a:solidFill>
                  <a:schemeClr val="bg1"/>
                </a:solidFill>
              </a:rPr>
              <a:t>.” </a:t>
            </a:r>
          </a:p>
          <a:p>
            <a:pPr marL="0" indent="0" algn="ctr">
              <a:buNone/>
            </a:pPr>
            <a:r>
              <a:rPr lang="en-US" dirty="0" smtClean="0">
                <a:solidFill>
                  <a:schemeClr val="bg1"/>
                </a:solidFill>
              </a:rPr>
              <a:t>Philippians 2:12</a:t>
            </a:r>
            <a:endParaRPr lang="en-US" dirty="0">
              <a:solidFill>
                <a:schemeClr val="bg1"/>
              </a:solidFill>
            </a:endParaRPr>
          </a:p>
          <a:p>
            <a:endParaRPr lang="en-US" dirty="0"/>
          </a:p>
          <a:p>
            <a:endParaRPr lang="en-US" dirty="0"/>
          </a:p>
        </p:txBody>
      </p:sp>
    </p:spTree>
    <p:extLst>
      <p:ext uri="{BB962C8B-B14F-4D97-AF65-F5344CB8AC3E}">
        <p14:creationId xmlns:p14="http://schemas.microsoft.com/office/powerpoint/2010/main" val="672116355"/>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solidFill>
                  <a:schemeClr val="bg1"/>
                </a:solidFill>
                <a:latin typeface="Brush Script MT" panose="03060802040406070304" pitchFamily="66" charset="0"/>
              </a:rPr>
              <a:t>John 3:16</a:t>
            </a:r>
            <a:endParaRPr lang="en-US" sz="7200" dirty="0">
              <a:solidFill>
                <a:schemeClr val="bg1"/>
              </a:solidFill>
              <a:latin typeface="Brush Script MT" panose="03060802040406070304" pitchFamily="66"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For </a:t>
            </a:r>
            <a:r>
              <a:rPr lang="en-US" sz="4000" dirty="0">
                <a:solidFill>
                  <a:schemeClr val="bg1"/>
                </a:solidFill>
              </a:rPr>
              <a:t>God so loved the world that He gave His only begotten Son, that whoever believes in Him should not perish but have everlasting life.</a:t>
            </a:r>
          </a:p>
          <a:p>
            <a:endParaRPr lang="en-US" sz="4000" dirty="0">
              <a:solidFill>
                <a:schemeClr val="bg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1285" y="285285"/>
            <a:ext cx="2122515" cy="1540339"/>
          </a:xfrm>
          <a:prstGeom prst="rect">
            <a:avLst/>
          </a:prstGeom>
        </p:spPr>
      </p:pic>
    </p:spTree>
    <p:extLst>
      <p:ext uri="{BB962C8B-B14F-4D97-AF65-F5344CB8AC3E}">
        <p14:creationId xmlns:p14="http://schemas.microsoft.com/office/powerpoint/2010/main" val="1980957071"/>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solidFill>
                  <a:schemeClr val="bg1"/>
                </a:solidFill>
                <a:latin typeface="Brush Script MT" panose="03060802040406070304" pitchFamily="66" charset="0"/>
              </a:rPr>
              <a:t>James 1:17</a:t>
            </a:r>
            <a:endParaRPr lang="en-US" sz="7200" dirty="0">
              <a:solidFill>
                <a:schemeClr val="bg1"/>
              </a:solidFill>
              <a:latin typeface="Brush Script MT" panose="03060802040406070304" pitchFamily="66"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Every good gift and every perfect gift is from above, and comes down from the Father of lights, with whom there is no variation or shadow of turning.</a:t>
            </a:r>
          </a:p>
          <a:p>
            <a:endParaRPr lang="en-US" sz="4000" dirty="0">
              <a:solidFill>
                <a:schemeClr val="bg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1285" y="285285"/>
            <a:ext cx="2122515" cy="1540339"/>
          </a:xfrm>
          <a:prstGeom prst="rect">
            <a:avLst/>
          </a:prstGeom>
        </p:spPr>
      </p:pic>
    </p:spTree>
    <p:extLst>
      <p:ext uri="{BB962C8B-B14F-4D97-AF65-F5344CB8AC3E}">
        <p14:creationId xmlns:p14="http://schemas.microsoft.com/office/powerpoint/2010/main" val="4228050918"/>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7000" b="1" dirty="0" smtClean="0">
                <a:solidFill>
                  <a:schemeClr val="bg1"/>
                </a:solidFill>
                <a:latin typeface="Brush Script MT" panose="03060802040406070304" pitchFamily="66" charset="0"/>
              </a:rPr>
              <a:t>The Factors in </a:t>
            </a:r>
            <a:r>
              <a:rPr lang="en-US" sz="7000" b="1" dirty="0" smtClean="0">
                <a:solidFill>
                  <a:schemeClr val="bg1"/>
                </a:solidFill>
                <a:latin typeface="Brush Script MT" panose="03060802040406070304" pitchFamily="66" charset="0"/>
              </a:rPr>
              <a:t>Man’s </a:t>
            </a:r>
            <a:r>
              <a:rPr lang="en-US" sz="7000" b="1" dirty="0" smtClean="0">
                <a:solidFill>
                  <a:schemeClr val="bg1"/>
                </a:solidFill>
                <a:latin typeface="Brush Script MT" panose="03060802040406070304" pitchFamily="66" charset="0"/>
              </a:rPr>
              <a:t>Salvation</a:t>
            </a:r>
            <a:endParaRPr lang="en-US" sz="7000" dirty="0"/>
          </a:p>
        </p:txBody>
      </p:sp>
      <p:sp>
        <p:nvSpPr>
          <p:cNvPr id="3" name="Content Placeholder 2"/>
          <p:cNvSpPr>
            <a:spLocks noGrp="1"/>
          </p:cNvSpPr>
          <p:nvPr>
            <p:ph sz="half" idx="1"/>
          </p:nvPr>
        </p:nvSpPr>
        <p:spPr>
          <a:xfrm>
            <a:off x="838200" y="1825624"/>
            <a:ext cx="5181600" cy="4870597"/>
          </a:xfrm>
        </p:spPr>
        <p:txBody>
          <a:bodyPr>
            <a:normAutofit/>
          </a:bodyPr>
          <a:lstStyle/>
          <a:p>
            <a:pPr lvl="0"/>
            <a:r>
              <a:rPr lang="en-US" sz="3200" dirty="0">
                <a:solidFill>
                  <a:schemeClr val="bg1"/>
                </a:solidFill>
                <a:effectLst>
                  <a:glow rad="139700">
                    <a:schemeClr val="accent1">
                      <a:satMod val="175000"/>
                      <a:alpha val="40000"/>
                    </a:schemeClr>
                  </a:glow>
                </a:effectLst>
              </a:rPr>
              <a:t>The Father – Original Factor</a:t>
            </a:r>
          </a:p>
          <a:p>
            <a:pPr lvl="1"/>
            <a:r>
              <a:rPr lang="en-US" sz="2800" dirty="0">
                <a:solidFill>
                  <a:schemeClr val="bg1"/>
                </a:solidFill>
              </a:rPr>
              <a:t>John 3:16; James 1:17</a:t>
            </a:r>
          </a:p>
          <a:p>
            <a:pPr lvl="0"/>
            <a:r>
              <a:rPr lang="en-US" sz="3200" dirty="0">
                <a:solidFill>
                  <a:schemeClr val="bg1"/>
                </a:solidFill>
                <a:effectLst>
                  <a:glow rad="139700">
                    <a:schemeClr val="accent1">
                      <a:satMod val="175000"/>
                      <a:alpha val="40000"/>
                    </a:schemeClr>
                  </a:glow>
                </a:effectLst>
              </a:rPr>
              <a:t>Jesus Christ – </a:t>
            </a:r>
            <a:r>
              <a:rPr lang="en-US" sz="3200" dirty="0" smtClean="0">
                <a:solidFill>
                  <a:schemeClr val="bg1"/>
                </a:solidFill>
                <a:effectLst>
                  <a:glow rad="139700">
                    <a:schemeClr val="accent1">
                      <a:satMod val="175000"/>
                      <a:alpha val="40000"/>
                    </a:schemeClr>
                  </a:glow>
                </a:effectLst>
              </a:rPr>
              <a:t>Sacrificial </a:t>
            </a:r>
            <a:r>
              <a:rPr lang="en-US" sz="3200" dirty="0">
                <a:solidFill>
                  <a:schemeClr val="bg1"/>
                </a:solidFill>
                <a:effectLst>
                  <a:glow rad="139700">
                    <a:schemeClr val="accent1">
                      <a:satMod val="175000"/>
                      <a:alpha val="40000"/>
                    </a:schemeClr>
                  </a:glow>
                </a:effectLst>
              </a:rPr>
              <a:t>Factor</a:t>
            </a:r>
          </a:p>
          <a:p>
            <a:pPr lvl="1"/>
            <a:r>
              <a:rPr lang="en-US" sz="2800" dirty="0">
                <a:solidFill>
                  <a:schemeClr val="bg1"/>
                </a:solidFill>
              </a:rPr>
              <a:t>Eph. 5:2; Heb. 9:15,22 </a:t>
            </a:r>
          </a:p>
          <a:p>
            <a:endParaRPr lang="en-US" dirty="0"/>
          </a:p>
        </p:txBody>
      </p:sp>
      <p:sp>
        <p:nvSpPr>
          <p:cNvPr id="4" name="Content Placeholder 3"/>
          <p:cNvSpPr>
            <a:spLocks noGrp="1"/>
          </p:cNvSpPr>
          <p:nvPr>
            <p:ph sz="half" idx="2"/>
          </p:nvPr>
        </p:nvSpPr>
        <p:spPr/>
        <p:txBody>
          <a:bodyPr>
            <a:normAutofit/>
          </a:bodyPr>
          <a:lstStyle/>
          <a:p>
            <a:endParaRPr lang="en-US" dirty="0"/>
          </a:p>
        </p:txBody>
      </p:sp>
    </p:spTree>
    <p:extLst>
      <p:ext uri="{BB962C8B-B14F-4D97-AF65-F5344CB8AC3E}">
        <p14:creationId xmlns:p14="http://schemas.microsoft.com/office/powerpoint/2010/main" val="3454213761"/>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solidFill>
                  <a:schemeClr val="bg1"/>
                </a:solidFill>
                <a:latin typeface="Brush Script MT" panose="03060802040406070304" pitchFamily="66" charset="0"/>
              </a:rPr>
              <a:t>Ephesians 5:2</a:t>
            </a:r>
            <a:endParaRPr lang="en-US" sz="7200" dirty="0">
              <a:solidFill>
                <a:schemeClr val="bg1"/>
              </a:solidFill>
              <a:latin typeface="Brush Script MT" panose="03060802040406070304" pitchFamily="66"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And walk in love, as Christ also has loved us and given Himself for us, an offering and a sacrifice to God for a sweet-smelling aroma.</a:t>
            </a:r>
          </a:p>
          <a:p>
            <a:endParaRPr lang="en-US" sz="4000" dirty="0">
              <a:solidFill>
                <a:schemeClr val="bg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1285" y="285285"/>
            <a:ext cx="2122515" cy="1540339"/>
          </a:xfrm>
          <a:prstGeom prst="rect">
            <a:avLst/>
          </a:prstGeom>
        </p:spPr>
      </p:pic>
    </p:spTree>
    <p:extLst>
      <p:ext uri="{BB962C8B-B14F-4D97-AF65-F5344CB8AC3E}">
        <p14:creationId xmlns:p14="http://schemas.microsoft.com/office/powerpoint/2010/main" val="1104419963"/>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solidFill>
                  <a:schemeClr val="bg1"/>
                </a:solidFill>
                <a:latin typeface="Brush Script MT" panose="03060802040406070304" pitchFamily="66" charset="0"/>
              </a:rPr>
              <a:t>Hebrews 9:15,22 </a:t>
            </a:r>
            <a:endParaRPr lang="en-US" sz="7200" dirty="0">
              <a:solidFill>
                <a:schemeClr val="bg1"/>
              </a:solidFill>
              <a:latin typeface="Brush Script MT" panose="03060802040406070304" pitchFamily="66" charset="0"/>
            </a:endParaRPr>
          </a:p>
        </p:txBody>
      </p:sp>
      <p:sp>
        <p:nvSpPr>
          <p:cNvPr id="3" name="Content Placeholder 2"/>
          <p:cNvSpPr>
            <a:spLocks noGrp="1"/>
          </p:cNvSpPr>
          <p:nvPr>
            <p:ph idx="1"/>
          </p:nvPr>
        </p:nvSpPr>
        <p:spPr/>
        <p:txBody>
          <a:bodyPr>
            <a:normAutofit lnSpcReduction="10000"/>
          </a:bodyPr>
          <a:lstStyle/>
          <a:p>
            <a:pPr marL="0" indent="0">
              <a:buNone/>
            </a:pPr>
            <a:r>
              <a:rPr lang="en-US" sz="4000" baseline="30000" dirty="0" smtClean="0">
                <a:solidFill>
                  <a:schemeClr val="bg1"/>
                </a:solidFill>
              </a:rPr>
              <a:t>15</a:t>
            </a:r>
            <a:r>
              <a:rPr lang="en-US" sz="4000" dirty="0" smtClean="0">
                <a:solidFill>
                  <a:schemeClr val="bg1"/>
                </a:solidFill>
              </a:rPr>
              <a:t> And for this reason He is the Mediator of the new covenant, by means of death, for the redemption of the transgressions under the first covenant, that those who are called may receive the promise of the eternal inheritance.</a:t>
            </a:r>
          </a:p>
          <a:p>
            <a:pPr marL="0" indent="0">
              <a:buNone/>
            </a:pPr>
            <a:r>
              <a:rPr lang="en-US" sz="4000" baseline="30000" dirty="0" smtClean="0">
                <a:solidFill>
                  <a:schemeClr val="bg1"/>
                </a:solidFill>
              </a:rPr>
              <a:t>22</a:t>
            </a:r>
            <a:r>
              <a:rPr lang="en-US" sz="4000" dirty="0" smtClean="0">
                <a:solidFill>
                  <a:schemeClr val="bg1"/>
                </a:solidFill>
              </a:rPr>
              <a:t> And according to the law almost all things are purified with blood, and without shedding of blood there is no remission.</a:t>
            </a:r>
          </a:p>
          <a:p>
            <a:endParaRPr lang="en-US" sz="4000" dirty="0">
              <a:solidFill>
                <a:schemeClr val="bg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1285" y="285285"/>
            <a:ext cx="2122515" cy="1540339"/>
          </a:xfrm>
          <a:prstGeom prst="rect">
            <a:avLst/>
          </a:prstGeom>
        </p:spPr>
      </p:pic>
    </p:spTree>
    <p:extLst>
      <p:ext uri="{BB962C8B-B14F-4D97-AF65-F5344CB8AC3E}">
        <p14:creationId xmlns:p14="http://schemas.microsoft.com/office/powerpoint/2010/main" val="1846063470"/>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7000" b="1" dirty="0" smtClean="0">
                <a:solidFill>
                  <a:schemeClr val="bg1"/>
                </a:solidFill>
                <a:latin typeface="Brush Script MT" panose="03060802040406070304" pitchFamily="66" charset="0"/>
              </a:rPr>
              <a:t>The Factors in </a:t>
            </a:r>
            <a:r>
              <a:rPr lang="en-US" sz="7000" b="1" dirty="0" smtClean="0">
                <a:solidFill>
                  <a:schemeClr val="bg1"/>
                </a:solidFill>
                <a:latin typeface="Brush Script MT" panose="03060802040406070304" pitchFamily="66" charset="0"/>
              </a:rPr>
              <a:t>Man’s </a:t>
            </a:r>
            <a:r>
              <a:rPr lang="en-US" sz="7000" b="1" dirty="0" smtClean="0">
                <a:solidFill>
                  <a:schemeClr val="bg1"/>
                </a:solidFill>
                <a:latin typeface="Brush Script MT" panose="03060802040406070304" pitchFamily="66" charset="0"/>
              </a:rPr>
              <a:t>Salvation</a:t>
            </a:r>
            <a:endParaRPr lang="en-US" sz="7000" dirty="0"/>
          </a:p>
        </p:txBody>
      </p:sp>
      <p:sp>
        <p:nvSpPr>
          <p:cNvPr id="3" name="Content Placeholder 2"/>
          <p:cNvSpPr>
            <a:spLocks noGrp="1"/>
          </p:cNvSpPr>
          <p:nvPr>
            <p:ph sz="half" idx="1"/>
          </p:nvPr>
        </p:nvSpPr>
        <p:spPr>
          <a:xfrm>
            <a:off x="838200" y="1825624"/>
            <a:ext cx="5181600" cy="4870597"/>
          </a:xfrm>
        </p:spPr>
        <p:txBody>
          <a:bodyPr>
            <a:normAutofit/>
          </a:bodyPr>
          <a:lstStyle/>
          <a:p>
            <a:pPr lvl="0"/>
            <a:r>
              <a:rPr lang="en-US" sz="3200" dirty="0">
                <a:solidFill>
                  <a:schemeClr val="bg1"/>
                </a:solidFill>
                <a:effectLst>
                  <a:glow rad="139700">
                    <a:schemeClr val="accent1">
                      <a:satMod val="175000"/>
                      <a:alpha val="40000"/>
                    </a:schemeClr>
                  </a:glow>
                </a:effectLst>
              </a:rPr>
              <a:t>The Father – Original Factor</a:t>
            </a:r>
          </a:p>
          <a:p>
            <a:pPr lvl="1"/>
            <a:r>
              <a:rPr lang="en-US" sz="2800" dirty="0">
                <a:solidFill>
                  <a:schemeClr val="bg1"/>
                </a:solidFill>
              </a:rPr>
              <a:t>John 3:16; James 1:17</a:t>
            </a:r>
          </a:p>
          <a:p>
            <a:pPr lvl="0"/>
            <a:r>
              <a:rPr lang="en-US" sz="3200" dirty="0">
                <a:solidFill>
                  <a:schemeClr val="bg1"/>
                </a:solidFill>
                <a:effectLst>
                  <a:glow rad="139700">
                    <a:schemeClr val="accent1">
                      <a:satMod val="175000"/>
                      <a:alpha val="40000"/>
                    </a:schemeClr>
                  </a:glow>
                </a:effectLst>
              </a:rPr>
              <a:t>Jesus Christ – </a:t>
            </a:r>
            <a:r>
              <a:rPr lang="en-US" sz="3200" dirty="0" smtClean="0">
                <a:solidFill>
                  <a:schemeClr val="bg1"/>
                </a:solidFill>
                <a:effectLst>
                  <a:glow rad="139700">
                    <a:schemeClr val="accent1">
                      <a:satMod val="175000"/>
                      <a:alpha val="40000"/>
                    </a:schemeClr>
                  </a:glow>
                </a:effectLst>
              </a:rPr>
              <a:t>Sacrificial </a:t>
            </a:r>
            <a:r>
              <a:rPr lang="en-US" sz="3200" dirty="0">
                <a:solidFill>
                  <a:schemeClr val="bg1"/>
                </a:solidFill>
                <a:effectLst>
                  <a:glow rad="139700">
                    <a:schemeClr val="accent1">
                      <a:satMod val="175000"/>
                      <a:alpha val="40000"/>
                    </a:schemeClr>
                  </a:glow>
                </a:effectLst>
              </a:rPr>
              <a:t>Factor</a:t>
            </a:r>
          </a:p>
          <a:p>
            <a:pPr lvl="1"/>
            <a:r>
              <a:rPr lang="en-US" sz="2800" dirty="0">
                <a:solidFill>
                  <a:schemeClr val="bg1"/>
                </a:solidFill>
              </a:rPr>
              <a:t>Eph. 5:2; Heb. 9:15,22 </a:t>
            </a:r>
          </a:p>
          <a:p>
            <a:pPr lvl="0"/>
            <a:r>
              <a:rPr lang="en-US" sz="3200" dirty="0">
                <a:solidFill>
                  <a:schemeClr val="bg1"/>
                </a:solidFill>
                <a:effectLst>
                  <a:glow rad="139700">
                    <a:schemeClr val="accent1">
                      <a:satMod val="175000"/>
                      <a:alpha val="40000"/>
                    </a:schemeClr>
                  </a:glow>
                </a:effectLst>
              </a:rPr>
              <a:t>Holy Spirit – Revealing Factor</a:t>
            </a:r>
          </a:p>
          <a:p>
            <a:pPr lvl="1"/>
            <a:r>
              <a:rPr lang="en-US" sz="2800" dirty="0">
                <a:solidFill>
                  <a:schemeClr val="bg1"/>
                </a:solidFill>
              </a:rPr>
              <a:t>John 16:13; 1 Cor. 2:9-10</a:t>
            </a:r>
          </a:p>
          <a:p>
            <a:endParaRPr lang="en-US" dirty="0"/>
          </a:p>
        </p:txBody>
      </p:sp>
      <p:sp>
        <p:nvSpPr>
          <p:cNvPr id="4" name="Content Placeholder 3"/>
          <p:cNvSpPr>
            <a:spLocks noGrp="1"/>
          </p:cNvSpPr>
          <p:nvPr>
            <p:ph sz="half" idx="2"/>
          </p:nvPr>
        </p:nvSpPr>
        <p:spPr/>
        <p:txBody>
          <a:bodyPr>
            <a:normAutofit/>
          </a:bodyPr>
          <a:lstStyle/>
          <a:p>
            <a:endParaRPr lang="en-US" dirty="0"/>
          </a:p>
        </p:txBody>
      </p:sp>
    </p:spTree>
    <p:extLst>
      <p:ext uri="{BB962C8B-B14F-4D97-AF65-F5344CB8AC3E}">
        <p14:creationId xmlns:p14="http://schemas.microsoft.com/office/powerpoint/2010/main" val="1172868636"/>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solidFill>
                  <a:schemeClr val="bg1"/>
                </a:solidFill>
                <a:latin typeface="Brush Script MT" panose="03060802040406070304" pitchFamily="66" charset="0"/>
              </a:rPr>
              <a:t>John 16:13</a:t>
            </a:r>
            <a:endParaRPr lang="en-US" sz="7200" dirty="0">
              <a:solidFill>
                <a:schemeClr val="bg1"/>
              </a:solidFill>
              <a:latin typeface="Brush Script MT" panose="03060802040406070304" pitchFamily="66"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However, when He, the Spirit of truth, has come, He will guide you into all truth; for He will not speak on His own authority, but whatever He hears He will speak; and He will tell you things to come.</a:t>
            </a:r>
          </a:p>
          <a:p>
            <a:endParaRPr lang="en-US" sz="4000" dirty="0">
              <a:solidFill>
                <a:schemeClr val="bg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1285" y="285285"/>
            <a:ext cx="2122515" cy="1540339"/>
          </a:xfrm>
          <a:prstGeom prst="rect">
            <a:avLst/>
          </a:prstGeom>
        </p:spPr>
      </p:pic>
    </p:spTree>
    <p:extLst>
      <p:ext uri="{BB962C8B-B14F-4D97-AF65-F5344CB8AC3E}">
        <p14:creationId xmlns:p14="http://schemas.microsoft.com/office/powerpoint/2010/main" val="4190574759"/>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1128</Words>
  <Application>Microsoft Office PowerPoint</Application>
  <PresentationFormat>Widescreen</PresentationFormat>
  <Paragraphs>118</Paragraphs>
  <Slides>23</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Brush Script MT</vt:lpstr>
      <vt:lpstr>Calibri</vt:lpstr>
      <vt:lpstr>Calibri Light</vt:lpstr>
      <vt:lpstr>Office Theme</vt:lpstr>
      <vt:lpstr>The Factors in Man’s Salvation</vt:lpstr>
      <vt:lpstr>The Factors in Man’s Salvation</vt:lpstr>
      <vt:lpstr>John 3:16</vt:lpstr>
      <vt:lpstr>James 1:17</vt:lpstr>
      <vt:lpstr>The Factors in Man’s Salvation</vt:lpstr>
      <vt:lpstr>Ephesians 5:2</vt:lpstr>
      <vt:lpstr>Hebrews 9:15,22 </vt:lpstr>
      <vt:lpstr>The Factors in Man’s Salvation</vt:lpstr>
      <vt:lpstr>John 16:13</vt:lpstr>
      <vt:lpstr>1 Corinthians 2:9-10</vt:lpstr>
      <vt:lpstr>The Factors in Man’s Salvation</vt:lpstr>
      <vt:lpstr>John 8:32; 17:17</vt:lpstr>
      <vt:lpstr>John 6:44-45</vt:lpstr>
      <vt:lpstr>The Factors in Man’s Salvation</vt:lpstr>
      <vt:lpstr>John 8:24</vt:lpstr>
      <vt:lpstr>Hebrews 11:1,6</vt:lpstr>
      <vt:lpstr>The Factors in Man’s Salvation</vt:lpstr>
      <vt:lpstr>Matthew 7:21</vt:lpstr>
      <vt:lpstr>Hebrews 5:8-9</vt:lpstr>
      <vt:lpstr>The Factors in Man’s Salvation</vt:lpstr>
      <vt:lpstr>Romans 8:24-25</vt:lpstr>
      <vt:lpstr>1 Corinthians 15:19</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Factors in a Man’s Salvation</dc:title>
  <dc:creator>Jeremiah Cox</dc:creator>
  <cp:lastModifiedBy>Jeremiah Cox</cp:lastModifiedBy>
  <cp:revision>19</cp:revision>
  <cp:lastPrinted>2014-04-13T13:37:38Z</cp:lastPrinted>
  <dcterms:created xsi:type="dcterms:W3CDTF">2014-04-12T20:36:41Z</dcterms:created>
  <dcterms:modified xsi:type="dcterms:W3CDTF">2014-04-13T13:41:06Z</dcterms:modified>
</cp:coreProperties>
</file>