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86" d="100"/>
          <a:sy n="86" d="100"/>
        </p:scale>
        <p:origin x="135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 smtClean="0"/>
              <a:t>Institutionalism and Liberalism</a:t>
            </a:r>
          </a:p>
          <a:p>
            <a:r>
              <a:rPr lang="en-US" i="1" dirty="0" smtClean="0"/>
              <a:t>Jeremiah Cox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- 6/15/2014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B6145-AF32-4655-AA69-B6F58CC15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983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 smtClean="0"/>
              <a:t>Institutionalism and Liberalism</a:t>
            </a:r>
          </a:p>
          <a:p>
            <a:r>
              <a:rPr lang="en-US" b="1" dirty="0" smtClean="0"/>
              <a:t>Jeremiah Cox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- 6/15/2014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5EC8-EBE4-4102-8ADE-D6FEFD2F5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51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Difference between Institutionalism and Liberalism.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All institutionalism is liberalism but not all liberalism is institutionalism.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church can be non-institutional and still be liberal.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During Restoration Alexander Campbell and others thought there were things to be done too large for local church to do.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Created Missionary Society (MS).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Congregations send money to MS and the MS decides what to do with the money on a larger scale (mission work, orphans, etc.).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96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Social Gospel (Fellowship halls, events, recreation – things pertaining to social needs).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isn’t the work of the church! (1 Corinthians 11:17-22)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Work of the church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Evangelism – Matthew 28:19-20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Edification – Ephesians 4:11-16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Benevolence to saints – Acts 11:27-30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Only to saints. (Acts 2:44-45; 1 Cor. 16:1-4; 1 Timothy 5:16)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 assembly we…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Sing and pray – 1 Corinthians 14:15-19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Take the Lord’s Supper and preach – Acts 20:7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Take up the offering – 1 Corinthians 16:1-4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not the churches responsibility to entertain!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Christians can do this individually – Acts 2:46 (house to house)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is separate and has nothing to do with the assembly.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Do the ends justify the means?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Look at all the good that comes from doing these things! It’s a good work!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You would think </a:t>
            </a:r>
            <a:r>
              <a:rPr lang="en-US" dirty="0" err="1"/>
              <a:t>Uzzah</a:t>
            </a:r>
            <a:r>
              <a:rPr lang="en-US" dirty="0"/>
              <a:t> was doing good – 2 Samuel 6:1-7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Saul thought he was doing good – 1 Samuel 13:8-15 (He wanted to entreat God’s favor before going into battle against the Philistines.)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is serious. When He says to do something a certain way He expects it to be done that way.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Leviticus 10:1-3 (must be regarded as holy)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When we fail to respect bible authority we fail to regard God as holy.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9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How is authority established?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Must have authority.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Ephesians 1:22-23; 5:22-24; Colossians 3:17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Ways to get authority.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Command – Acts 2:28; Mark 16:16 (baptism is an explicit command)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Approved Example – Acts 20:7 (Lords Supper on first day of week)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Necessary Inference – 1 Corinthians 16:1-2 (every first day of the week)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02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Support of human institutions. (missionary societies; preacher schools)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N.T. Pattern of supporting efforts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(Philippians 4:15-16)</a:t>
            </a:r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(2 Corinthians 11:8-9)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                                         Local church (Romans 15:25-26)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Support of human institutions. (missionary societies; preacher schools)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N.T. Pattern of supporting efforts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(Philippians 4:15-16)</a:t>
            </a:r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(2 Corinthians 11:8-9)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                                         Local church (Romans 15:25-26)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51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Support of human institutions. (missionary societies; preacher schools)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N.T. Pattern of supporting efforts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(Philippians 4:15-16)</a:t>
            </a:r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 Evangelist (2 Corinthians 11:8-9)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                                         Local church (Romans 15:25-26)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1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N.T. Pattern of supporting efforts.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Missionary society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Evangelist</a:t>
            </a:r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                                         Orphan Home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James 1:27 = Individual Christians (keep oneself)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51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N.T. Pattern of supporting efforts.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Missionary society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        Evangelist</a:t>
            </a:r>
          </a:p>
          <a:p>
            <a:endParaRPr lang="en-US" dirty="0" smtClean="0"/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                                         Orphan Home</a:t>
            </a:r>
          </a:p>
          <a:p>
            <a:r>
              <a:rPr lang="en-US" dirty="0" smtClean="0"/>
              <a:t>Local church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James 1:27 = Individual Christians (keep oneself)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4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N.T. shows church autonomy – self-government. (1 Corinthians 16:3 – whomever YOU approve; Acts 20:28 – elders of a local church-</a:t>
            </a:r>
            <a:r>
              <a:rPr lang="en-US" dirty="0" err="1"/>
              <a:t>ephesian</a:t>
            </a:r>
            <a:r>
              <a:rPr lang="en-US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Churches don’t have right to dictate what other churches do.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Within the parameters of biblical authority a local congregation decides for themselves what to do.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Not N.T. pattern.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Local church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Local church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           Sponsoring church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      Local church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Local church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takes away church autonomy. The sponsoring church is deciding what the funds are for (from the local churches, and to the church they support).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57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N.T. shows church autonomy – self-government. (1 Corinthians 16:3 – whomever YOU approve; Acts 20:28 – elders of a local church-</a:t>
            </a:r>
            <a:r>
              <a:rPr lang="en-US" dirty="0" err="1"/>
              <a:t>ephesian</a:t>
            </a:r>
            <a:r>
              <a:rPr lang="en-US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Churches don’t have right to dictate what other churches do.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Within the parameters of biblical authority a local congregation decides for themselves what to do.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Government for a local church resides in the eldership. This is autonomous.       (1 Peter 5:2-3 – “which is among you”)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They can’t do as much without help from a sponsoring church?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Whatever they CAN do is enough. (2 Timothy 3:16-17; 2 Cor. 8:1-5 – church in Macedonia begged to participate as they could)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5EC8-EBE4-4102-8ADE-D6FEFD2F585D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- 6/15/2014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1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8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7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0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96DC-6209-4824-8766-CE7F045FCA49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9388-CC61-40E0-BF5E-6EFEE5CF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The Sponsoring church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dirty="0"/>
              <a:t>N.T. </a:t>
            </a:r>
            <a:r>
              <a:rPr lang="en-US" sz="3200" dirty="0" smtClean="0"/>
              <a:t>church autonomy</a:t>
            </a:r>
          </a:p>
          <a:p>
            <a:pPr marL="0" lvl="0" indent="0" algn="ctr">
              <a:buNone/>
            </a:pPr>
            <a:r>
              <a:rPr lang="en-US" sz="3200" dirty="0" smtClean="0"/>
              <a:t>(1 Corinthians 16:3; Acts 20:28)</a:t>
            </a:r>
          </a:p>
          <a:p>
            <a:r>
              <a:rPr lang="en-US" sz="3200" dirty="0" smtClean="0"/>
              <a:t>Eldership – 1 Peter 5:2-3</a:t>
            </a:r>
          </a:p>
          <a:p>
            <a:r>
              <a:rPr lang="en-US" sz="3200" dirty="0" smtClean="0"/>
              <a:t>Can’t do as much without sponsoring church?</a:t>
            </a:r>
          </a:p>
          <a:p>
            <a:pPr lvl="1"/>
            <a:r>
              <a:rPr lang="en-US" sz="2800" dirty="0"/>
              <a:t>2 Timothy 3:16-17; 2 </a:t>
            </a:r>
            <a:r>
              <a:rPr lang="en-US" sz="2800" dirty="0" smtClean="0"/>
              <a:t>Corinthians </a:t>
            </a:r>
            <a:r>
              <a:rPr lang="en-US" sz="2800" dirty="0"/>
              <a:t>8:1-5 </a:t>
            </a:r>
            <a:endParaRPr lang="en-US" sz="2800" dirty="0" smtClean="0"/>
          </a:p>
          <a:p>
            <a:pPr lvl="1"/>
            <a:r>
              <a:rPr lang="en-US" sz="2800" dirty="0" smtClean="0"/>
              <a:t>Whatever you’re able to do is enough.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1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The Social Gospel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1002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NOT the </a:t>
            </a:r>
            <a:r>
              <a:rPr lang="en-US" dirty="0"/>
              <a:t>work of the church! (1 </a:t>
            </a:r>
            <a:r>
              <a:rPr lang="en-US" dirty="0" smtClean="0"/>
              <a:t>Cor. </a:t>
            </a:r>
            <a:r>
              <a:rPr lang="en-US" dirty="0"/>
              <a:t>11:17-22)</a:t>
            </a:r>
          </a:p>
          <a:p>
            <a:pPr lvl="0"/>
            <a:r>
              <a:rPr lang="en-US" dirty="0"/>
              <a:t>Work of the </a:t>
            </a:r>
            <a:r>
              <a:rPr lang="en-US" dirty="0" smtClean="0"/>
              <a:t>church?</a:t>
            </a:r>
            <a:endParaRPr lang="en-US" dirty="0"/>
          </a:p>
          <a:p>
            <a:pPr lvl="1"/>
            <a:r>
              <a:rPr lang="en-US" dirty="0"/>
              <a:t>Evangelism – Matthew 28:19-20</a:t>
            </a:r>
          </a:p>
          <a:p>
            <a:pPr lvl="1"/>
            <a:r>
              <a:rPr lang="en-US" dirty="0"/>
              <a:t>Edification – Ephesians 4:11-16</a:t>
            </a:r>
          </a:p>
          <a:p>
            <a:pPr lvl="1"/>
            <a:r>
              <a:rPr lang="en-US" dirty="0"/>
              <a:t>Benevolence to saints – Acts 11:27-30</a:t>
            </a:r>
          </a:p>
          <a:p>
            <a:pPr lvl="2"/>
            <a:r>
              <a:rPr lang="en-US" dirty="0" smtClean="0"/>
              <a:t>Acts </a:t>
            </a:r>
            <a:r>
              <a:rPr lang="en-US" dirty="0"/>
              <a:t>2:44-45; 1 Cor. 16:1-4; 1 Timothy </a:t>
            </a:r>
            <a:r>
              <a:rPr lang="en-US" dirty="0" smtClean="0"/>
              <a:t>5:16</a:t>
            </a:r>
            <a:endParaRPr lang="en-US" dirty="0"/>
          </a:p>
          <a:p>
            <a:pPr lvl="0"/>
            <a:r>
              <a:rPr lang="en-US" dirty="0"/>
              <a:t>In assembly we…</a:t>
            </a:r>
          </a:p>
          <a:p>
            <a:pPr lvl="1"/>
            <a:r>
              <a:rPr lang="en-US" dirty="0"/>
              <a:t>Sing and pray – 1 Corinthians 14:15-19</a:t>
            </a:r>
          </a:p>
          <a:p>
            <a:pPr lvl="1"/>
            <a:r>
              <a:rPr lang="en-US" dirty="0"/>
              <a:t>Take the Lord’s Supper and preach – Acts 20:7</a:t>
            </a:r>
          </a:p>
          <a:p>
            <a:pPr lvl="1"/>
            <a:r>
              <a:rPr lang="en-US" dirty="0"/>
              <a:t>Take up the offering – 1 Corinthians 16:1-4</a:t>
            </a:r>
          </a:p>
          <a:p>
            <a:pPr lvl="0"/>
            <a:r>
              <a:rPr lang="en-US" dirty="0"/>
              <a:t>It is not the churches responsibility to entertain!</a:t>
            </a:r>
          </a:p>
          <a:p>
            <a:pPr lvl="1"/>
            <a:r>
              <a:rPr lang="en-US" dirty="0"/>
              <a:t>Christians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this individually – Acts </a:t>
            </a:r>
            <a:r>
              <a:rPr lang="en-US" dirty="0" smtClean="0"/>
              <a:t>2:46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But it’s a good work!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End does not justify the means. 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err="1" smtClean="0"/>
              <a:t>Uzzah</a:t>
            </a:r>
            <a:r>
              <a:rPr lang="en-US" sz="3200" dirty="0" smtClean="0"/>
              <a:t> </a:t>
            </a:r>
            <a:r>
              <a:rPr lang="en-US" sz="3200" dirty="0"/>
              <a:t>– 2 Samuel 6:1-7</a:t>
            </a:r>
          </a:p>
          <a:p>
            <a:pPr lvl="1"/>
            <a:r>
              <a:rPr lang="en-US" sz="3200" dirty="0" smtClean="0"/>
              <a:t>Saul </a:t>
            </a:r>
            <a:r>
              <a:rPr lang="en-US" sz="3200" dirty="0"/>
              <a:t>– 1 Samuel </a:t>
            </a:r>
            <a:r>
              <a:rPr lang="en-US" sz="3200" dirty="0" smtClean="0"/>
              <a:t>13:8-15</a:t>
            </a:r>
            <a:endParaRPr lang="en-US" sz="3200" dirty="0"/>
          </a:p>
          <a:p>
            <a:pPr lvl="1"/>
            <a:r>
              <a:rPr lang="en-US" sz="3200" dirty="0" err="1" smtClean="0"/>
              <a:t>Nadab</a:t>
            </a:r>
            <a:r>
              <a:rPr lang="en-US" sz="3200" dirty="0" smtClean="0"/>
              <a:t> and </a:t>
            </a:r>
            <a:r>
              <a:rPr lang="en-US" sz="3200" dirty="0" err="1" smtClean="0"/>
              <a:t>Abihu</a:t>
            </a:r>
            <a:r>
              <a:rPr lang="en-US" sz="3200" dirty="0" smtClean="0"/>
              <a:t> – Leviticus 10:1-3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863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4034"/>
            <a:ext cx="7772400" cy="2387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erlin Sans FB Demi" panose="020E0802020502020306" pitchFamily="34" charset="0"/>
              </a:rPr>
              <a:t>Institutionalism and Liberalism</a:t>
            </a:r>
            <a:endParaRPr lang="en-US" sz="6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Establishing Authority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dirty="0" smtClean="0"/>
              <a:t>A. Must </a:t>
            </a:r>
            <a:r>
              <a:rPr lang="en-US" sz="3600" dirty="0"/>
              <a:t>have authority.</a:t>
            </a:r>
          </a:p>
          <a:p>
            <a:pPr lvl="0"/>
            <a:r>
              <a:rPr lang="en-US" sz="3200" dirty="0"/>
              <a:t>Ephesians 1:22-23; 5:22-24; Colossians 3:17</a:t>
            </a:r>
          </a:p>
          <a:p>
            <a:pPr marL="0" lvl="0" indent="0">
              <a:buNone/>
            </a:pPr>
            <a:r>
              <a:rPr lang="en-US" sz="3600" dirty="0" smtClean="0"/>
              <a:t>B. Ways </a:t>
            </a:r>
            <a:r>
              <a:rPr lang="en-US" sz="3600" dirty="0"/>
              <a:t>to get authority.</a:t>
            </a:r>
          </a:p>
          <a:p>
            <a:pPr lvl="0"/>
            <a:r>
              <a:rPr lang="en-US" sz="3200" dirty="0"/>
              <a:t>Command – Acts 2:28; Mark </a:t>
            </a:r>
            <a:r>
              <a:rPr lang="en-US" sz="3200" dirty="0" smtClean="0"/>
              <a:t>16:16</a:t>
            </a:r>
            <a:endParaRPr lang="en-US" sz="3200" dirty="0"/>
          </a:p>
          <a:p>
            <a:pPr lvl="0"/>
            <a:r>
              <a:rPr lang="en-US" sz="3200" dirty="0"/>
              <a:t>Approved Example – Acts </a:t>
            </a:r>
            <a:r>
              <a:rPr lang="en-US" sz="3200" dirty="0" smtClean="0"/>
              <a:t>20:7</a:t>
            </a:r>
            <a:endParaRPr lang="en-US" sz="3200" dirty="0"/>
          </a:p>
          <a:p>
            <a:pPr lvl="0"/>
            <a:r>
              <a:rPr lang="en-US" sz="3200" dirty="0"/>
              <a:t>Necessary Inference – 1 Corinthians </a:t>
            </a:r>
            <a:r>
              <a:rPr lang="en-US" sz="3200" dirty="0" smtClean="0"/>
              <a:t>16:1-2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6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Supporting Efforts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Philippians </a:t>
            </a:r>
            <a:r>
              <a:rPr lang="en-US" sz="3200" b="1" dirty="0" smtClean="0"/>
              <a:t>4:15-16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A New Testament Pattern</a:t>
            </a:r>
            <a:endParaRPr lang="en-US" sz="3200" b="1" dirty="0"/>
          </a:p>
        </p:txBody>
      </p:sp>
      <p:sp>
        <p:nvSpPr>
          <p:cNvPr id="4" name="Right Arrow 3"/>
          <p:cNvSpPr/>
          <p:nvPr/>
        </p:nvSpPr>
        <p:spPr>
          <a:xfrm>
            <a:off x="3734873" y="3061136"/>
            <a:ext cx="1674253" cy="940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Funds $</a:t>
            </a:r>
            <a:endParaRPr lang="en-US" sz="28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628650" y="2629417"/>
            <a:ext cx="2567138" cy="2418497"/>
            <a:chOff x="628650" y="2629417"/>
            <a:chExt cx="2567138" cy="2418497"/>
          </a:xfrm>
        </p:grpSpPr>
        <p:grpSp>
          <p:nvGrpSpPr>
            <p:cNvPr id="23" name="Group 2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24" name="TextBox 23"/>
            <p:cNvSpPr txBox="1"/>
            <p:nvPr/>
          </p:nvSpPr>
          <p:spPr>
            <a:xfrm>
              <a:off x="870608" y="4524694"/>
              <a:ext cx="2268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Berlin Sans FB Demi" panose="020E0802020502020306" pitchFamily="34" charset="0"/>
                </a:rPr>
                <a:t>Local Church</a:t>
              </a:r>
              <a:endParaRPr lang="en-US" sz="28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827983" y="3061136"/>
            <a:ext cx="2268509" cy="1986778"/>
            <a:chOff x="5827983" y="3061136"/>
            <a:chExt cx="2268509" cy="198677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467" y="3061136"/>
              <a:ext cx="799542" cy="1593753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827983" y="4524694"/>
              <a:ext cx="2268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Berlin Sans FB Demi" panose="020E0802020502020306" pitchFamily="34" charset="0"/>
                </a:rPr>
                <a:t>Evangelist</a:t>
              </a:r>
              <a:endParaRPr lang="en-US" sz="2800" dirty="0"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46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Supporting Efforts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2 Corinthians </a:t>
            </a:r>
            <a:r>
              <a:rPr lang="en-US" sz="3200" b="1" dirty="0" smtClean="0"/>
              <a:t>11:8-9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A New Testament Pattern</a:t>
            </a: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53636" y="1976408"/>
            <a:ext cx="1303181" cy="1471261"/>
            <a:chOff x="628650" y="2629417"/>
            <a:chExt cx="2567138" cy="3145506"/>
          </a:xfrm>
        </p:grpSpPr>
        <p:grpSp>
          <p:nvGrpSpPr>
            <p:cNvPr id="5" name="Group 4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47682" y="3050461"/>
            <a:ext cx="1303181" cy="1471261"/>
            <a:chOff x="628650" y="2629417"/>
            <a:chExt cx="2567138" cy="3145506"/>
          </a:xfrm>
        </p:grpSpPr>
        <p:grpSp>
          <p:nvGrpSpPr>
            <p:cNvPr id="13" name="Group 1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2394" y="4148996"/>
            <a:ext cx="1303181" cy="1471261"/>
            <a:chOff x="628650" y="2629417"/>
            <a:chExt cx="2567138" cy="3145506"/>
          </a:xfrm>
        </p:grpSpPr>
        <p:grpSp>
          <p:nvGrpSpPr>
            <p:cNvPr id="21" name="Group 20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8" name="Right Arrow 27"/>
          <p:cNvSpPr/>
          <p:nvPr/>
        </p:nvSpPr>
        <p:spPr>
          <a:xfrm rot="667262">
            <a:off x="2302142" y="2248513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29" name="Right Arrow 28"/>
          <p:cNvSpPr/>
          <p:nvPr/>
        </p:nvSpPr>
        <p:spPr>
          <a:xfrm>
            <a:off x="3931809" y="3322566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0" name="Right Arrow 29"/>
          <p:cNvSpPr/>
          <p:nvPr/>
        </p:nvSpPr>
        <p:spPr>
          <a:xfrm rot="21086371">
            <a:off x="2302142" y="4608506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5827983" y="3061136"/>
            <a:ext cx="2268509" cy="1986778"/>
            <a:chOff x="5827983" y="3061136"/>
            <a:chExt cx="2268509" cy="1986778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467" y="3061136"/>
              <a:ext cx="799542" cy="159375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5827983" y="4524694"/>
              <a:ext cx="2268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Berlin Sans FB Demi" panose="020E0802020502020306" pitchFamily="34" charset="0"/>
                </a:rPr>
                <a:t>Evangelist</a:t>
              </a:r>
              <a:endParaRPr lang="en-US" sz="2800" dirty="0"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594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Supporting Efforts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Romans </a:t>
            </a:r>
            <a:r>
              <a:rPr lang="en-US" sz="3200" b="1" dirty="0" smtClean="0"/>
              <a:t>15:25-26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A New Testament Pattern</a:t>
            </a: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804105" y="2207006"/>
            <a:ext cx="1303181" cy="1471261"/>
            <a:chOff x="628650" y="2629417"/>
            <a:chExt cx="2567138" cy="3145506"/>
          </a:xfrm>
        </p:grpSpPr>
        <p:grpSp>
          <p:nvGrpSpPr>
            <p:cNvPr id="5" name="Group 4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75874" y="3688090"/>
            <a:ext cx="1303181" cy="1471261"/>
            <a:chOff x="628650" y="2629417"/>
            <a:chExt cx="2567138" cy="3145506"/>
          </a:xfrm>
        </p:grpSpPr>
        <p:grpSp>
          <p:nvGrpSpPr>
            <p:cNvPr id="13" name="Group 1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67969" y="2942636"/>
            <a:ext cx="1303181" cy="1471261"/>
            <a:chOff x="628650" y="2629417"/>
            <a:chExt cx="2567138" cy="3145506"/>
          </a:xfrm>
        </p:grpSpPr>
        <p:grpSp>
          <p:nvGrpSpPr>
            <p:cNvPr id="21" name="Group 20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8" name="Right Arrow 27"/>
          <p:cNvSpPr/>
          <p:nvPr/>
        </p:nvSpPr>
        <p:spPr>
          <a:xfrm rot="946503">
            <a:off x="3539899" y="2566485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29" name="Right Arrow 28"/>
          <p:cNvSpPr/>
          <p:nvPr/>
        </p:nvSpPr>
        <p:spPr>
          <a:xfrm rot="20827500">
            <a:off x="3571444" y="4210108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4415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Supporting Efforts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What about this?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NOT A New Testament Pattern</a:t>
            </a:r>
            <a:endParaRPr lang="en-US" sz="32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735087" y="2942636"/>
            <a:ext cx="1303181" cy="1471261"/>
            <a:chOff x="628650" y="2629417"/>
            <a:chExt cx="2567138" cy="3145506"/>
          </a:xfrm>
        </p:grpSpPr>
        <p:grpSp>
          <p:nvGrpSpPr>
            <p:cNvPr id="13" name="Group 1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9" name="Right Arrow 28"/>
          <p:cNvSpPr/>
          <p:nvPr/>
        </p:nvSpPr>
        <p:spPr>
          <a:xfrm>
            <a:off x="2321628" y="3214741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0" name="Right Arrow 29"/>
          <p:cNvSpPr/>
          <p:nvPr/>
        </p:nvSpPr>
        <p:spPr>
          <a:xfrm>
            <a:off x="5318975" y="3281931"/>
            <a:ext cx="113050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$$</a:t>
            </a:r>
            <a:endParaRPr lang="en-US" sz="16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449477" y="2684292"/>
            <a:ext cx="1912220" cy="1765983"/>
            <a:chOff x="5827983" y="3061136"/>
            <a:chExt cx="2268509" cy="1986778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467" y="3061136"/>
              <a:ext cx="799542" cy="159375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5827983" y="4524694"/>
              <a:ext cx="2268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Berlin Sans FB Demi" panose="020E0802020502020306" pitchFamily="34" charset="0"/>
                </a:rPr>
                <a:t>Evangelist</a:t>
              </a:r>
              <a:endParaRPr lang="en-US" sz="28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394461" y="3127368"/>
            <a:ext cx="1839142" cy="973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Missionary Society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376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Supporting Efforts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What about this?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NOT A New Testament Pattern</a:t>
            </a:r>
            <a:endParaRPr lang="en-US" sz="32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76286" y="2230260"/>
            <a:ext cx="1303181" cy="1471261"/>
            <a:chOff x="628650" y="2629417"/>
            <a:chExt cx="2567138" cy="3145506"/>
          </a:xfrm>
        </p:grpSpPr>
        <p:grpSp>
          <p:nvGrpSpPr>
            <p:cNvPr id="13" name="Group 1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9" name="Right Arrow 28"/>
          <p:cNvSpPr/>
          <p:nvPr/>
        </p:nvSpPr>
        <p:spPr>
          <a:xfrm rot="796796">
            <a:off x="3779607" y="2831392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5866454" y="3214741"/>
            <a:ext cx="1839142" cy="973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Orphan Home</a:t>
            </a:r>
            <a:endParaRPr lang="en-US" sz="28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781913" y="3774579"/>
            <a:ext cx="1303181" cy="1471261"/>
            <a:chOff x="628650" y="2629417"/>
            <a:chExt cx="2567138" cy="3145506"/>
          </a:xfrm>
        </p:grpSpPr>
        <p:grpSp>
          <p:nvGrpSpPr>
            <p:cNvPr id="21" name="Group 20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8" name="Right Arrow 27"/>
          <p:cNvSpPr/>
          <p:nvPr/>
        </p:nvSpPr>
        <p:spPr>
          <a:xfrm rot="21084555">
            <a:off x="3779111" y="4306728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2199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lin Sans FB Demi" panose="020E0802020502020306" pitchFamily="34" charset="0"/>
              </a:rPr>
              <a:t>The Sponsoring church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US" sz="3200" dirty="0"/>
              <a:t>N.T. </a:t>
            </a:r>
            <a:r>
              <a:rPr lang="en-US" sz="3200" dirty="0" smtClean="0"/>
              <a:t>church autonomy</a:t>
            </a:r>
          </a:p>
          <a:p>
            <a:pPr marL="0" lvl="0" indent="0" algn="ctr">
              <a:buNone/>
            </a:pPr>
            <a:r>
              <a:rPr lang="en-US" sz="3200" dirty="0" smtClean="0"/>
              <a:t>(1 Corinthians 16:3; Acts 20:28)</a:t>
            </a:r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r>
              <a:rPr lang="en-US" sz="3200" dirty="0" smtClean="0"/>
              <a:t>                              NOT A New Testament Pattern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1280" y="2658183"/>
            <a:ext cx="1303181" cy="1471261"/>
            <a:chOff x="628650" y="2629417"/>
            <a:chExt cx="2567138" cy="3145506"/>
          </a:xfrm>
        </p:grpSpPr>
        <p:grpSp>
          <p:nvGrpSpPr>
            <p:cNvPr id="5" name="Group 4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53007" y="3792945"/>
            <a:ext cx="1303181" cy="1471261"/>
            <a:chOff x="628650" y="2629417"/>
            <a:chExt cx="2567138" cy="3145506"/>
          </a:xfrm>
        </p:grpSpPr>
        <p:grpSp>
          <p:nvGrpSpPr>
            <p:cNvPr id="13" name="Group 12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8589" y="4705702"/>
            <a:ext cx="1303181" cy="1471261"/>
            <a:chOff x="628650" y="2629417"/>
            <a:chExt cx="2567138" cy="3145506"/>
          </a:xfrm>
        </p:grpSpPr>
        <p:grpSp>
          <p:nvGrpSpPr>
            <p:cNvPr id="21" name="Group 20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115055" y="3858139"/>
            <a:ext cx="1839142" cy="973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Sponsoring church</a:t>
            </a:r>
            <a:endParaRPr lang="en-US" sz="2800" b="1" dirty="0"/>
          </a:p>
        </p:txBody>
      </p:sp>
      <p:sp>
        <p:nvSpPr>
          <p:cNvPr id="29" name="Right Arrow 28"/>
          <p:cNvSpPr/>
          <p:nvPr/>
        </p:nvSpPr>
        <p:spPr>
          <a:xfrm rot="994497">
            <a:off x="2210005" y="3074351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0" name="Right Arrow 29"/>
          <p:cNvSpPr/>
          <p:nvPr/>
        </p:nvSpPr>
        <p:spPr>
          <a:xfrm>
            <a:off x="3058724" y="4059566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1" name="Right Arrow 30"/>
          <p:cNvSpPr/>
          <p:nvPr/>
        </p:nvSpPr>
        <p:spPr>
          <a:xfrm rot="20644635">
            <a:off x="2228156" y="5461570"/>
            <a:ext cx="100455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</a:t>
            </a:r>
            <a:endParaRPr lang="en-US" sz="1600" b="1" dirty="0"/>
          </a:p>
        </p:txBody>
      </p:sp>
      <p:sp>
        <p:nvSpPr>
          <p:cNvPr id="32" name="Right Arrow 31"/>
          <p:cNvSpPr/>
          <p:nvPr/>
        </p:nvSpPr>
        <p:spPr>
          <a:xfrm>
            <a:off x="6074258" y="4001294"/>
            <a:ext cx="1130502" cy="57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Funds $$</a:t>
            </a:r>
            <a:endParaRPr lang="en-US" sz="16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7374059" y="3609288"/>
            <a:ext cx="1303181" cy="1471261"/>
            <a:chOff x="628650" y="2629417"/>
            <a:chExt cx="2567138" cy="3145506"/>
          </a:xfrm>
        </p:grpSpPr>
        <p:grpSp>
          <p:nvGrpSpPr>
            <p:cNvPr id="34" name="Group 33"/>
            <p:cNvGrpSpPr/>
            <p:nvPr/>
          </p:nvGrpSpPr>
          <p:grpSpPr>
            <a:xfrm>
              <a:off x="628650" y="2629417"/>
              <a:ext cx="2567138" cy="1989616"/>
              <a:chOff x="628650" y="2629417"/>
              <a:chExt cx="2567138" cy="198961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2356" y="2629417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6234" y="2639893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6246" y="3024368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891" y="3024369"/>
                <a:ext cx="799542" cy="1593753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8650" y="3025280"/>
                <a:ext cx="799542" cy="1593753"/>
              </a:xfrm>
              <a:prstGeom prst="rect">
                <a:avLst/>
              </a:prstGeom>
            </p:spPr>
          </p:pic>
        </p:grpSp>
        <p:sp>
          <p:nvSpPr>
            <p:cNvPr id="35" name="TextBox 34"/>
            <p:cNvSpPr txBox="1"/>
            <p:nvPr/>
          </p:nvSpPr>
          <p:spPr>
            <a:xfrm>
              <a:off x="870607" y="4524694"/>
              <a:ext cx="2268509" cy="125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Berlin Sans FB Demi" panose="020E0802020502020306" pitchFamily="34" charset="0"/>
                </a:rPr>
                <a:t>Local Church</a:t>
              </a:r>
              <a:endParaRPr lang="en-US" sz="1600" dirty="0"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34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1222</Words>
  <Application>Microsoft Office PowerPoint</Application>
  <PresentationFormat>On-screen Show (4:3)</PresentationFormat>
  <Paragraphs>239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Berlin Sans FB Demi</vt:lpstr>
      <vt:lpstr>Calibri</vt:lpstr>
      <vt:lpstr>Calibri Light</vt:lpstr>
      <vt:lpstr>Wingdings</vt:lpstr>
      <vt:lpstr>Office Theme</vt:lpstr>
      <vt:lpstr>PowerPoint Presentation</vt:lpstr>
      <vt:lpstr>Institutionalism and Liberalism</vt:lpstr>
      <vt:lpstr>Establishing Authority</vt:lpstr>
      <vt:lpstr>Supporting Efforts</vt:lpstr>
      <vt:lpstr>Supporting Efforts</vt:lpstr>
      <vt:lpstr>Supporting Efforts</vt:lpstr>
      <vt:lpstr>Supporting Efforts</vt:lpstr>
      <vt:lpstr>Supporting Efforts</vt:lpstr>
      <vt:lpstr>The Sponsoring church</vt:lpstr>
      <vt:lpstr>The Sponsoring church</vt:lpstr>
      <vt:lpstr>The Social Gospel</vt:lpstr>
      <vt:lpstr>But it’s a good work!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15</cp:revision>
  <cp:lastPrinted>2014-06-14T17:48:23Z</cp:lastPrinted>
  <dcterms:created xsi:type="dcterms:W3CDTF">2014-06-14T16:44:09Z</dcterms:created>
  <dcterms:modified xsi:type="dcterms:W3CDTF">2014-06-14T18:01:05Z</dcterms:modified>
</cp:coreProperties>
</file>