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8" r:id="rId2"/>
    <p:sldId id="257" r:id="rId3"/>
    <p:sldId id="256" r:id="rId4"/>
    <p:sldId id="259" r:id="rId5"/>
    <p:sldId id="266"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notesViewPr>
    <p:cSldViewPr snapToGrid="0">
      <p:cViewPr>
        <p:scale>
          <a:sx n="112" d="100"/>
          <a:sy n="112" d="100"/>
        </p:scale>
        <p:origin x="1638" y="-267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600" b="1" dirty="0" smtClean="0"/>
              <a:t>Withdrawing From Disorderly Brethren</a:t>
            </a:r>
          </a:p>
          <a:p>
            <a:r>
              <a:rPr lang="en-US" sz="1600" i="1" dirty="0" smtClean="0"/>
              <a:t>Jeremiah Cox</a:t>
            </a:r>
            <a:endParaRPr lang="en-US" sz="1400" i="1"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Sunday AM - 6/1/2014</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6259B5-39C1-452D-BE19-16A6702D3AD9}" type="slidenum">
              <a:rPr lang="en-US" smtClean="0"/>
              <a:t>‹#›</a:t>
            </a:fld>
            <a:endParaRPr lang="en-US"/>
          </a:p>
        </p:txBody>
      </p:sp>
    </p:spTree>
    <p:extLst>
      <p:ext uri="{BB962C8B-B14F-4D97-AF65-F5344CB8AC3E}">
        <p14:creationId xmlns:p14="http://schemas.microsoft.com/office/powerpoint/2010/main" val="4124023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Sunday AM - 6/1/2014</a:t>
            </a: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61EE-7D29-4DA3-8F21-FFD57F69102C}" type="slidenum">
              <a:rPr lang="en-US" smtClean="0"/>
              <a:t>‹#›</a:t>
            </a:fld>
            <a:endParaRPr lang="en-US"/>
          </a:p>
        </p:txBody>
      </p:sp>
    </p:spTree>
    <p:extLst>
      <p:ext uri="{BB962C8B-B14F-4D97-AF65-F5344CB8AC3E}">
        <p14:creationId xmlns:p14="http://schemas.microsoft.com/office/powerpoint/2010/main" val="409449019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961EE-7D29-4DA3-8F21-FFD57F69102C}" type="slidenum">
              <a:rPr lang="en-US" smtClean="0"/>
              <a:t>1</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073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Not just for sexual immorality!</a:t>
            </a:r>
          </a:p>
          <a:p>
            <a:pPr marL="628650" lvl="1" indent="-171450">
              <a:buFont typeface="Arial" panose="020B0604020202020204" pitchFamily="34" charset="0"/>
              <a:buChar char="•"/>
            </a:pPr>
            <a:r>
              <a:rPr lang="en-US" dirty="0"/>
              <a:t>2 Thessalonians 3:6-9 (Idleness)</a:t>
            </a:r>
          </a:p>
          <a:p>
            <a:pPr marL="628650" lvl="1" indent="-171450">
              <a:buFont typeface="Arial" panose="020B0604020202020204" pitchFamily="34" charset="0"/>
              <a:buChar char="•"/>
            </a:pPr>
            <a:r>
              <a:rPr lang="en-US" dirty="0"/>
              <a:t>Romans 16:17-18 (Divisive people)</a:t>
            </a:r>
          </a:p>
          <a:p>
            <a:pPr marL="628650" lvl="1" indent="-171450">
              <a:buFont typeface="Arial" panose="020B0604020202020204" pitchFamily="34" charset="0"/>
              <a:buChar char="•"/>
            </a:pPr>
            <a:r>
              <a:rPr lang="en-US" dirty="0"/>
              <a:t>Revelation 2:14-16 (False teachers – church in </a:t>
            </a:r>
            <a:r>
              <a:rPr lang="en-US" dirty="0" err="1"/>
              <a:t>Pergamos</a:t>
            </a:r>
            <a:r>
              <a:rPr lang="en-US" dirty="0"/>
              <a:t>)</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10</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552577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Church discipline is not a suggestion. It’s a command.</a:t>
            </a:r>
          </a:p>
          <a:p>
            <a:pPr marL="171450" lvl="0" indent="-171450">
              <a:buFont typeface="Arial" panose="020B0604020202020204" pitchFamily="34" charset="0"/>
              <a:buChar char="•"/>
            </a:pPr>
            <a:r>
              <a:rPr lang="en-US" dirty="0"/>
              <a:t>God knows the best way to handle situations. These ways are most effective.</a:t>
            </a:r>
          </a:p>
          <a:p>
            <a:pPr marL="171450" lvl="0" indent="-171450">
              <a:buFont typeface="Arial" panose="020B0604020202020204" pitchFamily="34" charset="0"/>
              <a:buChar char="•"/>
            </a:pPr>
            <a:r>
              <a:rPr lang="en-US" dirty="0"/>
              <a:t>Who are we to say we know better?!</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11</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355012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2</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330847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sz="1100" dirty="0"/>
          </a:p>
          <a:p>
            <a:pPr marL="171450" lvl="0" indent="-171450">
              <a:buFont typeface="Arial" panose="020B0604020202020204" pitchFamily="34" charset="0"/>
              <a:buChar char="•"/>
            </a:pPr>
            <a:r>
              <a:rPr lang="en-US" dirty="0"/>
              <a:t>This is not a fun thing to do.</a:t>
            </a:r>
          </a:p>
          <a:p>
            <a:pPr marL="628650" lvl="1" indent="-171450">
              <a:buFont typeface="Arial" panose="020B0604020202020204" pitchFamily="34" charset="0"/>
              <a:buChar char="•"/>
            </a:pPr>
            <a:r>
              <a:rPr lang="en-US" dirty="0"/>
              <a:t>Matthew 10:34-39 (It is necessary to please God.)</a:t>
            </a:r>
          </a:p>
          <a:p>
            <a:pPr marL="171450" lvl="0" indent="-171450">
              <a:buFont typeface="Arial" panose="020B0604020202020204" pitchFamily="34" charset="0"/>
              <a:buChar char="•"/>
            </a:pPr>
            <a:r>
              <a:rPr lang="en-US" dirty="0"/>
              <a:t>It is not popular among many.</a:t>
            </a:r>
          </a:p>
          <a:p>
            <a:pPr marL="628650" lvl="1" indent="-171450">
              <a:buFont typeface="Arial" panose="020B0604020202020204" pitchFamily="34" charset="0"/>
              <a:buChar char="•"/>
            </a:pPr>
            <a:r>
              <a:rPr lang="en-US" i="1" dirty="0"/>
              <a:t>How is this going to help?</a:t>
            </a:r>
            <a:endParaRPr lang="en-US" dirty="0"/>
          </a:p>
          <a:p>
            <a:pPr marL="628650" lvl="1" indent="-171450">
              <a:buFont typeface="Arial" panose="020B0604020202020204" pitchFamily="34" charset="0"/>
              <a:buChar char="•"/>
            </a:pPr>
            <a:r>
              <a:rPr lang="en-US" i="1" dirty="0"/>
              <a:t>This doesn’t seem like it would work!</a:t>
            </a:r>
            <a:endParaRPr lang="en-US" dirty="0"/>
          </a:p>
          <a:p>
            <a:pPr marL="171450" lvl="0" indent="-171450">
              <a:buFont typeface="Arial" panose="020B0604020202020204" pitchFamily="34" charset="0"/>
              <a:buChar char="•"/>
            </a:pPr>
            <a:r>
              <a:rPr lang="en-US" dirty="0"/>
              <a:t>God’s ways are the only ways that work.</a:t>
            </a:r>
          </a:p>
          <a:p>
            <a:pPr marL="628650" lvl="1" indent="-171450">
              <a:buFont typeface="Arial" panose="020B0604020202020204" pitchFamily="34" charset="0"/>
              <a:buChar char="•"/>
            </a:pPr>
            <a:r>
              <a:rPr lang="en-US" dirty="0"/>
              <a:t>1 Corinthians 3:18-19 (World thinks wisdom of gospel/God is foolishness. Wisdom of world is foolish to God. Fool to world, become wise through God’s wisdom.)</a:t>
            </a:r>
          </a:p>
          <a:p>
            <a:pPr marL="628650" lvl="1" indent="-171450">
              <a:buFont typeface="Arial" panose="020B0604020202020204" pitchFamily="34" charset="0"/>
              <a:buChar char="•"/>
            </a:pPr>
            <a:r>
              <a:rPr lang="en-US" dirty="0"/>
              <a:t>Isaiah 55:8-9 (God’s ways are greater than ours.)</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3</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63159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There was obvious sin (v. 1). (unrepentant sinner – Matthew 18:15-17)</a:t>
            </a:r>
          </a:p>
          <a:p>
            <a:pPr marL="628650" lvl="1" indent="-171450">
              <a:buFont typeface="Arial" panose="020B0604020202020204" pitchFamily="34" charset="0"/>
              <a:buChar char="•"/>
            </a:pPr>
            <a:r>
              <a:rPr lang="en-US" dirty="0"/>
              <a:t>Paul was shocked to hear they were tolerating such.</a:t>
            </a:r>
          </a:p>
          <a:p>
            <a:pPr marL="628650" lvl="1" indent="-171450">
              <a:buFont typeface="Arial" panose="020B0604020202020204" pitchFamily="34" charset="0"/>
              <a:buChar char="•"/>
            </a:pPr>
            <a:r>
              <a:rPr lang="en-US" dirty="0"/>
              <a:t>This should have caused them to take action (v. 2).</a:t>
            </a:r>
          </a:p>
          <a:p>
            <a:pPr marL="1085850" lvl="2" indent="-171450">
              <a:buFont typeface="Arial" panose="020B0604020202020204" pitchFamily="34" charset="0"/>
              <a:buChar char="•"/>
            </a:pPr>
            <a:r>
              <a:rPr lang="en-US" dirty="0"/>
              <a:t>They should be sad a brother is in sin, rather than being arrogant about being tolerant of him. </a:t>
            </a:r>
          </a:p>
          <a:p>
            <a:pPr marL="1085850" lvl="2" indent="-171450">
              <a:buFont typeface="Arial" panose="020B0604020202020204" pitchFamily="34" charset="0"/>
              <a:buChar char="•"/>
            </a:pPr>
            <a:r>
              <a:rPr lang="en-US" dirty="0"/>
              <a:t>They should take action by withdrawing.</a:t>
            </a:r>
          </a:p>
          <a:p>
            <a:pPr marL="171450" lvl="0" indent="-171450">
              <a:buFont typeface="Arial" panose="020B0604020202020204" pitchFamily="34" charset="0"/>
              <a:buChar char="•"/>
            </a:pPr>
            <a:r>
              <a:rPr lang="en-US" dirty="0"/>
              <a:t>Instruction to withdraw from the sinner (v. 4-5).</a:t>
            </a:r>
          </a:p>
          <a:p>
            <a:pPr marL="628650" lvl="1" indent="-171450">
              <a:buFont typeface="Arial" panose="020B0604020202020204" pitchFamily="34" charset="0"/>
              <a:buChar char="•"/>
            </a:pPr>
            <a:r>
              <a:rPr lang="en-US" dirty="0"/>
              <a:t>“Gathered together” (in the assembly)</a:t>
            </a:r>
          </a:p>
          <a:p>
            <a:pPr marL="1085850" lvl="2" indent="-171450">
              <a:buFont typeface="Arial" panose="020B0604020202020204" pitchFamily="34" charset="0"/>
              <a:buChar char="•"/>
            </a:pPr>
            <a:r>
              <a:rPr lang="en-US" dirty="0"/>
              <a:t>To bring fear to others.</a:t>
            </a:r>
          </a:p>
          <a:p>
            <a:pPr marL="1085850" lvl="2" indent="-171450">
              <a:buFont typeface="Arial" panose="020B0604020202020204" pitchFamily="34" charset="0"/>
              <a:buChar char="•"/>
            </a:pPr>
            <a:r>
              <a:rPr lang="en-US" dirty="0"/>
              <a:t>So everyone knows who to withdraw themselves from.</a:t>
            </a:r>
          </a:p>
          <a:p>
            <a:pPr marL="1085850" lvl="2" indent="-171450">
              <a:buFont typeface="Arial" panose="020B0604020202020204" pitchFamily="34" charset="0"/>
              <a:buChar char="•"/>
            </a:pPr>
            <a:r>
              <a:rPr lang="en-US" dirty="0"/>
              <a:t>So everyone can know to give an effort to save the individual.</a:t>
            </a:r>
          </a:p>
          <a:p>
            <a:pPr marL="1085850" lvl="2" indent="-171450">
              <a:buFont typeface="Arial" panose="020B0604020202020204" pitchFamily="34" charset="0"/>
              <a:buChar char="•"/>
            </a:pPr>
            <a:r>
              <a:rPr lang="en-US" dirty="0"/>
              <a:t>The entire congregation must be involved for it to be effective. </a:t>
            </a:r>
          </a:p>
          <a:p>
            <a:pPr marL="628650" lvl="1" indent="-171450">
              <a:buFont typeface="Arial" panose="020B0604020202020204" pitchFamily="34" charset="0"/>
              <a:buChar char="•"/>
            </a:pPr>
            <a:r>
              <a:rPr lang="en-US" dirty="0"/>
              <a:t>“With the power” (by His authority)</a:t>
            </a:r>
          </a:p>
          <a:p>
            <a:pPr marL="628650" lvl="1" indent="-171450">
              <a:buFont typeface="Arial" panose="020B0604020202020204" pitchFamily="34" charset="0"/>
              <a:buChar char="•"/>
            </a:pPr>
            <a:r>
              <a:rPr lang="en-US" dirty="0"/>
              <a:t>“Deliver to Satan</a:t>
            </a:r>
            <a:r>
              <a:rPr lang="en-US" dirty="0" smtClean="0"/>
              <a:t>” (destruction of flesh – painful consequence</a:t>
            </a:r>
            <a:r>
              <a:rPr lang="en-US" dirty="0" smtClean="0"/>
              <a:t> o</a:t>
            </a:r>
            <a:r>
              <a:rPr lang="en-US" dirty="0" smtClean="0"/>
              <a:t>f sin; bring shame to them)</a:t>
            </a:r>
            <a:endParaRPr lang="en-US" dirty="0"/>
          </a:p>
          <a:p>
            <a:pPr marL="1085850" lvl="2" indent="-171450">
              <a:buFont typeface="Arial" panose="020B0604020202020204" pitchFamily="34" charset="0"/>
              <a:buChar char="•"/>
            </a:pPr>
            <a:r>
              <a:rPr lang="en-US" dirty="0"/>
              <a:t>Those walking in sin are not Christ’s.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Withdrawing accomplishes…</a:t>
            </a:r>
          </a:p>
          <a:p>
            <a:pPr marL="628650" lvl="1" indent="-171450">
              <a:buFont typeface="Arial" panose="020B0604020202020204" pitchFamily="34" charset="0"/>
              <a:buChar char="•"/>
            </a:pPr>
            <a:r>
              <a:rPr lang="en-US" dirty="0"/>
              <a:t>Saving the brother (v. 5).</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4</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92497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Saving the brother (v. 5).</a:t>
            </a:r>
          </a:p>
          <a:p>
            <a:pPr marL="628650" lvl="1" indent="-171450">
              <a:buFont typeface="Arial" panose="020B0604020202020204" pitchFamily="34" charset="0"/>
              <a:buChar char="•"/>
            </a:pPr>
            <a:r>
              <a:rPr lang="en-US" dirty="0"/>
              <a:t>Protecting the church (v. 7-13).</a:t>
            </a:r>
          </a:p>
          <a:p>
            <a:pPr marL="1085850" lvl="2" indent="-171450">
              <a:buFont typeface="Arial" panose="020B0604020202020204" pitchFamily="34" charset="0"/>
              <a:buChar char="•"/>
            </a:pPr>
            <a:r>
              <a:rPr lang="en-US" dirty="0"/>
              <a:t>(v. 6) this will spread! </a:t>
            </a:r>
            <a:r>
              <a:rPr lang="en-US" i="1" dirty="0"/>
              <a:t>“Evil company corrupts good habits”</a:t>
            </a:r>
            <a:r>
              <a:rPr lang="en-US" dirty="0"/>
              <a:t> (15:33 – deny resurrection)</a:t>
            </a:r>
          </a:p>
          <a:p>
            <a:pPr marL="1085850" lvl="2" indent="-171450">
              <a:buFont typeface="Arial" panose="020B0604020202020204" pitchFamily="34" charset="0"/>
              <a:buChar char="•"/>
            </a:pPr>
            <a:r>
              <a:rPr lang="en-US" dirty="0"/>
              <a:t>Not talking about unbelievers (v. 10).</a:t>
            </a:r>
          </a:p>
          <a:p>
            <a:pPr marL="1085850" lvl="2" indent="-171450">
              <a:buFont typeface="Arial" panose="020B0604020202020204" pitchFamily="34" charset="0"/>
              <a:buChar char="•"/>
            </a:pPr>
            <a:r>
              <a:rPr lang="en-US" dirty="0"/>
              <a:t>Talking about a brother (v. 11)</a:t>
            </a:r>
          </a:p>
          <a:p>
            <a:pPr marL="1543050" lvl="3" indent="-171450">
              <a:buFont typeface="Arial" panose="020B0604020202020204" pitchFamily="34" charset="0"/>
              <a:buChar char="•"/>
            </a:pPr>
            <a:r>
              <a:rPr lang="en-US" dirty="0"/>
              <a:t>The degree of withdraw – (v. 11 – “not to even eat with such a person”) This goes further than the assembly! Don’t condone their actions</a:t>
            </a:r>
            <a:r>
              <a:rPr lang="en-US" dirty="0" smtClean="0"/>
              <a:t>!</a:t>
            </a:r>
            <a:endParaRPr lang="en-US" dirty="0"/>
          </a:p>
          <a:p>
            <a:pPr marL="171450" lvl="0" indent="-171450">
              <a:buFont typeface="Arial" panose="020B0604020202020204" pitchFamily="34" charset="0"/>
              <a:buChar char="•"/>
            </a:pPr>
            <a:r>
              <a:rPr lang="en-US" dirty="0"/>
              <a:t>Failure to withdraw?</a:t>
            </a:r>
          </a:p>
          <a:p>
            <a:pPr marL="628650" lvl="1" indent="-171450">
              <a:buFont typeface="Arial" panose="020B0604020202020204" pitchFamily="34" charset="0"/>
              <a:buChar char="•"/>
            </a:pPr>
            <a:r>
              <a:rPr lang="en-US" dirty="0"/>
              <a:t>Is sinful! (v. 2, 6).</a:t>
            </a:r>
          </a:p>
          <a:p>
            <a:pPr marL="1085850" lvl="2" indent="-171450">
              <a:buFont typeface="Arial" panose="020B0604020202020204" pitchFamily="34" charset="0"/>
              <a:buChar char="•"/>
            </a:pPr>
            <a:r>
              <a:rPr lang="en-US" dirty="0"/>
              <a:t>They are “puffed up” thinking they were great for accepting him </a:t>
            </a:r>
            <a:r>
              <a:rPr lang="en-US" i="1" dirty="0"/>
              <a:t>(“We are loving enough to tolerate him.”), </a:t>
            </a:r>
            <a:r>
              <a:rPr lang="en-US" dirty="0"/>
              <a:t>but in reality they were sinning.</a:t>
            </a:r>
          </a:p>
          <a:p>
            <a:pPr marL="1085850" lvl="2" indent="-171450">
              <a:buFont typeface="Arial" panose="020B0604020202020204" pitchFamily="34" charset="0"/>
              <a:buChar char="•"/>
            </a:pPr>
            <a:r>
              <a:rPr lang="en-US" dirty="0"/>
              <a:t>They are glorying as if keeping him around was better than God’s instruction!</a:t>
            </a:r>
          </a:p>
          <a:p>
            <a:pPr marL="1085850" lvl="2" indent="-171450">
              <a:buFont typeface="Arial" panose="020B0604020202020204" pitchFamily="34" charset="0"/>
              <a:buChar char="•"/>
            </a:pPr>
            <a:r>
              <a:rPr lang="en-US" dirty="0"/>
              <a:t>Must not tolerate sin!</a:t>
            </a:r>
          </a:p>
          <a:p>
            <a:pPr marL="171450" lvl="0" indent="-171450">
              <a:buFont typeface="Arial" panose="020B0604020202020204" pitchFamily="34" charset="0"/>
              <a:buChar char="•"/>
            </a:pPr>
            <a:r>
              <a:rPr lang="en-US" dirty="0"/>
              <a:t>The motive is love.</a:t>
            </a:r>
          </a:p>
          <a:p>
            <a:pPr marL="628650" lvl="1" indent="-171450">
              <a:buFont typeface="Arial" panose="020B0604020202020204" pitchFamily="34" charset="0"/>
              <a:buChar char="•"/>
            </a:pPr>
            <a:r>
              <a:rPr lang="en-US" dirty="0"/>
              <a:t>1 Corinthians 4:14; James 5:19-20; Galatians 6:1-2</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5</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171765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961EE-7D29-4DA3-8F21-FFD57F69102C}" type="slidenum">
              <a:rPr lang="en-US" smtClean="0"/>
              <a:t>6</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347642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961EE-7D29-4DA3-8F21-FFD57F69102C}" type="slidenum">
              <a:rPr lang="en-US" smtClean="0"/>
              <a:t>7</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96569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961EE-7D29-4DA3-8F21-FFD57F69102C}" type="slidenum">
              <a:rPr lang="en-US" smtClean="0"/>
              <a:t>8</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31381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sin caused grief (v. 5).</a:t>
            </a:r>
          </a:p>
          <a:p>
            <a:pPr marL="628650" lvl="1" indent="-171450">
              <a:buFont typeface="Arial" panose="020B0604020202020204" pitchFamily="34" charset="0"/>
              <a:buChar char="•"/>
            </a:pPr>
            <a:r>
              <a:rPr lang="en-US" dirty="0"/>
              <a:t>And so…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The Punishment is Sufficient (v. 6). </a:t>
            </a:r>
          </a:p>
          <a:p>
            <a:pPr marL="628650" lvl="1" indent="-171450">
              <a:buFont typeface="Arial" panose="020B0604020202020204" pitchFamily="34" charset="0"/>
              <a:buChar char="•"/>
            </a:pPr>
            <a:r>
              <a:rPr lang="en-US" dirty="0"/>
              <a:t>It is fit for the man.</a:t>
            </a:r>
          </a:p>
          <a:p>
            <a:pPr marL="628650" lvl="1" indent="-171450">
              <a:buFont typeface="Arial" panose="020B0604020202020204" pitchFamily="34" charset="0"/>
              <a:buChar char="•"/>
            </a:pPr>
            <a:r>
              <a:rPr lang="en-US" dirty="0"/>
              <a:t>It caused repentance! It worked</a:t>
            </a:r>
            <a:r>
              <a:rPr lang="en-US" dirty="0" smtClean="0"/>
              <a:t>!</a:t>
            </a:r>
            <a:r>
              <a:rPr lang="en-US" dirty="0"/>
              <a:t> What they did was sufficient so now they should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Forgive him and comfort him (v. 7-8, 10-11). </a:t>
            </a:r>
          </a:p>
          <a:p>
            <a:pPr marL="628650" lvl="1" indent="-171450">
              <a:buFont typeface="Arial" panose="020B0604020202020204" pitchFamily="34" charset="0"/>
              <a:buChar char="•"/>
            </a:pPr>
            <a:r>
              <a:rPr lang="en-US" dirty="0"/>
              <a:t>Lest he is swallowed in sorrow.</a:t>
            </a:r>
          </a:p>
          <a:p>
            <a:pPr marL="1085850" lvl="2" indent="-171450">
              <a:buFont typeface="Arial" panose="020B0604020202020204" pitchFamily="34" charset="0"/>
              <a:buChar char="•"/>
            </a:pPr>
            <a:r>
              <a:rPr lang="en-US" dirty="0"/>
              <a:t>“Love…thinks no evil” (1 Corinthians 13:5) – Takes no account of evil.</a:t>
            </a:r>
          </a:p>
          <a:p>
            <a:pPr marL="171450" lvl="0" indent="-171450">
              <a:buFont typeface="Arial" panose="020B0604020202020204" pitchFamily="34" charset="0"/>
              <a:buChar char="•"/>
            </a:pPr>
            <a:r>
              <a:rPr lang="en-US" dirty="0"/>
              <a:t>Withdrawing is obedience (v. 9).</a:t>
            </a:r>
          </a:p>
          <a:p>
            <a:pPr marL="628650" lvl="1" indent="-171450">
              <a:buFont typeface="Arial" panose="020B0604020202020204" pitchFamily="34" charset="0"/>
              <a:buChar char="•"/>
            </a:pPr>
            <a:r>
              <a:rPr lang="en-US" dirty="0"/>
              <a:t>Failing to withdraw is sin, for it is disobedience.</a:t>
            </a:r>
          </a:p>
          <a:p>
            <a:endParaRPr lang="en-US" dirty="0"/>
          </a:p>
        </p:txBody>
      </p:sp>
      <p:sp>
        <p:nvSpPr>
          <p:cNvPr id="4" name="Slide Number Placeholder 3"/>
          <p:cNvSpPr>
            <a:spLocks noGrp="1"/>
          </p:cNvSpPr>
          <p:nvPr>
            <p:ph type="sldNum" sz="quarter" idx="10"/>
          </p:nvPr>
        </p:nvSpPr>
        <p:spPr/>
        <p:txBody>
          <a:bodyPr/>
          <a:lstStyle/>
          <a:p>
            <a:fld id="{B05961EE-7D29-4DA3-8F21-FFD57F69102C}" type="slidenum">
              <a:rPr lang="en-US" smtClean="0"/>
              <a:t>9</a:t>
            </a:fld>
            <a:endParaRPr lang="en-US"/>
          </a:p>
        </p:txBody>
      </p:sp>
      <p:sp>
        <p:nvSpPr>
          <p:cNvPr id="5" name="Date Placeholder 4"/>
          <p:cNvSpPr>
            <a:spLocks noGrp="1"/>
          </p:cNvSpPr>
          <p:nvPr>
            <p:ph type="dt" idx="11"/>
          </p:nvPr>
        </p:nvSpPr>
        <p:spPr/>
        <p:txBody>
          <a:bodyPr/>
          <a:lstStyle/>
          <a:p>
            <a:r>
              <a:rPr lang="en-US" smtClean="0"/>
              <a:t>Sunday AM - 6/1/2014</a:t>
            </a:r>
            <a:endParaRPr lang="en-US"/>
          </a:p>
        </p:txBody>
      </p:sp>
    </p:spTree>
    <p:extLst>
      <p:ext uri="{BB962C8B-B14F-4D97-AF65-F5344CB8AC3E}">
        <p14:creationId xmlns:p14="http://schemas.microsoft.com/office/powerpoint/2010/main" val="2290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B02A8-F917-462A-919A-65F5E55949A0}"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279289048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B02A8-F917-462A-919A-65F5E55949A0}"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398112709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B02A8-F917-462A-919A-65F5E55949A0}"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189325513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B02A8-F917-462A-919A-65F5E55949A0}"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271047053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B02A8-F917-462A-919A-65F5E55949A0}"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246325906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B02A8-F917-462A-919A-65F5E55949A0}"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12418487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B02A8-F917-462A-919A-65F5E55949A0}"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228036272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8B02A8-F917-462A-919A-65F5E55949A0}"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387530769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02A8-F917-462A-919A-65F5E55949A0}"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46325256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B02A8-F917-462A-919A-65F5E55949A0}"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311288410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B02A8-F917-462A-919A-65F5E55949A0}"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24D1-1AC3-4DC0-A025-08E414711D57}" type="slidenum">
              <a:rPr lang="en-US" smtClean="0"/>
              <a:t>‹#›</a:t>
            </a:fld>
            <a:endParaRPr lang="en-US"/>
          </a:p>
        </p:txBody>
      </p:sp>
    </p:spTree>
    <p:extLst>
      <p:ext uri="{BB962C8B-B14F-4D97-AF65-F5344CB8AC3E}">
        <p14:creationId xmlns:p14="http://schemas.microsoft.com/office/powerpoint/2010/main" val="272573021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02A8-F917-462A-919A-65F5E55949A0}" type="datetimeFigureOut">
              <a:rPr lang="en-US" smtClean="0"/>
              <a:t>6/1/2014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24D1-1AC3-4DC0-A025-08E414711D57}" type="slidenum">
              <a:rPr lang="en-US" smtClean="0"/>
              <a:t>‹#›</a:t>
            </a:fld>
            <a:endParaRPr lang="en-US"/>
          </a:p>
        </p:txBody>
      </p:sp>
    </p:spTree>
    <p:extLst>
      <p:ext uri="{BB962C8B-B14F-4D97-AF65-F5344CB8AC3E}">
        <p14:creationId xmlns:p14="http://schemas.microsoft.com/office/powerpoint/2010/main" val="47471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508216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bg1"/>
                </a:solidFill>
                <a:latin typeface="Aharoni" panose="02010803020104030203" pitchFamily="2" charset="-79"/>
                <a:cs typeface="Aharoni" panose="02010803020104030203" pitchFamily="2" charset="-79"/>
              </a:rPr>
              <a:t>For any sin!</a:t>
            </a:r>
            <a:endParaRPr lang="en-US" sz="66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pPr lvl="0"/>
            <a:r>
              <a:rPr lang="en-US" sz="3600" dirty="0" smtClean="0">
                <a:solidFill>
                  <a:schemeClr val="bg1"/>
                </a:solidFill>
              </a:rPr>
              <a:t>Idleness – 2 </a:t>
            </a:r>
            <a:r>
              <a:rPr lang="en-US" sz="3600" dirty="0">
                <a:solidFill>
                  <a:schemeClr val="bg1"/>
                </a:solidFill>
              </a:rPr>
              <a:t>Thessalonians </a:t>
            </a:r>
            <a:r>
              <a:rPr lang="en-US" sz="3600" dirty="0" smtClean="0">
                <a:solidFill>
                  <a:schemeClr val="bg1"/>
                </a:solidFill>
              </a:rPr>
              <a:t>3:6-9</a:t>
            </a:r>
            <a:endParaRPr lang="en-US" sz="3600" dirty="0">
              <a:solidFill>
                <a:schemeClr val="bg1"/>
              </a:solidFill>
            </a:endParaRPr>
          </a:p>
          <a:p>
            <a:pPr lvl="0"/>
            <a:r>
              <a:rPr lang="en-US" sz="3600" dirty="0" smtClean="0">
                <a:solidFill>
                  <a:schemeClr val="bg1"/>
                </a:solidFill>
              </a:rPr>
              <a:t>Divisive People – Romans 16:17-18</a:t>
            </a:r>
            <a:endParaRPr lang="en-US" sz="3600" dirty="0">
              <a:solidFill>
                <a:schemeClr val="bg1"/>
              </a:solidFill>
            </a:endParaRPr>
          </a:p>
          <a:p>
            <a:pPr lvl="0"/>
            <a:r>
              <a:rPr lang="en-US" sz="3600" dirty="0" smtClean="0">
                <a:solidFill>
                  <a:schemeClr val="bg1"/>
                </a:solidFill>
              </a:rPr>
              <a:t>False Teachers – Revelation 2:14-16</a:t>
            </a:r>
            <a:endParaRPr lang="en-US" sz="3600" dirty="0">
              <a:solidFill>
                <a:schemeClr val="bg1"/>
              </a:solidFill>
            </a:endParaRPr>
          </a:p>
        </p:txBody>
      </p:sp>
    </p:spTree>
    <p:extLst>
      <p:ext uri="{BB962C8B-B14F-4D97-AF65-F5344CB8AC3E}">
        <p14:creationId xmlns:p14="http://schemas.microsoft.com/office/powerpoint/2010/main" val="54493548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solidFill>
                  <a:schemeClr val="bg1"/>
                </a:solidFill>
                <a:latin typeface="Aharoni" panose="02010803020104030203" pitchFamily="2" charset="-79"/>
                <a:cs typeface="Aharoni" panose="02010803020104030203" pitchFamily="2" charset="-79"/>
              </a:rPr>
              <a:t>Withdrawing From Disorderly Brethren</a:t>
            </a:r>
          </a:p>
        </p:txBody>
      </p:sp>
      <p:sp>
        <p:nvSpPr>
          <p:cNvPr id="3" name="Subtitle 2"/>
          <p:cNvSpPr>
            <a:spLocks noGrp="1"/>
          </p:cNvSpPr>
          <p:nvPr>
            <p:ph type="subTitle" idx="1"/>
          </p:nvPr>
        </p:nvSpPr>
        <p:spPr/>
        <p:txBody>
          <a:bodyPr>
            <a:normAutofit/>
          </a:bodyPr>
          <a:lstStyle/>
          <a:p>
            <a:r>
              <a:rPr lang="en-US" sz="4000" i="1" dirty="0">
                <a:solidFill>
                  <a:schemeClr val="bg1"/>
                </a:solidFill>
              </a:rPr>
              <a:t>2 Thessalonians 3:6</a:t>
            </a:r>
          </a:p>
        </p:txBody>
      </p:sp>
    </p:spTree>
    <p:extLst>
      <p:ext uri="{BB962C8B-B14F-4D97-AF65-F5344CB8AC3E}">
        <p14:creationId xmlns:p14="http://schemas.microsoft.com/office/powerpoint/2010/main" val="404831806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latin typeface="Aharoni" panose="02010803020104030203" pitchFamily="2" charset="-79"/>
                <a:cs typeface="Aharoni" panose="02010803020104030203" pitchFamily="2" charset="-79"/>
              </a:rPr>
              <a:t>2 Thessalonians </a:t>
            </a:r>
            <a:r>
              <a:rPr lang="en-US" sz="6000" dirty="0" smtClean="0">
                <a:solidFill>
                  <a:schemeClr val="bg1"/>
                </a:solidFill>
                <a:latin typeface="Aharoni" panose="02010803020104030203" pitchFamily="2" charset="-79"/>
                <a:cs typeface="Aharoni" panose="02010803020104030203" pitchFamily="2" charset="-79"/>
              </a:rPr>
              <a:t>3:6</a:t>
            </a:r>
            <a:endParaRPr lang="en-US" sz="60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But </a:t>
            </a:r>
            <a:r>
              <a:rPr lang="en-US" sz="4000" dirty="0">
                <a:solidFill>
                  <a:schemeClr val="bg1"/>
                </a:solidFill>
              </a:rPr>
              <a:t>we command you, brethren, in the name of our Lord Jesus Christ, that you withdraw from every brother who walks disorderly and not according to the tradition which he received from 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530" y="4855336"/>
            <a:ext cx="2780352" cy="1738647"/>
          </a:xfrm>
          <a:prstGeom prst="rect">
            <a:avLst/>
          </a:prstGeom>
        </p:spPr>
      </p:pic>
    </p:spTree>
    <p:extLst>
      <p:ext uri="{BB962C8B-B14F-4D97-AF65-F5344CB8AC3E}">
        <p14:creationId xmlns:p14="http://schemas.microsoft.com/office/powerpoint/2010/main" val="82316161"/>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a:solidFill>
                  <a:schemeClr val="bg1"/>
                </a:solidFill>
                <a:latin typeface="Aharoni" panose="02010803020104030203" pitchFamily="2" charset="-79"/>
                <a:cs typeface="Aharoni" panose="02010803020104030203" pitchFamily="2" charset="-79"/>
              </a:rPr>
              <a:t>Withdrawing From Disorderly Brethren</a:t>
            </a:r>
          </a:p>
        </p:txBody>
      </p:sp>
      <p:sp>
        <p:nvSpPr>
          <p:cNvPr id="3" name="Subtitle 2"/>
          <p:cNvSpPr>
            <a:spLocks noGrp="1"/>
          </p:cNvSpPr>
          <p:nvPr>
            <p:ph type="subTitle" idx="1"/>
          </p:nvPr>
        </p:nvSpPr>
        <p:spPr/>
        <p:txBody>
          <a:bodyPr>
            <a:normAutofit/>
          </a:bodyPr>
          <a:lstStyle/>
          <a:p>
            <a:r>
              <a:rPr lang="en-US" sz="4000" i="1" dirty="0">
                <a:solidFill>
                  <a:schemeClr val="bg1"/>
                </a:solidFill>
              </a:rPr>
              <a:t>2 Thessalonians 3:6</a:t>
            </a:r>
          </a:p>
        </p:txBody>
      </p:sp>
    </p:spTree>
    <p:extLst>
      <p:ext uri="{BB962C8B-B14F-4D97-AF65-F5344CB8AC3E}">
        <p14:creationId xmlns:p14="http://schemas.microsoft.com/office/powerpoint/2010/main" val="33561126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bg1"/>
                </a:solidFill>
                <a:latin typeface="Aharoni" panose="02010803020104030203" pitchFamily="2" charset="-79"/>
                <a:cs typeface="Aharoni" panose="02010803020104030203" pitchFamily="2" charset="-79"/>
              </a:rPr>
              <a:t>1 Corinthians 5</a:t>
            </a:r>
            <a:endParaRPr lang="en-US" sz="66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pPr lvl="0"/>
            <a:r>
              <a:rPr lang="en-US" sz="3200" dirty="0">
                <a:solidFill>
                  <a:schemeClr val="bg1"/>
                </a:solidFill>
              </a:rPr>
              <a:t>There was </a:t>
            </a:r>
            <a:r>
              <a:rPr lang="en-US" sz="3200" dirty="0" smtClean="0">
                <a:solidFill>
                  <a:schemeClr val="bg1"/>
                </a:solidFill>
              </a:rPr>
              <a:t>unrepentant sin </a:t>
            </a:r>
            <a:r>
              <a:rPr lang="en-US" sz="3200" dirty="0">
                <a:solidFill>
                  <a:schemeClr val="bg1"/>
                </a:solidFill>
              </a:rPr>
              <a:t>(v. 1</a:t>
            </a:r>
            <a:r>
              <a:rPr lang="en-US" sz="3200" dirty="0" smtClean="0">
                <a:solidFill>
                  <a:schemeClr val="bg1"/>
                </a:solidFill>
              </a:rPr>
              <a:t>).</a:t>
            </a:r>
            <a:endParaRPr lang="en-US" sz="3200" dirty="0">
              <a:solidFill>
                <a:schemeClr val="bg1"/>
              </a:solidFill>
            </a:endParaRPr>
          </a:p>
          <a:p>
            <a:pPr lvl="0"/>
            <a:r>
              <a:rPr lang="en-US" sz="3200" dirty="0" smtClean="0">
                <a:solidFill>
                  <a:schemeClr val="bg1"/>
                </a:solidFill>
              </a:rPr>
              <a:t>Instruction to </a:t>
            </a:r>
            <a:r>
              <a:rPr lang="en-US" sz="3200" dirty="0">
                <a:solidFill>
                  <a:schemeClr val="bg1"/>
                </a:solidFill>
              </a:rPr>
              <a:t>withdraw from the sinner </a:t>
            </a:r>
            <a:r>
              <a:rPr lang="en-US" sz="3200" dirty="0" smtClean="0">
                <a:solidFill>
                  <a:schemeClr val="bg1"/>
                </a:solidFill>
              </a:rPr>
              <a:t>      (</a:t>
            </a:r>
            <a:r>
              <a:rPr lang="en-US" sz="3200" dirty="0">
                <a:solidFill>
                  <a:schemeClr val="bg1"/>
                </a:solidFill>
              </a:rPr>
              <a:t>v. </a:t>
            </a:r>
            <a:r>
              <a:rPr lang="en-US" sz="3200" dirty="0" smtClean="0">
                <a:solidFill>
                  <a:schemeClr val="bg1"/>
                </a:solidFill>
              </a:rPr>
              <a:t>4-5).</a:t>
            </a:r>
            <a:endParaRPr lang="en-US" sz="3200" dirty="0">
              <a:solidFill>
                <a:schemeClr val="bg1"/>
              </a:solidFill>
            </a:endParaRPr>
          </a:p>
          <a:p>
            <a:pPr lvl="0"/>
            <a:r>
              <a:rPr lang="en-US" sz="3200" dirty="0" smtClean="0">
                <a:solidFill>
                  <a:schemeClr val="bg1"/>
                </a:solidFill>
              </a:rPr>
              <a:t>Save </a:t>
            </a:r>
            <a:r>
              <a:rPr lang="en-US" sz="3200" dirty="0">
                <a:solidFill>
                  <a:schemeClr val="bg1"/>
                </a:solidFill>
              </a:rPr>
              <a:t>the brother (v. 5</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58487121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chemeClr val="bg1"/>
                </a:solidFill>
                <a:latin typeface="Aharoni" panose="02010803020104030203" pitchFamily="2" charset="-79"/>
                <a:cs typeface="Aharoni" panose="02010803020104030203" pitchFamily="2" charset="-79"/>
              </a:rPr>
              <a:t>1 Corinthians 5</a:t>
            </a:r>
            <a:endParaRPr lang="en-US" sz="66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pPr lvl="0"/>
            <a:r>
              <a:rPr lang="en-US" sz="3200" dirty="0">
                <a:solidFill>
                  <a:schemeClr val="bg1"/>
                </a:solidFill>
              </a:rPr>
              <a:t>There was </a:t>
            </a:r>
            <a:r>
              <a:rPr lang="en-US" sz="3200" dirty="0" smtClean="0">
                <a:solidFill>
                  <a:schemeClr val="bg1"/>
                </a:solidFill>
              </a:rPr>
              <a:t>unrepentant sin </a:t>
            </a:r>
            <a:r>
              <a:rPr lang="en-US" sz="3200" dirty="0">
                <a:solidFill>
                  <a:schemeClr val="bg1"/>
                </a:solidFill>
              </a:rPr>
              <a:t>(v. 1</a:t>
            </a:r>
            <a:r>
              <a:rPr lang="en-US" sz="3200" dirty="0" smtClean="0">
                <a:solidFill>
                  <a:schemeClr val="bg1"/>
                </a:solidFill>
              </a:rPr>
              <a:t>).</a:t>
            </a:r>
            <a:endParaRPr lang="en-US" sz="3200" dirty="0">
              <a:solidFill>
                <a:schemeClr val="bg1"/>
              </a:solidFill>
            </a:endParaRPr>
          </a:p>
          <a:p>
            <a:pPr lvl="0"/>
            <a:r>
              <a:rPr lang="en-US" sz="3200" dirty="0" smtClean="0">
                <a:solidFill>
                  <a:schemeClr val="bg1"/>
                </a:solidFill>
              </a:rPr>
              <a:t>Instruction to </a:t>
            </a:r>
            <a:r>
              <a:rPr lang="en-US" sz="3200" dirty="0">
                <a:solidFill>
                  <a:schemeClr val="bg1"/>
                </a:solidFill>
              </a:rPr>
              <a:t>withdraw from the sinner </a:t>
            </a:r>
            <a:r>
              <a:rPr lang="en-US" sz="3200" dirty="0" smtClean="0">
                <a:solidFill>
                  <a:schemeClr val="bg1"/>
                </a:solidFill>
              </a:rPr>
              <a:t>      (</a:t>
            </a:r>
            <a:r>
              <a:rPr lang="en-US" sz="3200" dirty="0">
                <a:solidFill>
                  <a:schemeClr val="bg1"/>
                </a:solidFill>
              </a:rPr>
              <a:t>v. </a:t>
            </a:r>
            <a:r>
              <a:rPr lang="en-US" sz="3200" dirty="0" smtClean="0">
                <a:solidFill>
                  <a:schemeClr val="bg1"/>
                </a:solidFill>
              </a:rPr>
              <a:t>4-5).</a:t>
            </a:r>
            <a:endParaRPr lang="en-US" sz="3200" dirty="0">
              <a:solidFill>
                <a:schemeClr val="bg1"/>
              </a:solidFill>
            </a:endParaRPr>
          </a:p>
          <a:p>
            <a:pPr lvl="0"/>
            <a:r>
              <a:rPr lang="en-US" sz="3200" dirty="0" smtClean="0">
                <a:solidFill>
                  <a:schemeClr val="bg1"/>
                </a:solidFill>
              </a:rPr>
              <a:t>Save </a:t>
            </a:r>
            <a:r>
              <a:rPr lang="en-US" sz="3200" dirty="0">
                <a:solidFill>
                  <a:schemeClr val="bg1"/>
                </a:solidFill>
              </a:rPr>
              <a:t>the brother (v. 5).</a:t>
            </a:r>
          </a:p>
          <a:p>
            <a:pPr lvl="0"/>
            <a:r>
              <a:rPr lang="en-US" sz="3200" dirty="0" smtClean="0">
                <a:solidFill>
                  <a:schemeClr val="bg1"/>
                </a:solidFill>
              </a:rPr>
              <a:t>Protect </a:t>
            </a:r>
            <a:r>
              <a:rPr lang="en-US" sz="3200" dirty="0">
                <a:solidFill>
                  <a:schemeClr val="bg1"/>
                </a:solidFill>
              </a:rPr>
              <a:t>the church (v. 7-13</a:t>
            </a:r>
            <a:r>
              <a:rPr lang="en-US" sz="3200" dirty="0" smtClean="0">
                <a:solidFill>
                  <a:schemeClr val="bg1"/>
                </a:solidFill>
              </a:rPr>
              <a:t>).</a:t>
            </a:r>
            <a:endParaRPr lang="en-US" sz="3200" dirty="0">
              <a:solidFill>
                <a:schemeClr val="bg1"/>
              </a:solidFill>
            </a:endParaRPr>
          </a:p>
          <a:p>
            <a:pPr lvl="0"/>
            <a:r>
              <a:rPr lang="en-US" sz="3200" dirty="0">
                <a:solidFill>
                  <a:schemeClr val="bg1"/>
                </a:solidFill>
              </a:rPr>
              <a:t>Failure to </a:t>
            </a:r>
            <a:r>
              <a:rPr lang="en-US" sz="3200" dirty="0" smtClean="0">
                <a:solidFill>
                  <a:schemeClr val="bg1"/>
                </a:solidFill>
              </a:rPr>
              <a:t>withdraw is </a:t>
            </a:r>
            <a:r>
              <a:rPr lang="en-US" sz="3200" dirty="0">
                <a:solidFill>
                  <a:schemeClr val="bg1"/>
                </a:solidFill>
              </a:rPr>
              <a:t>sinful! (v. 2, 6).</a:t>
            </a:r>
          </a:p>
          <a:p>
            <a:pPr lvl="0"/>
            <a:r>
              <a:rPr lang="en-US" sz="3200" dirty="0" smtClean="0">
                <a:solidFill>
                  <a:schemeClr val="bg1"/>
                </a:solidFill>
              </a:rPr>
              <a:t>The </a:t>
            </a:r>
            <a:r>
              <a:rPr lang="en-US" sz="3200" dirty="0">
                <a:solidFill>
                  <a:schemeClr val="bg1"/>
                </a:solidFill>
              </a:rPr>
              <a:t>motive is love.</a:t>
            </a:r>
          </a:p>
          <a:p>
            <a:pPr lvl="1"/>
            <a:r>
              <a:rPr lang="en-US" sz="2600" dirty="0">
                <a:solidFill>
                  <a:schemeClr val="bg1"/>
                </a:solidFill>
              </a:rPr>
              <a:t>1 Corinthians 4:14; James 5:19-20; Galatians </a:t>
            </a:r>
            <a:r>
              <a:rPr lang="en-US" sz="2600" dirty="0" smtClean="0">
                <a:solidFill>
                  <a:schemeClr val="bg1"/>
                </a:solidFill>
              </a:rPr>
              <a:t>6:1-2</a:t>
            </a:r>
            <a:endParaRPr lang="en-US" sz="2600" dirty="0">
              <a:solidFill>
                <a:schemeClr val="bg1"/>
              </a:solidFill>
            </a:endParaRPr>
          </a:p>
        </p:txBody>
      </p:sp>
    </p:spTree>
    <p:extLst>
      <p:ext uri="{BB962C8B-B14F-4D97-AF65-F5344CB8AC3E}">
        <p14:creationId xmlns:p14="http://schemas.microsoft.com/office/powerpoint/2010/main" val="241588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latin typeface="Aharoni" panose="02010803020104030203" pitchFamily="2" charset="-79"/>
                <a:cs typeface="Aharoni" panose="02010803020104030203" pitchFamily="2" charset="-79"/>
              </a:rPr>
              <a:t>1 Corinthians 4:14</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I </a:t>
            </a:r>
            <a:r>
              <a:rPr lang="en-US" sz="4000" dirty="0">
                <a:solidFill>
                  <a:schemeClr val="bg1"/>
                </a:solidFill>
              </a:rPr>
              <a:t>do not write these things to shame you, but as my beloved children I warn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530" y="4855336"/>
            <a:ext cx="2780352" cy="1738647"/>
          </a:xfrm>
          <a:prstGeom prst="rect">
            <a:avLst/>
          </a:prstGeom>
        </p:spPr>
      </p:pic>
    </p:spTree>
    <p:extLst>
      <p:ext uri="{BB962C8B-B14F-4D97-AF65-F5344CB8AC3E}">
        <p14:creationId xmlns:p14="http://schemas.microsoft.com/office/powerpoint/2010/main" val="48811995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latin typeface="Aharoni" panose="02010803020104030203" pitchFamily="2" charset="-79"/>
                <a:cs typeface="Aharoni" panose="02010803020104030203" pitchFamily="2" charset="-79"/>
              </a:rPr>
              <a:t>James 5:19-20</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Brethren</a:t>
            </a:r>
            <a:r>
              <a:rPr lang="en-US" sz="4000" dirty="0">
                <a:solidFill>
                  <a:schemeClr val="bg1"/>
                </a:solidFill>
              </a:rPr>
              <a:t>, if anyone among you wanders from the truth, and someone turns him </a:t>
            </a:r>
            <a:r>
              <a:rPr lang="en-US" sz="4000" dirty="0" smtClean="0">
                <a:solidFill>
                  <a:schemeClr val="bg1"/>
                </a:solidFill>
              </a:rPr>
              <a:t>back, </a:t>
            </a:r>
            <a:r>
              <a:rPr lang="en-US" sz="4000" baseline="30000" dirty="0" smtClean="0">
                <a:solidFill>
                  <a:schemeClr val="bg1"/>
                </a:solidFill>
              </a:rPr>
              <a:t>20</a:t>
            </a:r>
            <a:r>
              <a:rPr lang="en-US" sz="4000" dirty="0" smtClean="0">
                <a:solidFill>
                  <a:schemeClr val="bg1"/>
                </a:solidFill>
              </a:rPr>
              <a:t> let </a:t>
            </a:r>
            <a:r>
              <a:rPr lang="en-US" sz="4000" dirty="0">
                <a:solidFill>
                  <a:schemeClr val="bg1"/>
                </a:solidFill>
              </a:rPr>
              <a:t>him know that he who turns a sinner from the error of his way will save a soul from death and cover a multitude of sins.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530" y="4855336"/>
            <a:ext cx="2780352" cy="1738647"/>
          </a:xfrm>
          <a:prstGeom prst="rect">
            <a:avLst/>
          </a:prstGeom>
        </p:spPr>
      </p:pic>
    </p:spTree>
    <p:extLst>
      <p:ext uri="{BB962C8B-B14F-4D97-AF65-F5344CB8AC3E}">
        <p14:creationId xmlns:p14="http://schemas.microsoft.com/office/powerpoint/2010/main" val="346034906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1"/>
                </a:solidFill>
                <a:latin typeface="Aharoni" panose="02010803020104030203" pitchFamily="2" charset="-79"/>
                <a:cs typeface="Aharoni" panose="02010803020104030203" pitchFamily="2" charset="-79"/>
              </a:rPr>
              <a:t>Galatians 6:1-2</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Brethren</a:t>
            </a:r>
            <a:r>
              <a:rPr lang="en-US" sz="4000" dirty="0">
                <a:solidFill>
                  <a:schemeClr val="bg1"/>
                </a:solidFill>
              </a:rPr>
              <a:t>, if a man is overtaken in any trespass, you who are spiritual restore such a one in a spirit of gentleness, considering yourself lest you also be </a:t>
            </a:r>
            <a:r>
              <a:rPr lang="en-US" sz="4000" dirty="0" smtClean="0">
                <a:solidFill>
                  <a:schemeClr val="bg1"/>
                </a:solidFill>
              </a:rPr>
              <a:t>tempted. </a:t>
            </a:r>
            <a:r>
              <a:rPr lang="en-US" sz="4000" baseline="30000" dirty="0" smtClean="0">
                <a:solidFill>
                  <a:schemeClr val="bg1"/>
                </a:solidFill>
              </a:rPr>
              <a:t>2</a:t>
            </a:r>
            <a:r>
              <a:rPr lang="en-US" sz="4000" dirty="0" smtClean="0">
                <a:solidFill>
                  <a:schemeClr val="bg1"/>
                </a:solidFill>
              </a:rPr>
              <a:t> Bear </a:t>
            </a:r>
            <a:r>
              <a:rPr lang="en-US" sz="4000" dirty="0">
                <a:solidFill>
                  <a:schemeClr val="bg1"/>
                </a:solidFill>
              </a:rPr>
              <a:t>one another's burdens, and so </a:t>
            </a:r>
            <a:r>
              <a:rPr lang="en-US" sz="4000" dirty="0" smtClean="0">
                <a:solidFill>
                  <a:schemeClr val="bg1"/>
                </a:solidFill>
              </a:rPr>
              <a:t>           fulfill </a:t>
            </a:r>
            <a:r>
              <a:rPr lang="en-US" sz="4000" dirty="0">
                <a:solidFill>
                  <a:schemeClr val="bg1"/>
                </a:solidFill>
              </a:rPr>
              <a:t>the law of Christ.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530" y="4855336"/>
            <a:ext cx="2780352" cy="1738647"/>
          </a:xfrm>
          <a:prstGeom prst="rect">
            <a:avLst/>
          </a:prstGeom>
        </p:spPr>
      </p:pic>
    </p:spTree>
    <p:extLst>
      <p:ext uri="{BB962C8B-B14F-4D97-AF65-F5344CB8AC3E}">
        <p14:creationId xmlns:p14="http://schemas.microsoft.com/office/powerpoint/2010/main" val="401962516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solidFill>
                  <a:schemeClr val="bg1"/>
                </a:solidFill>
                <a:latin typeface="Aharoni" panose="02010803020104030203" pitchFamily="2" charset="-79"/>
                <a:cs typeface="Aharoni" panose="02010803020104030203" pitchFamily="2" charset="-79"/>
              </a:rPr>
              <a:t>2</a:t>
            </a:r>
            <a:r>
              <a:rPr lang="en-US" sz="6600" dirty="0" smtClean="0">
                <a:solidFill>
                  <a:schemeClr val="bg1"/>
                </a:solidFill>
                <a:latin typeface="Aharoni" panose="02010803020104030203" pitchFamily="2" charset="-79"/>
                <a:cs typeface="Aharoni" panose="02010803020104030203" pitchFamily="2" charset="-79"/>
              </a:rPr>
              <a:t> Corinthians 2</a:t>
            </a:r>
            <a:endParaRPr lang="en-US" sz="6600" dirty="0">
              <a:solidFill>
                <a:schemeClr val="bg1"/>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pPr lvl="0"/>
            <a:r>
              <a:rPr lang="en-US" sz="3600" dirty="0" smtClean="0">
                <a:solidFill>
                  <a:schemeClr val="bg1"/>
                </a:solidFill>
              </a:rPr>
              <a:t>The </a:t>
            </a:r>
            <a:r>
              <a:rPr lang="en-US" sz="3600" dirty="0">
                <a:solidFill>
                  <a:schemeClr val="bg1"/>
                </a:solidFill>
              </a:rPr>
              <a:t>sin caused grief (v. 5</a:t>
            </a:r>
            <a:r>
              <a:rPr lang="en-US" sz="3600" dirty="0" smtClean="0">
                <a:solidFill>
                  <a:schemeClr val="bg1"/>
                </a:solidFill>
              </a:rPr>
              <a:t>).</a:t>
            </a:r>
            <a:endParaRPr lang="en-US" sz="3600" dirty="0">
              <a:solidFill>
                <a:schemeClr val="bg1"/>
              </a:solidFill>
            </a:endParaRPr>
          </a:p>
          <a:p>
            <a:pPr lvl="0"/>
            <a:r>
              <a:rPr lang="en-US" sz="3600" dirty="0" smtClean="0">
                <a:solidFill>
                  <a:schemeClr val="bg1"/>
                </a:solidFill>
              </a:rPr>
              <a:t>The </a:t>
            </a:r>
            <a:r>
              <a:rPr lang="en-US" sz="3600" dirty="0">
                <a:solidFill>
                  <a:schemeClr val="bg1"/>
                </a:solidFill>
              </a:rPr>
              <a:t>Punishment </a:t>
            </a:r>
            <a:r>
              <a:rPr lang="en-US" sz="3600" dirty="0" smtClean="0">
                <a:solidFill>
                  <a:schemeClr val="bg1"/>
                </a:solidFill>
              </a:rPr>
              <a:t>was </a:t>
            </a:r>
            <a:r>
              <a:rPr lang="en-US" sz="3600" dirty="0">
                <a:solidFill>
                  <a:schemeClr val="bg1"/>
                </a:solidFill>
              </a:rPr>
              <a:t>Sufficient (v</a:t>
            </a:r>
            <a:r>
              <a:rPr lang="en-US" sz="3600" dirty="0" smtClean="0">
                <a:solidFill>
                  <a:schemeClr val="bg1"/>
                </a:solidFill>
              </a:rPr>
              <a:t>. 6). </a:t>
            </a:r>
          </a:p>
          <a:p>
            <a:pPr lvl="0"/>
            <a:r>
              <a:rPr lang="en-US" sz="3600" dirty="0" smtClean="0">
                <a:solidFill>
                  <a:schemeClr val="bg1"/>
                </a:solidFill>
              </a:rPr>
              <a:t>Forgive </a:t>
            </a:r>
            <a:r>
              <a:rPr lang="en-US" sz="3600" dirty="0">
                <a:solidFill>
                  <a:schemeClr val="bg1"/>
                </a:solidFill>
              </a:rPr>
              <a:t>him and comfort him </a:t>
            </a:r>
            <a:r>
              <a:rPr lang="en-US" sz="3600" dirty="0" smtClean="0">
                <a:solidFill>
                  <a:schemeClr val="bg1"/>
                </a:solidFill>
              </a:rPr>
              <a:t>                (</a:t>
            </a:r>
            <a:r>
              <a:rPr lang="en-US" sz="3600" dirty="0">
                <a:solidFill>
                  <a:schemeClr val="bg1"/>
                </a:solidFill>
              </a:rPr>
              <a:t>v. 7-8, 10-11). </a:t>
            </a:r>
          </a:p>
          <a:p>
            <a:pPr lvl="0"/>
            <a:r>
              <a:rPr lang="en-US" sz="3600" dirty="0" smtClean="0">
                <a:solidFill>
                  <a:schemeClr val="bg1"/>
                </a:solidFill>
              </a:rPr>
              <a:t>Withdrawing shows </a:t>
            </a:r>
            <a:r>
              <a:rPr lang="en-US" sz="3600" dirty="0">
                <a:solidFill>
                  <a:schemeClr val="bg1"/>
                </a:solidFill>
              </a:rPr>
              <a:t>obedience (v. 9</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96416751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980</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Calibri</vt:lpstr>
      <vt:lpstr>Calibri Light</vt:lpstr>
      <vt:lpstr>Wingdings</vt:lpstr>
      <vt:lpstr>Office Theme</vt:lpstr>
      <vt:lpstr>PowerPoint Presentation</vt:lpstr>
      <vt:lpstr>2 Thessalonians 3:6</vt:lpstr>
      <vt:lpstr>Withdrawing From Disorderly Brethren</vt:lpstr>
      <vt:lpstr>1 Corinthians 5</vt:lpstr>
      <vt:lpstr>1 Corinthians 5</vt:lpstr>
      <vt:lpstr>1 Corinthians 4:14</vt:lpstr>
      <vt:lpstr>James 5:19-20</vt:lpstr>
      <vt:lpstr>Galatians 6:1-2</vt:lpstr>
      <vt:lpstr>2 Corinthians 2</vt:lpstr>
      <vt:lpstr>For any sin!</vt:lpstr>
      <vt:lpstr>Withdrawing From Disorderly Brethren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20</cp:revision>
  <cp:lastPrinted>2014-05-30T18:56:29Z</cp:lastPrinted>
  <dcterms:created xsi:type="dcterms:W3CDTF">2014-05-30T18:24:29Z</dcterms:created>
  <dcterms:modified xsi:type="dcterms:W3CDTF">2014-06-01T13:38:05Z</dcterms:modified>
</cp:coreProperties>
</file>