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63" r:id="rId2"/>
    <p:sldId id="256" r:id="rId3"/>
    <p:sldId id="257" r:id="rId4"/>
    <p:sldId id="258" r:id="rId5"/>
    <p:sldId id="259" r:id="rId6"/>
    <p:sldId id="262" r:id="rId7"/>
    <p:sldId id="261"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3" d="2"/>
        <a:sy n="3" d="2"/>
      </p:scale>
      <p:origin x="0" y="0"/>
    </p:cViewPr>
  </p:notesTextViewPr>
  <p:notesViewPr>
    <p:cSldViewPr snapToGrid="0">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36BDB9-283B-4EA3-84C0-4977A31C225E}" type="datetimeFigureOut">
              <a:rPr lang="en-US" smtClean="0"/>
              <a:t>7/6/2014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744025-1F62-42A9-99D5-F79295671062}" type="slidenum">
              <a:rPr lang="en-US" smtClean="0"/>
              <a:t>‹#›</a:t>
            </a:fld>
            <a:endParaRPr lang="en-US"/>
          </a:p>
        </p:txBody>
      </p:sp>
    </p:spTree>
    <p:extLst>
      <p:ext uri="{BB962C8B-B14F-4D97-AF65-F5344CB8AC3E}">
        <p14:creationId xmlns:p14="http://schemas.microsoft.com/office/powerpoint/2010/main" val="338768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744025-1F62-42A9-99D5-F79295671062}" type="slidenum">
              <a:rPr lang="en-US" smtClean="0"/>
              <a:t>1</a:t>
            </a:fld>
            <a:endParaRPr lang="en-US"/>
          </a:p>
        </p:txBody>
      </p:sp>
    </p:spTree>
    <p:extLst>
      <p:ext uri="{BB962C8B-B14F-4D97-AF65-F5344CB8AC3E}">
        <p14:creationId xmlns:p14="http://schemas.microsoft.com/office/powerpoint/2010/main" val="3508584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Introduction</a:t>
            </a:r>
            <a:endParaRPr lang="en-US" dirty="0"/>
          </a:p>
          <a:p>
            <a:pPr marL="171450" lvl="0" indent="-171450">
              <a:buFont typeface="Arial" panose="020B0604020202020204" pitchFamily="34" charset="0"/>
              <a:buChar char="•"/>
            </a:pPr>
            <a:r>
              <a:rPr lang="en-US" dirty="0"/>
              <a:t>Context is important: We can go to 1 Corinthians 12, 13 to establish the point that miraculous gifts no longer exist today. </a:t>
            </a:r>
            <a:r>
              <a:rPr lang="en-US" i="1" dirty="0"/>
              <a:t>“When that which is perfect has come, then that which is in part will be done away”</a:t>
            </a:r>
            <a:r>
              <a:rPr lang="en-US" dirty="0"/>
              <a:t> (1 Corinthians 13:10). This is correct. However, what is the context, and what is the problem Paul is addressing?</a:t>
            </a:r>
          </a:p>
          <a:p>
            <a:pPr marL="171450" lvl="0" indent="-171450">
              <a:buFont typeface="Arial" panose="020B0604020202020204" pitchFamily="34" charset="0"/>
              <a:buChar char="•"/>
            </a:pPr>
            <a:r>
              <a:rPr lang="en-US" dirty="0"/>
              <a:t>11:18 </a:t>
            </a:r>
            <a:r>
              <a:rPr lang="en-US" i="1" dirty="0"/>
              <a:t>“there are divisions among you.” </a:t>
            </a:r>
            <a:r>
              <a:rPr lang="en-US" dirty="0"/>
              <a:t>Paul is dealing with the problem of division. Divisions were among the Corinthian brethren with regard to gifts of the Spirit. Paul addresses that problem in chapter 12.</a:t>
            </a:r>
          </a:p>
          <a:p>
            <a:pPr marL="171450" lvl="0" indent="-171450">
              <a:buFont typeface="Arial" panose="020B0604020202020204" pitchFamily="34" charset="0"/>
              <a:buChar char="•"/>
            </a:pPr>
            <a:r>
              <a:rPr lang="en-US" dirty="0"/>
              <a:t>The context teaches an important lesson that is necessary for the success of the church and pleasing God.</a:t>
            </a:r>
          </a:p>
          <a:p>
            <a:endParaRPr lang="en-US" dirty="0"/>
          </a:p>
        </p:txBody>
      </p:sp>
      <p:sp>
        <p:nvSpPr>
          <p:cNvPr id="4" name="Slide Number Placeholder 3"/>
          <p:cNvSpPr>
            <a:spLocks noGrp="1"/>
          </p:cNvSpPr>
          <p:nvPr>
            <p:ph type="sldNum" sz="quarter" idx="10"/>
          </p:nvPr>
        </p:nvSpPr>
        <p:spPr/>
        <p:txBody>
          <a:bodyPr/>
          <a:lstStyle/>
          <a:p>
            <a:fld id="{E5744025-1F62-42A9-99D5-F79295671062}" type="slidenum">
              <a:rPr lang="en-US" smtClean="0"/>
              <a:t>2</a:t>
            </a:fld>
            <a:endParaRPr lang="en-US"/>
          </a:p>
        </p:txBody>
      </p:sp>
    </p:spTree>
    <p:extLst>
      <p:ext uri="{BB962C8B-B14F-4D97-AF65-F5344CB8AC3E}">
        <p14:creationId xmlns:p14="http://schemas.microsoft.com/office/powerpoint/2010/main" val="38722082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Different gifts, same Spirit.</a:t>
            </a:r>
          </a:p>
          <a:p>
            <a:pPr marL="171450" lvl="0" indent="-171450">
              <a:buFont typeface="Arial" panose="020B0604020202020204" pitchFamily="34" charset="0"/>
              <a:buChar char="•"/>
            </a:pPr>
            <a:r>
              <a:rPr lang="en-US" dirty="0"/>
              <a:t>How were these gifts given? (v. 4-11)</a:t>
            </a:r>
          </a:p>
          <a:p>
            <a:pPr marL="628650" lvl="1" indent="-171450">
              <a:buFont typeface="Arial" panose="020B0604020202020204" pitchFamily="34" charset="0"/>
              <a:buChar char="•"/>
            </a:pPr>
            <a:r>
              <a:rPr lang="en-US" dirty="0"/>
              <a:t>Some would read verse 13 and say HS baptism. Is this baptism (cf. v. 13) Holy Spirit baptism? – Some would say the HS baptism is considered here. They would say this is where the gifts came from and this is the one baptism which confirms salvation.</a:t>
            </a:r>
          </a:p>
          <a:p>
            <a:pPr marL="1085850" lvl="2" indent="-171450">
              <a:buFont typeface="Arial" panose="020B0604020202020204" pitchFamily="34" charset="0"/>
              <a:buChar char="•"/>
            </a:pPr>
            <a:r>
              <a:rPr lang="en-US" dirty="0"/>
              <a:t>Were all baptized with the HS?</a:t>
            </a:r>
          </a:p>
          <a:p>
            <a:pPr marL="1543050" lvl="3" indent="-171450">
              <a:buFont typeface="Arial" panose="020B0604020202020204" pitchFamily="34" charset="0"/>
              <a:buChar char="•"/>
            </a:pPr>
            <a:r>
              <a:rPr lang="en-US" dirty="0"/>
              <a:t>No. – Two occasions of HS baptism in scripture. (cf. Acts 2:1-4; 10:44-48)</a:t>
            </a:r>
          </a:p>
          <a:p>
            <a:pPr marL="2000250" lvl="4" indent="-171450">
              <a:buFont typeface="Arial" panose="020B0604020202020204" pitchFamily="34" charset="0"/>
              <a:buChar char="•"/>
            </a:pPr>
            <a:r>
              <a:rPr lang="en-US" dirty="0"/>
              <a:t>HS baptism confirmed the gospel being taken to the Jews (2:1-4), and the Gentiles (10:34-35, 44-48).</a:t>
            </a:r>
          </a:p>
          <a:p>
            <a:pPr marL="2000250" lvl="4" indent="-171450">
              <a:buFont typeface="Arial" panose="020B0604020202020204" pitchFamily="34" charset="0"/>
              <a:buChar char="•"/>
            </a:pPr>
            <a:r>
              <a:rPr lang="en-US" dirty="0"/>
              <a:t>Tongues accompanied HS baptism. Not all spoke in tongues at Corinth (cf. v. 30). Paul can’t possibly be talking about HS baptism!</a:t>
            </a:r>
          </a:p>
          <a:p>
            <a:pPr marL="628650" lvl="1" indent="-171450">
              <a:buFont typeface="Arial" panose="020B0604020202020204" pitchFamily="34" charset="0"/>
              <a:buChar char="•"/>
            </a:pPr>
            <a:r>
              <a:rPr lang="en-US" dirty="0"/>
              <a:t>Miraculous gifts came from the laying on of the apostles hands (cf. Acts 8:17-19 – Simon the sorcerer asks for HS; 19:6 – Paul with disciples at Ephesus).</a:t>
            </a:r>
          </a:p>
          <a:p>
            <a:endParaRPr lang="en-US" dirty="0"/>
          </a:p>
        </p:txBody>
      </p:sp>
      <p:sp>
        <p:nvSpPr>
          <p:cNvPr id="4" name="Slide Number Placeholder 3"/>
          <p:cNvSpPr>
            <a:spLocks noGrp="1"/>
          </p:cNvSpPr>
          <p:nvPr>
            <p:ph type="sldNum" sz="quarter" idx="10"/>
          </p:nvPr>
        </p:nvSpPr>
        <p:spPr/>
        <p:txBody>
          <a:bodyPr/>
          <a:lstStyle/>
          <a:p>
            <a:fld id="{E5744025-1F62-42A9-99D5-F79295671062}" type="slidenum">
              <a:rPr lang="en-US" smtClean="0"/>
              <a:t>3</a:t>
            </a:fld>
            <a:endParaRPr lang="en-US"/>
          </a:p>
        </p:txBody>
      </p:sp>
    </p:spTree>
    <p:extLst>
      <p:ext uri="{BB962C8B-B14F-4D97-AF65-F5344CB8AC3E}">
        <p14:creationId xmlns:p14="http://schemas.microsoft.com/office/powerpoint/2010/main" val="2891814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a:t>What is the baptism all participated in?</a:t>
            </a:r>
          </a:p>
          <a:p>
            <a:pPr marL="628650" lvl="1" indent="-171450">
              <a:buFont typeface="Arial" panose="020B0604020202020204" pitchFamily="34" charset="0"/>
              <a:buChar char="•"/>
            </a:pPr>
            <a:r>
              <a:rPr lang="en-US" dirty="0"/>
              <a:t>HS baptism in Acts 2 and 10 came first. Then came water baptism for the remission of sins. Water baptism saves.</a:t>
            </a:r>
          </a:p>
          <a:p>
            <a:pPr marL="628650" lvl="1" indent="-171450">
              <a:buFont typeface="Arial" panose="020B0604020202020204" pitchFamily="34" charset="0"/>
              <a:buChar char="•"/>
            </a:pPr>
            <a:r>
              <a:rPr lang="en-US" dirty="0"/>
              <a:t>(v. 12-14) – Baptism!</a:t>
            </a:r>
          </a:p>
          <a:p>
            <a:pPr marL="1085850" lvl="2" indent="-171450">
              <a:buFont typeface="Arial" panose="020B0604020202020204" pitchFamily="34" charset="0"/>
              <a:buChar char="•"/>
            </a:pPr>
            <a:r>
              <a:rPr lang="en-US" dirty="0"/>
              <a:t>This is the “one baptism” that EVERYONE partakes in (cf. Ephesians 4:5).</a:t>
            </a:r>
          </a:p>
          <a:p>
            <a:pPr marL="1085850" lvl="2" indent="-171450">
              <a:buFont typeface="Arial" panose="020B0604020202020204" pitchFamily="34" charset="0"/>
              <a:buChar char="•"/>
            </a:pPr>
            <a:r>
              <a:rPr lang="en-US" dirty="0"/>
              <a:t>John 3:5 – </a:t>
            </a:r>
            <a:r>
              <a:rPr lang="en-US" i="1" dirty="0"/>
              <a:t>“Unless one is born of water and the Spirit, he cannot enter the kingdom of God.”</a:t>
            </a:r>
            <a:endParaRPr lang="en-US" dirty="0"/>
          </a:p>
          <a:p>
            <a:pPr marL="1085850" lvl="2" indent="-171450">
              <a:buFont typeface="Arial" panose="020B0604020202020204" pitchFamily="34" charset="0"/>
              <a:buChar char="•"/>
            </a:pPr>
            <a:r>
              <a:rPr lang="en-US" dirty="0"/>
              <a:t>This is the baptism that saves (cf. 1 Peter 3:18-21 – </a:t>
            </a:r>
            <a:r>
              <a:rPr lang="en-US" i="1" dirty="0"/>
              <a:t>“were saved through water”)</a:t>
            </a:r>
            <a:endParaRPr lang="en-US" dirty="0"/>
          </a:p>
          <a:p>
            <a:pPr marL="1085850" lvl="2" indent="-171450">
              <a:buFont typeface="Arial" panose="020B0604020202020204" pitchFamily="34" charset="0"/>
              <a:buChar char="•"/>
            </a:pPr>
            <a:r>
              <a:rPr lang="en-US" dirty="0"/>
              <a:t>This is the baptism which unifies us in Christ (cf. Galatians 3:26-29 – </a:t>
            </a:r>
            <a:r>
              <a:rPr lang="en-US" i="1" dirty="0"/>
              <a:t>“all one in Christ Jesus”)</a:t>
            </a:r>
            <a:endParaRPr lang="en-US" dirty="0"/>
          </a:p>
          <a:p>
            <a:endParaRPr lang="en-US" dirty="0"/>
          </a:p>
        </p:txBody>
      </p:sp>
      <p:sp>
        <p:nvSpPr>
          <p:cNvPr id="4" name="Slide Number Placeholder 3"/>
          <p:cNvSpPr>
            <a:spLocks noGrp="1"/>
          </p:cNvSpPr>
          <p:nvPr>
            <p:ph type="sldNum" sz="quarter" idx="10"/>
          </p:nvPr>
        </p:nvSpPr>
        <p:spPr/>
        <p:txBody>
          <a:bodyPr/>
          <a:lstStyle/>
          <a:p>
            <a:fld id="{E5744025-1F62-42A9-99D5-F79295671062}" type="slidenum">
              <a:rPr lang="en-US" smtClean="0"/>
              <a:t>4</a:t>
            </a:fld>
            <a:endParaRPr lang="en-US"/>
          </a:p>
        </p:txBody>
      </p:sp>
    </p:spTree>
    <p:extLst>
      <p:ext uri="{BB962C8B-B14F-4D97-AF65-F5344CB8AC3E}">
        <p14:creationId xmlns:p14="http://schemas.microsoft.com/office/powerpoint/2010/main" val="8341691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a:t>Because you all drank of the same Spirit (obeyed the same Spirit that required the same obedience) there should be no division! All ONE in Christ! (v. 4-6, 11)</a:t>
            </a:r>
          </a:p>
          <a:p>
            <a:pPr marL="628650" lvl="1" indent="-171450">
              <a:buFont typeface="Arial" panose="020B0604020202020204" pitchFamily="34" charset="0"/>
              <a:buChar char="•"/>
            </a:pPr>
            <a:r>
              <a:rPr lang="en-US" dirty="0"/>
              <a:t>Different gender, race, culture, and financial status but that isn’t considered in Christ.</a:t>
            </a:r>
          </a:p>
          <a:p>
            <a:pPr marL="628650" lvl="1" indent="-171450">
              <a:buFont typeface="Arial" panose="020B0604020202020204" pitchFamily="34" charset="0"/>
              <a:buChar char="•"/>
            </a:pPr>
            <a:r>
              <a:rPr lang="en-US" i="1" dirty="0"/>
              <a:t>We all drank of the same teachings, by the same Spirit, and were all obedient to the same God, who offers us the same salvation through the same savior.</a:t>
            </a:r>
            <a:endParaRPr lang="en-US" dirty="0"/>
          </a:p>
          <a:p>
            <a:endParaRPr lang="en-US" dirty="0"/>
          </a:p>
        </p:txBody>
      </p:sp>
      <p:sp>
        <p:nvSpPr>
          <p:cNvPr id="4" name="Slide Number Placeholder 3"/>
          <p:cNvSpPr>
            <a:spLocks noGrp="1"/>
          </p:cNvSpPr>
          <p:nvPr>
            <p:ph type="sldNum" sz="quarter" idx="10"/>
          </p:nvPr>
        </p:nvSpPr>
        <p:spPr/>
        <p:txBody>
          <a:bodyPr/>
          <a:lstStyle/>
          <a:p>
            <a:fld id="{E5744025-1F62-42A9-99D5-F79295671062}" type="slidenum">
              <a:rPr lang="en-US" smtClean="0"/>
              <a:t>5</a:t>
            </a:fld>
            <a:endParaRPr lang="en-US"/>
          </a:p>
        </p:txBody>
      </p:sp>
    </p:spTree>
    <p:extLst>
      <p:ext uri="{BB962C8B-B14F-4D97-AF65-F5344CB8AC3E}">
        <p14:creationId xmlns:p14="http://schemas.microsoft.com/office/powerpoint/2010/main" val="2033346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a:t>If we are unified we are to act like it. (v. 15-30)</a:t>
            </a:r>
          </a:p>
          <a:p>
            <a:pPr marL="628650" lvl="1" indent="-171450">
              <a:buFont typeface="Arial" panose="020B0604020202020204" pitchFamily="34" charset="0"/>
              <a:buChar char="•"/>
            </a:pPr>
            <a:r>
              <a:rPr lang="en-US" dirty="0"/>
              <a:t>Every member of the body serves a purpose. If you say you are insignificant or not of the body you are wrong (v. 15-19). If you say you have no need of an individual simply because they don’t do what you do, you are wrong (v. 21).</a:t>
            </a:r>
          </a:p>
          <a:p>
            <a:pPr marL="1085850" lvl="2" indent="-171450">
              <a:buFont typeface="Arial" panose="020B0604020202020204" pitchFamily="34" charset="0"/>
              <a:buChar char="•"/>
            </a:pPr>
            <a:r>
              <a:rPr lang="en-US" dirty="0"/>
              <a:t>(v. 22-26) Even the parts that seem </a:t>
            </a:r>
            <a:r>
              <a:rPr lang="en-US" i="1" dirty="0"/>
              <a:t>“weaker”</a:t>
            </a:r>
            <a:r>
              <a:rPr lang="en-US" dirty="0"/>
              <a:t> or </a:t>
            </a:r>
            <a:r>
              <a:rPr lang="en-US" i="1" dirty="0"/>
              <a:t>“less honorable”</a:t>
            </a:r>
            <a:r>
              <a:rPr lang="en-US" dirty="0"/>
              <a:t> are important and needed. The body does not work properly without all parts.</a:t>
            </a:r>
          </a:p>
          <a:p>
            <a:pPr marL="628650" lvl="1" indent="-171450">
              <a:buFont typeface="Arial" panose="020B0604020202020204" pitchFamily="34" charset="0"/>
              <a:buChar char="•"/>
            </a:pPr>
            <a:r>
              <a:rPr lang="en-US" dirty="0"/>
              <a:t>If you have an ability then use it. There is a need for workers in God’s kingdom and they are all significant – Romans 12:3-8 (be content with your gift – however not an excuse to not grow. These brethren were seeking to excel! They wanted spiritual gifts, just for the wrong reason. Seek to excel for the good of the church!)</a:t>
            </a:r>
          </a:p>
          <a:p>
            <a:pPr marL="1085850" lvl="2" indent="-171450">
              <a:buFont typeface="Arial" panose="020B0604020202020204" pitchFamily="34" charset="0"/>
              <a:buChar char="•"/>
            </a:pPr>
            <a:r>
              <a:rPr lang="en-US" dirty="0"/>
              <a:t>Don’t think of yourself as better than another. – Philippians 2:3</a:t>
            </a:r>
          </a:p>
          <a:p>
            <a:pPr marL="628650" lvl="1" indent="-171450">
              <a:buFont typeface="Arial" panose="020B0604020202020204" pitchFamily="34" charset="0"/>
              <a:buChar char="•"/>
            </a:pPr>
            <a:r>
              <a:rPr lang="en-US" dirty="0"/>
              <a:t>Every join supplies (contributes)! – Ephesians 4:16</a:t>
            </a:r>
          </a:p>
          <a:p>
            <a:pPr marL="1085850" lvl="2" indent="-171450">
              <a:buFont typeface="Arial" panose="020B0604020202020204" pitchFamily="34" charset="0"/>
              <a:buChar char="•"/>
            </a:pPr>
            <a:r>
              <a:rPr lang="en-US" dirty="0"/>
              <a:t>This is how the body should look and work!</a:t>
            </a:r>
          </a:p>
          <a:p>
            <a:pPr marL="1085850" lvl="2" indent="-171450">
              <a:buFont typeface="Arial" panose="020B0604020202020204" pitchFamily="34" charset="0"/>
              <a:buChar char="•"/>
            </a:pPr>
            <a:r>
              <a:rPr lang="en-US" i="1" dirty="0"/>
              <a:t>“Edifying of itself in love”</a:t>
            </a:r>
            <a:r>
              <a:rPr lang="en-US" dirty="0"/>
              <a:t> </a:t>
            </a:r>
            <a:r>
              <a:rPr lang="en-US" dirty="0">
                <a:sym typeface="Wingdings" panose="05000000000000000000" pitchFamily="2" charset="2"/>
              </a:rPr>
              <a:t></a:t>
            </a:r>
            <a:endParaRPr lang="en-US" dirty="0"/>
          </a:p>
          <a:p>
            <a:endParaRPr lang="en-US" dirty="0"/>
          </a:p>
        </p:txBody>
      </p:sp>
      <p:sp>
        <p:nvSpPr>
          <p:cNvPr id="4" name="Slide Number Placeholder 3"/>
          <p:cNvSpPr>
            <a:spLocks noGrp="1"/>
          </p:cNvSpPr>
          <p:nvPr>
            <p:ph type="sldNum" sz="quarter" idx="10"/>
          </p:nvPr>
        </p:nvSpPr>
        <p:spPr/>
        <p:txBody>
          <a:bodyPr/>
          <a:lstStyle/>
          <a:p>
            <a:fld id="{E5744025-1F62-42A9-99D5-F79295671062}" type="slidenum">
              <a:rPr lang="en-US" smtClean="0"/>
              <a:t>6</a:t>
            </a:fld>
            <a:endParaRPr lang="en-US"/>
          </a:p>
        </p:txBody>
      </p:sp>
    </p:spTree>
    <p:extLst>
      <p:ext uri="{BB962C8B-B14F-4D97-AF65-F5344CB8AC3E}">
        <p14:creationId xmlns:p14="http://schemas.microsoft.com/office/powerpoint/2010/main" val="6125367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a:t>These gifts are of no value without love. (</a:t>
            </a:r>
            <a:r>
              <a:rPr lang="en-US" dirty="0" err="1"/>
              <a:t>ch.</a:t>
            </a:r>
            <a:r>
              <a:rPr lang="en-US" dirty="0"/>
              <a:t> 13)</a:t>
            </a:r>
          </a:p>
          <a:p>
            <a:pPr marL="628650" lvl="1" indent="-171450">
              <a:buFont typeface="Arial" panose="020B0604020202020204" pitchFamily="34" charset="0"/>
              <a:buChar char="•"/>
            </a:pPr>
            <a:r>
              <a:rPr lang="en-US" dirty="0"/>
              <a:t>Our works are vain without love. (13:1-3)</a:t>
            </a:r>
          </a:p>
          <a:p>
            <a:pPr marL="628650" lvl="1" indent="-171450">
              <a:buFont typeface="Arial" panose="020B0604020202020204" pitchFamily="34" charset="0"/>
              <a:buChar char="•"/>
            </a:pPr>
            <a:r>
              <a:rPr lang="en-US" i="1" dirty="0"/>
              <a:t>“Love edifies!”</a:t>
            </a:r>
            <a:r>
              <a:rPr lang="en-US" dirty="0"/>
              <a:t> – 1 Corinthians 8:1</a:t>
            </a:r>
          </a:p>
          <a:p>
            <a:pPr marL="171450" lvl="0" indent="-171450">
              <a:buFont typeface="Arial" panose="020B0604020202020204" pitchFamily="34" charset="0"/>
              <a:buChar char="•"/>
            </a:pPr>
            <a:r>
              <a:rPr lang="en-US" dirty="0"/>
              <a:t>The gifts are for edification of the saints.</a:t>
            </a:r>
          </a:p>
          <a:p>
            <a:pPr marL="628650" lvl="1" indent="-171450">
              <a:buFont typeface="Arial" panose="020B0604020202020204" pitchFamily="34" charset="0"/>
              <a:buChar char="•"/>
            </a:pPr>
            <a:r>
              <a:rPr lang="en-US" dirty="0"/>
              <a:t>(14:1-5) These gifts are for edification.</a:t>
            </a:r>
          </a:p>
          <a:p>
            <a:pPr marL="628650" lvl="1" indent="-171450">
              <a:buFont typeface="Arial" panose="020B0604020202020204" pitchFamily="34" charset="0"/>
              <a:buChar char="•"/>
            </a:pPr>
            <a:r>
              <a:rPr lang="en-US" dirty="0"/>
              <a:t>What does edification come from? – Doctrine! Understanding of the scriptures!</a:t>
            </a:r>
          </a:p>
          <a:p>
            <a:pPr marL="1085850" lvl="2" indent="-171450">
              <a:buFont typeface="Arial" panose="020B0604020202020204" pitchFamily="34" charset="0"/>
              <a:buChar char="•"/>
            </a:pPr>
            <a:r>
              <a:rPr lang="en-US" dirty="0"/>
              <a:t>(14:12-19) – without understanding there is no edification.</a:t>
            </a:r>
          </a:p>
          <a:p>
            <a:pPr marL="1085850" lvl="2" indent="-171450">
              <a:buFont typeface="Arial" panose="020B0604020202020204" pitchFamily="34" charset="0"/>
              <a:buChar char="•"/>
            </a:pPr>
            <a:r>
              <a:rPr lang="en-US" i="1" dirty="0"/>
              <a:t>“Let all things be done for edification”</a:t>
            </a:r>
            <a:r>
              <a:rPr lang="en-US" dirty="0"/>
              <a:t> (14:26).</a:t>
            </a:r>
          </a:p>
          <a:p>
            <a:pPr marL="1085850" lvl="2" indent="-171450">
              <a:buFont typeface="Arial" panose="020B0604020202020204" pitchFamily="34" charset="0"/>
              <a:buChar char="•"/>
            </a:pPr>
            <a:r>
              <a:rPr lang="en-US" i="1" dirty="0"/>
              <a:t>“For God is not the author of confusion but of peace, as in all the churches of the saints” (14:33).</a:t>
            </a:r>
            <a:endParaRPr lang="en-US" dirty="0"/>
          </a:p>
          <a:p>
            <a:endParaRPr lang="en-US" dirty="0"/>
          </a:p>
        </p:txBody>
      </p:sp>
      <p:sp>
        <p:nvSpPr>
          <p:cNvPr id="4" name="Slide Number Placeholder 3"/>
          <p:cNvSpPr>
            <a:spLocks noGrp="1"/>
          </p:cNvSpPr>
          <p:nvPr>
            <p:ph type="sldNum" sz="quarter" idx="10"/>
          </p:nvPr>
        </p:nvSpPr>
        <p:spPr/>
        <p:txBody>
          <a:bodyPr/>
          <a:lstStyle/>
          <a:p>
            <a:fld id="{E5744025-1F62-42A9-99D5-F79295671062}" type="slidenum">
              <a:rPr lang="en-US" smtClean="0"/>
              <a:t>7</a:t>
            </a:fld>
            <a:endParaRPr lang="en-US"/>
          </a:p>
        </p:txBody>
      </p:sp>
    </p:spTree>
    <p:extLst>
      <p:ext uri="{BB962C8B-B14F-4D97-AF65-F5344CB8AC3E}">
        <p14:creationId xmlns:p14="http://schemas.microsoft.com/office/powerpoint/2010/main" val="16902125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Conclusion</a:t>
            </a:r>
            <a:endParaRPr lang="en-US" dirty="0"/>
          </a:p>
          <a:p>
            <a:pPr marL="171450" lvl="0" indent="-171450">
              <a:buFont typeface="Arial" panose="020B0604020202020204" pitchFamily="34" charset="0"/>
              <a:buChar char="•"/>
            </a:pPr>
            <a:r>
              <a:rPr lang="en-US" dirty="0"/>
              <a:t>The one body of Christ has many members. These members work together to help each other be better servants of God. We help each other reach our goal of heaven.</a:t>
            </a:r>
          </a:p>
          <a:p>
            <a:pPr marL="171450" lvl="0" indent="-171450">
              <a:buFont typeface="Arial" panose="020B0604020202020204" pitchFamily="34" charset="0"/>
              <a:buChar char="•"/>
            </a:pPr>
            <a:r>
              <a:rPr lang="en-US" dirty="0"/>
              <a:t>This is done by acting like the unified body that we are. We all have a purpose. Everyone is important. We all have the responsibility to edify one another.</a:t>
            </a:r>
          </a:p>
          <a:p>
            <a:pPr marL="171450" lvl="0" indent="-171450">
              <a:buFont typeface="Arial" panose="020B0604020202020204" pitchFamily="34" charset="0"/>
              <a:buChar char="•"/>
            </a:pPr>
            <a:r>
              <a:rPr lang="en-US" dirty="0"/>
              <a:t>We only edify ourselves through the understanding of scripture. We receive instruction for Christian living, and we receive edification through doctrine. This cannot happen when there is </a:t>
            </a:r>
            <a:r>
              <a:rPr lang="en-US" i="1" dirty="0"/>
              <a:t>“schism in the body.”</a:t>
            </a:r>
            <a:endParaRPr lang="en-US" dirty="0"/>
          </a:p>
          <a:p>
            <a:pPr marL="171450" lvl="0" indent="-171450">
              <a:buFont typeface="Arial" panose="020B0604020202020204" pitchFamily="34" charset="0"/>
              <a:buChar char="•"/>
            </a:pPr>
            <a:r>
              <a:rPr lang="en-US" dirty="0"/>
              <a:t>Have you drank into that one Spirit? Have you been baptized into the body? If not, why not?</a:t>
            </a:r>
          </a:p>
          <a:p>
            <a:endParaRPr lang="en-US" dirty="0"/>
          </a:p>
        </p:txBody>
      </p:sp>
      <p:sp>
        <p:nvSpPr>
          <p:cNvPr id="4" name="Slide Number Placeholder 3"/>
          <p:cNvSpPr>
            <a:spLocks noGrp="1"/>
          </p:cNvSpPr>
          <p:nvPr>
            <p:ph type="sldNum" sz="quarter" idx="10"/>
          </p:nvPr>
        </p:nvSpPr>
        <p:spPr/>
        <p:txBody>
          <a:bodyPr/>
          <a:lstStyle/>
          <a:p>
            <a:fld id="{E5744025-1F62-42A9-99D5-F79295671062}" type="slidenum">
              <a:rPr lang="en-US" smtClean="0"/>
              <a:t>8</a:t>
            </a:fld>
            <a:endParaRPr lang="en-US"/>
          </a:p>
        </p:txBody>
      </p:sp>
    </p:spTree>
    <p:extLst>
      <p:ext uri="{BB962C8B-B14F-4D97-AF65-F5344CB8AC3E}">
        <p14:creationId xmlns:p14="http://schemas.microsoft.com/office/powerpoint/2010/main" val="3738787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4FB008A-8F4B-4AE3-89A1-A2E645631273}" type="datetimeFigureOut">
              <a:rPr lang="en-US" smtClean="0"/>
              <a:t>7/6/2014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C5D2B-283D-4018-9573-ADAF929765D7}" type="slidenum">
              <a:rPr lang="en-US" smtClean="0"/>
              <a:t>‹#›</a:t>
            </a:fld>
            <a:endParaRPr lang="en-US"/>
          </a:p>
        </p:txBody>
      </p:sp>
    </p:spTree>
    <p:extLst>
      <p:ext uri="{BB962C8B-B14F-4D97-AF65-F5344CB8AC3E}">
        <p14:creationId xmlns:p14="http://schemas.microsoft.com/office/powerpoint/2010/main" val="1081274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FB008A-8F4B-4AE3-89A1-A2E645631273}" type="datetimeFigureOut">
              <a:rPr lang="en-US" smtClean="0"/>
              <a:t>7/6/2014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C5D2B-283D-4018-9573-ADAF929765D7}" type="slidenum">
              <a:rPr lang="en-US" smtClean="0"/>
              <a:t>‹#›</a:t>
            </a:fld>
            <a:endParaRPr lang="en-US"/>
          </a:p>
        </p:txBody>
      </p:sp>
    </p:spTree>
    <p:extLst>
      <p:ext uri="{BB962C8B-B14F-4D97-AF65-F5344CB8AC3E}">
        <p14:creationId xmlns:p14="http://schemas.microsoft.com/office/powerpoint/2010/main" val="4228170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FB008A-8F4B-4AE3-89A1-A2E645631273}" type="datetimeFigureOut">
              <a:rPr lang="en-US" smtClean="0"/>
              <a:t>7/6/2014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C5D2B-283D-4018-9573-ADAF929765D7}" type="slidenum">
              <a:rPr lang="en-US" smtClean="0"/>
              <a:t>‹#›</a:t>
            </a:fld>
            <a:endParaRPr lang="en-US"/>
          </a:p>
        </p:txBody>
      </p:sp>
    </p:spTree>
    <p:extLst>
      <p:ext uri="{BB962C8B-B14F-4D97-AF65-F5344CB8AC3E}">
        <p14:creationId xmlns:p14="http://schemas.microsoft.com/office/powerpoint/2010/main" val="940417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FB008A-8F4B-4AE3-89A1-A2E645631273}" type="datetimeFigureOut">
              <a:rPr lang="en-US" smtClean="0"/>
              <a:t>7/6/2014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C5D2B-283D-4018-9573-ADAF929765D7}" type="slidenum">
              <a:rPr lang="en-US" smtClean="0"/>
              <a:t>‹#›</a:t>
            </a:fld>
            <a:endParaRPr lang="en-US"/>
          </a:p>
        </p:txBody>
      </p:sp>
    </p:spTree>
    <p:extLst>
      <p:ext uri="{BB962C8B-B14F-4D97-AF65-F5344CB8AC3E}">
        <p14:creationId xmlns:p14="http://schemas.microsoft.com/office/powerpoint/2010/main" val="1001235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FB008A-8F4B-4AE3-89A1-A2E645631273}" type="datetimeFigureOut">
              <a:rPr lang="en-US" smtClean="0"/>
              <a:t>7/6/2014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C5D2B-283D-4018-9573-ADAF929765D7}" type="slidenum">
              <a:rPr lang="en-US" smtClean="0"/>
              <a:t>‹#›</a:t>
            </a:fld>
            <a:endParaRPr lang="en-US"/>
          </a:p>
        </p:txBody>
      </p:sp>
    </p:spTree>
    <p:extLst>
      <p:ext uri="{BB962C8B-B14F-4D97-AF65-F5344CB8AC3E}">
        <p14:creationId xmlns:p14="http://schemas.microsoft.com/office/powerpoint/2010/main" val="726126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4FB008A-8F4B-4AE3-89A1-A2E645631273}" type="datetimeFigureOut">
              <a:rPr lang="en-US" smtClean="0"/>
              <a:t>7/6/2014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CC5D2B-283D-4018-9573-ADAF929765D7}" type="slidenum">
              <a:rPr lang="en-US" smtClean="0"/>
              <a:t>‹#›</a:t>
            </a:fld>
            <a:endParaRPr lang="en-US"/>
          </a:p>
        </p:txBody>
      </p:sp>
    </p:spTree>
    <p:extLst>
      <p:ext uri="{BB962C8B-B14F-4D97-AF65-F5344CB8AC3E}">
        <p14:creationId xmlns:p14="http://schemas.microsoft.com/office/powerpoint/2010/main" val="1048993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FB008A-8F4B-4AE3-89A1-A2E645631273}" type="datetimeFigureOut">
              <a:rPr lang="en-US" smtClean="0"/>
              <a:t>7/6/2014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CC5D2B-283D-4018-9573-ADAF929765D7}" type="slidenum">
              <a:rPr lang="en-US" smtClean="0"/>
              <a:t>‹#›</a:t>
            </a:fld>
            <a:endParaRPr lang="en-US"/>
          </a:p>
        </p:txBody>
      </p:sp>
    </p:spTree>
    <p:extLst>
      <p:ext uri="{BB962C8B-B14F-4D97-AF65-F5344CB8AC3E}">
        <p14:creationId xmlns:p14="http://schemas.microsoft.com/office/powerpoint/2010/main" val="828184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4FB008A-8F4B-4AE3-89A1-A2E645631273}" type="datetimeFigureOut">
              <a:rPr lang="en-US" smtClean="0"/>
              <a:t>7/6/2014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CC5D2B-283D-4018-9573-ADAF929765D7}" type="slidenum">
              <a:rPr lang="en-US" smtClean="0"/>
              <a:t>‹#›</a:t>
            </a:fld>
            <a:endParaRPr lang="en-US"/>
          </a:p>
        </p:txBody>
      </p:sp>
    </p:spTree>
    <p:extLst>
      <p:ext uri="{BB962C8B-B14F-4D97-AF65-F5344CB8AC3E}">
        <p14:creationId xmlns:p14="http://schemas.microsoft.com/office/powerpoint/2010/main" val="2865636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FB008A-8F4B-4AE3-89A1-A2E645631273}" type="datetimeFigureOut">
              <a:rPr lang="en-US" smtClean="0"/>
              <a:t>7/6/2014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CC5D2B-283D-4018-9573-ADAF929765D7}" type="slidenum">
              <a:rPr lang="en-US" smtClean="0"/>
              <a:t>‹#›</a:t>
            </a:fld>
            <a:endParaRPr lang="en-US"/>
          </a:p>
        </p:txBody>
      </p:sp>
    </p:spTree>
    <p:extLst>
      <p:ext uri="{BB962C8B-B14F-4D97-AF65-F5344CB8AC3E}">
        <p14:creationId xmlns:p14="http://schemas.microsoft.com/office/powerpoint/2010/main" val="779549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FB008A-8F4B-4AE3-89A1-A2E645631273}" type="datetimeFigureOut">
              <a:rPr lang="en-US" smtClean="0"/>
              <a:t>7/6/2014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CC5D2B-283D-4018-9573-ADAF929765D7}" type="slidenum">
              <a:rPr lang="en-US" smtClean="0"/>
              <a:t>‹#›</a:t>
            </a:fld>
            <a:endParaRPr lang="en-US"/>
          </a:p>
        </p:txBody>
      </p:sp>
    </p:spTree>
    <p:extLst>
      <p:ext uri="{BB962C8B-B14F-4D97-AF65-F5344CB8AC3E}">
        <p14:creationId xmlns:p14="http://schemas.microsoft.com/office/powerpoint/2010/main" val="3922379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FB008A-8F4B-4AE3-89A1-A2E645631273}" type="datetimeFigureOut">
              <a:rPr lang="en-US" smtClean="0"/>
              <a:t>7/6/2014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CC5D2B-283D-4018-9573-ADAF929765D7}" type="slidenum">
              <a:rPr lang="en-US" smtClean="0"/>
              <a:t>‹#›</a:t>
            </a:fld>
            <a:endParaRPr lang="en-US"/>
          </a:p>
        </p:txBody>
      </p:sp>
    </p:spTree>
    <p:extLst>
      <p:ext uri="{BB962C8B-B14F-4D97-AF65-F5344CB8AC3E}">
        <p14:creationId xmlns:p14="http://schemas.microsoft.com/office/powerpoint/2010/main" val="1266400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FB008A-8F4B-4AE3-89A1-A2E645631273}" type="datetimeFigureOut">
              <a:rPr lang="en-US" smtClean="0"/>
              <a:t>7/6/2014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CC5D2B-283D-4018-9573-ADAF929765D7}" type="slidenum">
              <a:rPr lang="en-US" smtClean="0"/>
              <a:t>‹#›</a:t>
            </a:fld>
            <a:endParaRPr lang="en-US"/>
          </a:p>
        </p:txBody>
      </p:sp>
    </p:spTree>
    <p:extLst>
      <p:ext uri="{BB962C8B-B14F-4D97-AF65-F5344CB8AC3E}">
        <p14:creationId xmlns:p14="http://schemas.microsoft.com/office/powerpoint/2010/main" val="28783832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156872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2216"/>
            <a:ext cx="7772400" cy="2387600"/>
          </a:xfrm>
        </p:spPr>
        <p:txBody>
          <a:bodyPr>
            <a:noAutofit/>
          </a:bodyPr>
          <a:lstStyle/>
          <a:p>
            <a:r>
              <a:rPr lang="en-US" sz="9600" dirty="0" smtClean="0">
                <a:effectLst>
                  <a:glow rad="101600">
                    <a:schemeClr val="bg1">
                      <a:alpha val="40000"/>
                    </a:schemeClr>
                  </a:glow>
                  <a:outerShdw blurRad="60007" dist="310007" dir="7680000" sy="30000" kx="1300200" algn="ctr" rotWithShape="0">
                    <a:prstClr val="black">
                      <a:alpha val="32000"/>
                    </a:prstClr>
                  </a:outerShdw>
                </a:effectLst>
                <a:latin typeface="Brush Script Std" panose="03060802040607070404" pitchFamily="66" charset="0"/>
              </a:rPr>
              <a:t>One Body</a:t>
            </a:r>
            <a:br>
              <a:rPr lang="en-US" sz="9600" dirty="0" smtClean="0">
                <a:effectLst>
                  <a:glow rad="101600">
                    <a:schemeClr val="bg1">
                      <a:alpha val="40000"/>
                    </a:schemeClr>
                  </a:glow>
                  <a:outerShdw blurRad="60007" dist="310007" dir="7680000" sy="30000" kx="1300200" algn="ctr" rotWithShape="0">
                    <a:prstClr val="black">
                      <a:alpha val="32000"/>
                    </a:prstClr>
                  </a:outerShdw>
                </a:effectLst>
                <a:latin typeface="Brush Script Std" panose="03060802040607070404" pitchFamily="66" charset="0"/>
              </a:rPr>
            </a:br>
            <a:r>
              <a:rPr lang="en-US" sz="9600" dirty="0" smtClean="0">
                <a:effectLst>
                  <a:glow rad="101600">
                    <a:schemeClr val="bg1">
                      <a:alpha val="40000"/>
                    </a:schemeClr>
                  </a:glow>
                  <a:outerShdw blurRad="60007" dist="310007" dir="7680000" sy="30000" kx="1300200" algn="ctr" rotWithShape="0">
                    <a:prstClr val="black">
                      <a:alpha val="32000"/>
                    </a:prstClr>
                  </a:outerShdw>
                </a:effectLst>
                <a:latin typeface="Brush Script Std" panose="03060802040607070404" pitchFamily="66" charset="0"/>
              </a:rPr>
              <a:t>One Spirit</a:t>
            </a:r>
            <a:endParaRPr lang="en-US" sz="9600" dirty="0">
              <a:effectLst>
                <a:glow rad="101600">
                  <a:schemeClr val="bg1">
                    <a:alpha val="40000"/>
                  </a:schemeClr>
                </a:glow>
                <a:outerShdw blurRad="60007" dist="310007" dir="7680000" sy="30000" kx="1300200" algn="ctr" rotWithShape="0">
                  <a:prstClr val="black">
                    <a:alpha val="32000"/>
                  </a:prstClr>
                </a:outerShdw>
              </a:effectLst>
              <a:latin typeface="Brush Script Std" panose="03060802040607070404" pitchFamily="66" charset="0"/>
            </a:endParaRPr>
          </a:p>
        </p:txBody>
      </p:sp>
      <p:sp>
        <p:nvSpPr>
          <p:cNvPr id="3" name="Subtitle 2"/>
          <p:cNvSpPr>
            <a:spLocks noGrp="1"/>
          </p:cNvSpPr>
          <p:nvPr>
            <p:ph type="subTitle" idx="1"/>
          </p:nvPr>
        </p:nvSpPr>
        <p:spPr>
          <a:xfrm>
            <a:off x="1143000" y="4349012"/>
            <a:ext cx="6858000" cy="1655762"/>
          </a:xfrm>
        </p:spPr>
        <p:txBody>
          <a:bodyPr>
            <a:normAutofit/>
          </a:bodyPr>
          <a:lstStyle/>
          <a:p>
            <a:r>
              <a:rPr lang="en-US" sz="3600" i="1" dirty="0" smtClean="0"/>
              <a:t>1 Corinthians 12, 13, 14</a:t>
            </a:r>
            <a:endParaRPr lang="en-US" sz="3600" i="1" dirty="0"/>
          </a:p>
        </p:txBody>
      </p:sp>
    </p:spTree>
    <p:extLst>
      <p:ext uri="{BB962C8B-B14F-4D97-AF65-F5344CB8AC3E}">
        <p14:creationId xmlns:p14="http://schemas.microsoft.com/office/powerpoint/2010/main" val="383447967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600" dirty="0" smtClean="0">
                <a:effectLst>
                  <a:glow rad="139700">
                    <a:schemeClr val="bg1">
                      <a:alpha val="40000"/>
                    </a:schemeClr>
                  </a:glow>
                  <a:outerShdw blurRad="60007" dist="310007" dir="7680000" sy="30000" kx="1300200" algn="ctr" rotWithShape="0">
                    <a:prstClr val="black">
                      <a:alpha val="32000"/>
                    </a:prstClr>
                  </a:outerShdw>
                </a:effectLst>
                <a:latin typeface="Brush Script Std" panose="03060802040607070404" pitchFamily="66" charset="0"/>
              </a:rPr>
              <a:t>One Body, One Spirit</a:t>
            </a:r>
            <a:endParaRPr lang="en-US" sz="6600" dirty="0"/>
          </a:p>
        </p:txBody>
      </p:sp>
      <p:sp>
        <p:nvSpPr>
          <p:cNvPr id="3" name="Content Placeholder 2"/>
          <p:cNvSpPr>
            <a:spLocks noGrp="1"/>
          </p:cNvSpPr>
          <p:nvPr>
            <p:ph idx="1"/>
          </p:nvPr>
        </p:nvSpPr>
        <p:spPr>
          <a:solidFill>
            <a:schemeClr val="bg1">
              <a:alpha val="50000"/>
            </a:schemeClr>
          </a:solidFill>
        </p:spPr>
        <p:txBody>
          <a:bodyPr>
            <a:normAutofit/>
          </a:bodyPr>
          <a:lstStyle/>
          <a:p>
            <a:r>
              <a:rPr lang="en-US" sz="4000" b="1" dirty="0" smtClean="0">
                <a:effectLst/>
              </a:rPr>
              <a:t>Different Gifts, Same Spirit </a:t>
            </a:r>
            <a:r>
              <a:rPr lang="en-US" sz="4000" dirty="0" smtClean="0"/>
              <a:t>–</a:t>
            </a:r>
            <a:r>
              <a:rPr lang="en-US" sz="4000" i="1" dirty="0" smtClean="0"/>
              <a:t>v. 4-11</a:t>
            </a:r>
          </a:p>
          <a:p>
            <a:r>
              <a:rPr lang="en-US" sz="4000" b="1" dirty="0" smtClean="0">
                <a:effectLst/>
              </a:rPr>
              <a:t>Baptized into one body </a:t>
            </a:r>
            <a:r>
              <a:rPr lang="en-US" sz="4000" dirty="0" smtClean="0"/>
              <a:t>– </a:t>
            </a:r>
            <a:r>
              <a:rPr lang="en-US" sz="4000" i="1" dirty="0" smtClean="0"/>
              <a:t>v. 13</a:t>
            </a:r>
          </a:p>
          <a:p>
            <a:pPr lvl="1"/>
            <a:r>
              <a:rPr lang="en-US" sz="3600" b="1" dirty="0" smtClean="0">
                <a:effectLst/>
              </a:rPr>
              <a:t>Holy Spirit baptism? </a:t>
            </a:r>
            <a:r>
              <a:rPr lang="en-US" sz="3600" dirty="0" smtClean="0"/>
              <a:t>– </a:t>
            </a:r>
            <a:r>
              <a:rPr lang="en-US" sz="3600" i="1" dirty="0"/>
              <a:t>Acts 2:1-4; </a:t>
            </a:r>
            <a:r>
              <a:rPr lang="en-US" sz="3600" i="1" dirty="0" smtClean="0"/>
              <a:t>10:44-48</a:t>
            </a:r>
          </a:p>
          <a:p>
            <a:pPr lvl="1"/>
            <a:r>
              <a:rPr lang="en-US" sz="3600" b="1" dirty="0" smtClean="0"/>
              <a:t>No, not all spoke in tongues </a:t>
            </a:r>
            <a:r>
              <a:rPr lang="en-US" sz="3600" dirty="0" smtClean="0"/>
              <a:t>– </a:t>
            </a:r>
            <a:r>
              <a:rPr lang="en-US" sz="3600" i="1" dirty="0" smtClean="0"/>
              <a:t>v. 30</a:t>
            </a:r>
          </a:p>
          <a:p>
            <a:pPr lvl="1"/>
            <a:r>
              <a:rPr lang="en-US" sz="3600" b="1" dirty="0" smtClean="0"/>
              <a:t>Where did the gifts come from? </a:t>
            </a:r>
            <a:r>
              <a:rPr lang="en-US" sz="3600" dirty="0" smtClean="0"/>
              <a:t>– </a:t>
            </a:r>
            <a:r>
              <a:rPr lang="en-US" sz="3600" i="1" dirty="0" smtClean="0"/>
              <a:t>Acts 8:17-19; 19:6</a:t>
            </a:r>
          </a:p>
        </p:txBody>
      </p:sp>
    </p:spTree>
    <p:extLst>
      <p:ext uri="{BB962C8B-B14F-4D97-AF65-F5344CB8AC3E}">
        <p14:creationId xmlns:p14="http://schemas.microsoft.com/office/powerpoint/2010/main" val="115684686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600" dirty="0" smtClean="0">
                <a:effectLst>
                  <a:glow rad="139700">
                    <a:schemeClr val="bg1">
                      <a:alpha val="40000"/>
                    </a:schemeClr>
                  </a:glow>
                  <a:outerShdw blurRad="60007" dist="310007" dir="7680000" sy="30000" kx="1300200" algn="ctr" rotWithShape="0">
                    <a:prstClr val="black">
                      <a:alpha val="32000"/>
                    </a:prstClr>
                  </a:outerShdw>
                </a:effectLst>
                <a:latin typeface="Brush Script Std" panose="03060802040607070404" pitchFamily="66" charset="0"/>
              </a:rPr>
              <a:t>One Body, One Spirit</a:t>
            </a:r>
            <a:endParaRPr lang="en-US" sz="6600" dirty="0"/>
          </a:p>
        </p:txBody>
      </p:sp>
      <p:sp>
        <p:nvSpPr>
          <p:cNvPr id="3" name="Content Placeholder 2"/>
          <p:cNvSpPr>
            <a:spLocks noGrp="1"/>
          </p:cNvSpPr>
          <p:nvPr>
            <p:ph idx="1"/>
          </p:nvPr>
        </p:nvSpPr>
        <p:spPr>
          <a:solidFill>
            <a:schemeClr val="bg1">
              <a:alpha val="50000"/>
            </a:schemeClr>
          </a:solidFill>
        </p:spPr>
        <p:txBody>
          <a:bodyPr>
            <a:normAutofit/>
          </a:bodyPr>
          <a:lstStyle/>
          <a:p>
            <a:r>
              <a:rPr lang="en-US" sz="4000" b="1" i="1" dirty="0" smtClean="0"/>
              <a:t>“we were all baptized?” </a:t>
            </a:r>
            <a:r>
              <a:rPr lang="en-US" sz="4000" i="1" dirty="0" smtClean="0"/>
              <a:t>– v. 13</a:t>
            </a:r>
          </a:p>
          <a:p>
            <a:pPr lvl="1"/>
            <a:r>
              <a:rPr lang="en-US" sz="3600" b="1" dirty="0" smtClean="0"/>
              <a:t>Ephesians 4:5 </a:t>
            </a:r>
            <a:r>
              <a:rPr lang="en-US" sz="3600" dirty="0" smtClean="0"/>
              <a:t>– </a:t>
            </a:r>
            <a:r>
              <a:rPr lang="en-US" sz="3600" i="1" dirty="0" smtClean="0"/>
              <a:t>“one baptism”</a:t>
            </a:r>
          </a:p>
          <a:p>
            <a:pPr lvl="1"/>
            <a:r>
              <a:rPr lang="en-US" sz="3600" b="1" dirty="0" smtClean="0"/>
              <a:t>John 3:5 </a:t>
            </a:r>
            <a:r>
              <a:rPr lang="en-US" sz="3600" dirty="0" smtClean="0"/>
              <a:t>– </a:t>
            </a:r>
            <a:r>
              <a:rPr lang="en-US" sz="3600" i="1" dirty="0" smtClean="0"/>
              <a:t>“water and the Spirit”</a:t>
            </a:r>
          </a:p>
          <a:p>
            <a:pPr lvl="1"/>
            <a:r>
              <a:rPr lang="en-US" sz="3600" b="1" dirty="0" smtClean="0"/>
              <a:t>1 Peter 3:18-21 </a:t>
            </a:r>
            <a:r>
              <a:rPr lang="en-US" sz="3600" dirty="0" smtClean="0"/>
              <a:t>– </a:t>
            </a:r>
            <a:r>
              <a:rPr lang="en-US" sz="3600" i="1" dirty="0" smtClean="0"/>
              <a:t>“saved through water”</a:t>
            </a:r>
          </a:p>
          <a:p>
            <a:pPr lvl="1"/>
            <a:r>
              <a:rPr lang="en-US" sz="3600" b="1" dirty="0" smtClean="0"/>
              <a:t>Galatians 3:26-29 </a:t>
            </a:r>
            <a:r>
              <a:rPr lang="en-US" sz="3600" dirty="0" smtClean="0"/>
              <a:t>– </a:t>
            </a:r>
            <a:r>
              <a:rPr lang="en-US" sz="3600" i="1" dirty="0" smtClean="0"/>
              <a:t>“all one in Christ Jesus”</a:t>
            </a:r>
          </a:p>
          <a:p>
            <a:pPr lvl="1"/>
            <a:endParaRPr lang="en-US" sz="3200" dirty="0" smtClean="0"/>
          </a:p>
        </p:txBody>
      </p:sp>
    </p:spTree>
    <p:extLst>
      <p:ext uri="{BB962C8B-B14F-4D97-AF65-F5344CB8AC3E}">
        <p14:creationId xmlns:p14="http://schemas.microsoft.com/office/powerpoint/2010/main" val="68935791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600" dirty="0" smtClean="0">
                <a:effectLst>
                  <a:glow rad="139700">
                    <a:schemeClr val="bg1">
                      <a:alpha val="40000"/>
                    </a:schemeClr>
                  </a:glow>
                  <a:outerShdw blurRad="60007" dist="310007" dir="7680000" sy="30000" kx="1300200" algn="ctr" rotWithShape="0">
                    <a:prstClr val="black">
                      <a:alpha val="32000"/>
                    </a:prstClr>
                  </a:outerShdw>
                </a:effectLst>
                <a:latin typeface="Brush Script Std" panose="03060802040607070404" pitchFamily="66" charset="0"/>
              </a:rPr>
              <a:t>One Body, One Spirit</a:t>
            </a:r>
            <a:endParaRPr lang="en-US" sz="6600" dirty="0"/>
          </a:p>
        </p:txBody>
      </p:sp>
      <p:sp>
        <p:nvSpPr>
          <p:cNvPr id="3" name="Content Placeholder 2"/>
          <p:cNvSpPr>
            <a:spLocks noGrp="1"/>
          </p:cNvSpPr>
          <p:nvPr>
            <p:ph idx="1"/>
          </p:nvPr>
        </p:nvSpPr>
        <p:spPr>
          <a:solidFill>
            <a:schemeClr val="bg1">
              <a:alpha val="50000"/>
            </a:schemeClr>
          </a:solidFill>
        </p:spPr>
        <p:txBody>
          <a:bodyPr>
            <a:normAutofit/>
          </a:bodyPr>
          <a:lstStyle/>
          <a:p>
            <a:r>
              <a:rPr lang="en-US" sz="4000" b="1" dirty="0" smtClean="0"/>
              <a:t>We are a unified body</a:t>
            </a:r>
            <a:r>
              <a:rPr lang="en-US" sz="4000" dirty="0" smtClean="0"/>
              <a:t> </a:t>
            </a:r>
            <a:r>
              <a:rPr lang="en-US" sz="4000" i="1" dirty="0" smtClean="0"/>
              <a:t>– v. 15-30</a:t>
            </a:r>
          </a:p>
          <a:p>
            <a:pPr lvl="1"/>
            <a:r>
              <a:rPr lang="en-US" sz="3600" i="1" dirty="0" smtClean="0"/>
              <a:t>Romans 12:3-8; Philippians 2:3; Ephesians 4:16</a:t>
            </a:r>
          </a:p>
        </p:txBody>
      </p:sp>
    </p:spTree>
    <p:extLst>
      <p:ext uri="{BB962C8B-B14F-4D97-AF65-F5344CB8AC3E}">
        <p14:creationId xmlns:p14="http://schemas.microsoft.com/office/powerpoint/2010/main" val="337574767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600" dirty="0" smtClean="0">
                <a:effectLst>
                  <a:glow rad="139700">
                    <a:schemeClr val="bg1">
                      <a:alpha val="40000"/>
                    </a:schemeClr>
                  </a:glow>
                  <a:outerShdw blurRad="60007" dist="310007" dir="7680000" sy="30000" kx="1300200" algn="ctr" rotWithShape="0">
                    <a:prstClr val="black">
                      <a:alpha val="32000"/>
                    </a:prstClr>
                  </a:outerShdw>
                </a:effectLst>
                <a:latin typeface="Brush Script Std" panose="03060802040607070404" pitchFamily="66" charset="0"/>
              </a:rPr>
              <a:t>One Body, One Spirit</a:t>
            </a:r>
            <a:endParaRPr lang="en-US" sz="6600" dirty="0"/>
          </a:p>
        </p:txBody>
      </p:sp>
      <p:sp>
        <p:nvSpPr>
          <p:cNvPr id="3" name="Content Placeholder 2"/>
          <p:cNvSpPr>
            <a:spLocks noGrp="1"/>
          </p:cNvSpPr>
          <p:nvPr>
            <p:ph idx="1"/>
          </p:nvPr>
        </p:nvSpPr>
        <p:spPr>
          <a:solidFill>
            <a:schemeClr val="bg1">
              <a:alpha val="50000"/>
            </a:schemeClr>
          </a:solidFill>
        </p:spPr>
        <p:txBody>
          <a:bodyPr>
            <a:normAutofit/>
          </a:bodyPr>
          <a:lstStyle/>
          <a:p>
            <a:r>
              <a:rPr lang="en-US" sz="4000" b="1" dirty="0" smtClean="0"/>
              <a:t>We are a unified body</a:t>
            </a:r>
            <a:r>
              <a:rPr lang="en-US" sz="4000" dirty="0" smtClean="0"/>
              <a:t> </a:t>
            </a:r>
            <a:r>
              <a:rPr lang="en-US" sz="4000" i="1" dirty="0" smtClean="0"/>
              <a:t>– v. 15-30</a:t>
            </a:r>
          </a:p>
          <a:p>
            <a:pPr lvl="1"/>
            <a:r>
              <a:rPr lang="en-US" sz="3600" i="1" dirty="0" smtClean="0"/>
              <a:t>Romans 12:3-8; Philippians 2:3; Ephesians 4:16</a:t>
            </a:r>
          </a:p>
        </p:txBody>
      </p:sp>
    </p:spTree>
    <p:extLst>
      <p:ext uri="{BB962C8B-B14F-4D97-AF65-F5344CB8AC3E}">
        <p14:creationId xmlns:p14="http://schemas.microsoft.com/office/powerpoint/2010/main" val="29953993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600" dirty="0" smtClean="0">
                <a:effectLst>
                  <a:glow rad="139700">
                    <a:schemeClr val="bg1">
                      <a:alpha val="40000"/>
                    </a:schemeClr>
                  </a:glow>
                  <a:outerShdw blurRad="60007" dist="310007" dir="7680000" sy="30000" kx="1300200" algn="ctr" rotWithShape="0">
                    <a:prstClr val="black">
                      <a:alpha val="32000"/>
                    </a:prstClr>
                  </a:outerShdw>
                </a:effectLst>
                <a:latin typeface="Brush Script Std" panose="03060802040607070404" pitchFamily="66" charset="0"/>
              </a:rPr>
              <a:t>One Body, One Spirit</a:t>
            </a:r>
            <a:endParaRPr lang="en-US" sz="6600" dirty="0"/>
          </a:p>
        </p:txBody>
      </p:sp>
      <p:sp>
        <p:nvSpPr>
          <p:cNvPr id="3" name="Content Placeholder 2"/>
          <p:cNvSpPr>
            <a:spLocks noGrp="1"/>
          </p:cNvSpPr>
          <p:nvPr>
            <p:ph idx="1"/>
          </p:nvPr>
        </p:nvSpPr>
        <p:spPr>
          <a:solidFill>
            <a:schemeClr val="bg1">
              <a:alpha val="50000"/>
            </a:schemeClr>
          </a:solidFill>
        </p:spPr>
        <p:txBody>
          <a:bodyPr>
            <a:normAutofit/>
          </a:bodyPr>
          <a:lstStyle/>
          <a:p>
            <a:r>
              <a:rPr lang="en-US" sz="4000" b="1" dirty="0" smtClean="0"/>
              <a:t>We are a unified body</a:t>
            </a:r>
            <a:r>
              <a:rPr lang="en-US" sz="4000" dirty="0" smtClean="0"/>
              <a:t> </a:t>
            </a:r>
            <a:r>
              <a:rPr lang="en-US" sz="4000" i="1" dirty="0" smtClean="0"/>
              <a:t>– v. 15-30</a:t>
            </a:r>
          </a:p>
          <a:p>
            <a:pPr lvl="1"/>
            <a:r>
              <a:rPr lang="en-US" sz="3600" i="1" dirty="0" smtClean="0"/>
              <a:t>Romans 12:3-8; Philippians 2:3; Ephesians 4:16</a:t>
            </a:r>
          </a:p>
          <a:p>
            <a:pPr lvl="1"/>
            <a:r>
              <a:rPr lang="en-US" sz="3600" b="1" dirty="0" smtClean="0"/>
              <a:t>Gifts are used with love </a:t>
            </a:r>
            <a:r>
              <a:rPr lang="en-US" sz="3600" i="1" dirty="0" smtClean="0"/>
              <a:t>– </a:t>
            </a:r>
            <a:r>
              <a:rPr lang="en-US" sz="3600" i="1" dirty="0" err="1" smtClean="0"/>
              <a:t>ch.</a:t>
            </a:r>
            <a:r>
              <a:rPr lang="en-US" sz="3600" i="1" dirty="0" smtClean="0"/>
              <a:t> 13</a:t>
            </a:r>
          </a:p>
          <a:p>
            <a:pPr lvl="1"/>
            <a:r>
              <a:rPr lang="en-US" sz="3600" b="1" dirty="0" smtClean="0"/>
              <a:t>For edification! </a:t>
            </a:r>
            <a:r>
              <a:rPr lang="en-US" sz="3600" i="1" dirty="0" smtClean="0"/>
              <a:t>– </a:t>
            </a:r>
            <a:r>
              <a:rPr lang="en-US" sz="3600" i="1" dirty="0" err="1" smtClean="0"/>
              <a:t>ch.</a:t>
            </a:r>
            <a:r>
              <a:rPr lang="en-US" sz="3600" i="1" dirty="0" smtClean="0"/>
              <a:t> 14</a:t>
            </a:r>
          </a:p>
        </p:txBody>
      </p:sp>
    </p:spTree>
    <p:extLst>
      <p:ext uri="{BB962C8B-B14F-4D97-AF65-F5344CB8AC3E}">
        <p14:creationId xmlns:p14="http://schemas.microsoft.com/office/powerpoint/2010/main" val="24537168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90544"/>
            <a:ext cx="7772400" cy="2387600"/>
          </a:xfrm>
        </p:spPr>
        <p:txBody>
          <a:bodyPr>
            <a:normAutofit/>
          </a:bodyPr>
          <a:lstStyle/>
          <a:p>
            <a:r>
              <a:rPr lang="en-US" sz="8000" dirty="0" smtClean="0">
                <a:effectLst>
                  <a:glow rad="101600">
                    <a:schemeClr val="bg1">
                      <a:alpha val="40000"/>
                    </a:schemeClr>
                  </a:glow>
                  <a:outerShdw blurRad="60007" dist="310007" dir="7680000" sy="30000" kx="1300200" algn="ctr" rotWithShape="0">
                    <a:prstClr val="black">
                      <a:alpha val="32000"/>
                    </a:prstClr>
                  </a:outerShdw>
                </a:effectLst>
                <a:latin typeface="Brush Script Std" panose="03060802040607070404" pitchFamily="66" charset="0"/>
              </a:rPr>
              <a:t>Unity in the Spirit</a:t>
            </a:r>
            <a:endParaRPr lang="en-US" sz="8000" dirty="0"/>
          </a:p>
        </p:txBody>
      </p:sp>
      <p:sp>
        <p:nvSpPr>
          <p:cNvPr id="3" name="Subtitle 2"/>
          <p:cNvSpPr>
            <a:spLocks noGrp="1"/>
          </p:cNvSpPr>
          <p:nvPr>
            <p:ph type="subTitle" idx="1"/>
          </p:nvPr>
        </p:nvSpPr>
        <p:spPr>
          <a:xfrm>
            <a:off x="1143000" y="3278144"/>
            <a:ext cx="6858000" cy="2671896"/>
          </a:xfrm>
        </p:spPr>
        <p:txBody>
          <a:bodyPr>
            <a:noAutofit/>
          </a:bodyPr>
          <a:lstStyle/>
          <a:p>
            <a:r>
              <a:rPr lang="en-US" sz="3600" b="1" i="1" dirty="0" smtClean="0"/>
              <a:t>One body = Many members</a:t>
            </a:r>
          </a:p>
          <a:p>
            <a:r>
              <a:rPr lang="en-US" sz="3600" b="1" i="1" dirty="0" smtClean="0"/>
              <a:t>Working together for edification.</a:t>
            </a:r>
          </a:p>
          <a:p>
            <a:r>
              <a:rPr lang="en-US" sz="3600" b="1" i="1" dirty="0" smtClean="0"/>
              <a:t>There is no edification without unity and love.</a:t>
            </a:r>
            <a:endParaRPr lang="en-US" sz="3600" b="1" i="1" dirty="0"/>
          </a:p>
        </p:txBody>
      </p:sp>
    </p:spTree>
    <p:extLst>
      <p:ext uri="{BB962C8B-B14F-4D97-AF65-F5344CB8AC3E}">
        <p14:creationId xmlns:p14="http://schemas.microsoft.com/office/powerpoint/2010/main" val="80994056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129</TotalTime>
  <Words>1190</Words>
  <Application>Microsoft Office PowerPoint</Application>
  <PresentationFormat>On-screen Show (4:3)</PresentationFormat>
  <Paragraphs>81</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Brush Script Std</vt:lpstr>
      <vt:lpstr>Calibri</vt:lpstr>
      <vt:lpstr>Calibri Light</vt:lpstr>
      <vt:lpstr>Wingdings</vt:lpstr>
      <vt:lpstr>Office Theme</vt:lpstr>
      <vt:lpstr>PowerPoint Presentation</vt:lpstr>
      <vt:lpstr>One Body One Spirit</vt:lpstr>
      <vt:lpstr>One Body, One Spirit</vt:lpstr>
      <vt:lpstr>One Body, One Spirit</vt:lpstr>
      <vt:lpstr>One Body, One Spirit</vt:lpstr>
      <vt:lpstr>One Body, One Spirit</vt:lpstr>
      <vt:lpstr>One Body, One Spirit</vt:lpstr>
      <vt:lpstr>Unity in the Spirit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Body One Spirit</dc:title>
  <dc:creator>Jeremiah Cox</dc:creator>
  <cp:lastModifiedBy>Jeremiah Cox</cp:lastModifiedBy>
  <cp:revision>11</cp:revision>
  <dcterms:created xsi:type="dcterms:W3CDTF">2014-07-02T17:46:25Z</dcterms:created>
  <dcterms:modified xsi:type="dcterms:W3CDTF">2014-07-06T13:25:46Z</dcterms:modified>
</cp:coreProperties>
</file>