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sldIdLst>
    <p:sldId id="260" r:id="rId2"/>
    <p:sldId id="256" r:id="rId3"/>
    <p:sldId id="257" r:id="rId4"/>
    <p:sldId id="261" r:id="rId5"/>
    <p:sldId id="258" r:id="rId6"/>
    <p:sldId id="259"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Brush Script Std" panose="03060802040607070404" pitchFamily="66"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50" d="100"/>
        <a:sy n="150" d="100"/>
      </p:scale>
      <p:origin x="0" y="0"/>
    </p:cViewPr>
  </p:notesTextViewPr>
  <p:notesViewPr>
    <p:cSldViewPr snapToGrid="0">
      <p:cViewPr>
        <p:scale>
          <a:sx n="80" d="100"/>
          <a:sy n="80" d="100"/>
        </p:scale>
        <p:origin x="1482"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304D0-9EA9-4D74-BE0D-C2804877A61B}" type="datetimeFigureOut">
              <a:rPr lang="en-US" smtClean="0"/>
              <a:t>7/19/2014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A44E9-5563-4DB8-BA3C-2F7F5F07C212}" type="slidenum">
              <a:rPr lang="en-US" smtClean="0"/>
              <a:t>‹#›</a:t>
            </a:fld>
            <a:endParaRPr lang="en-US"/>
          </a:p>
        </p:txBody>
      </p:sp>
    </p:spTree>
    <p:extLst>
      <p:ext uri="{BB962C8B-B14F-4D97-AF65-F5344CB8AC3E}">
        <p14:creationId xmlns:p14="http://schemas.microsoft.com/office/powerpoint/2010/main" val="71172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What is needed for the seed to be successful? (Luke 8:4-8, 11-15)</a:t>
            </a:r>
            <a:endParaRPr lang="en-US" dirty="0"/>
          </a:p>
        </p:txBody>
      </p:sp>
      <p:sp>
        <p:nvSpPr>
          <p:cNvPr id="4" name="Slide Number Placeholder 3"/>
          <p:cNvSpPr>
            <a:spLocks noGrp="1"/>
          </p:cNvSpPr>
          <p:nvPr>
            <p:ph type="sldNum" sz="quarter" idx="10"/>
          </p:nvPr>
        </p:nvSpPr>
        <p:spPr/>
        <p:txBody>
          <a:bodyPr/>
          <a:lstStyle/>
          <a:p>
            <a:fld id="{921A44E9-5563-4DB8-BA3C-2F7F5F07C212}" type="slidenum">
              <a:rPr lang="en-US" smtClean="0"/>
              <a:t>2</a:t>
            </a:fld>
            <a:endParaRPr lang="en-US"/>
          </a:p>
        </p:txBody>
      </p:sp>
    </p:spTree>
    <p:extLst>
      <p:ext uri="{BB962C8B-B14F-4D97-AF65-F5344CB8AC3E}">
        <p14:creationId xmlns:p14="http://schemas.microsoft.com/office/powerpoint/2010/main" val="201317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i="1" dirty="0"/>
              <a:t>“The seed is the word of God.” (v. 11)</a:t>
            </a:r>
            <a:endParaRPr lang="en-US" dirty="0"/>
          </a:p>
          <a:p>
            <a:pPr marL="171450" lvl="0" indent="-171450">
              <a:buFont typeface="Arial" panose="020B0604020202020204" pitchFamily="34" charset="0"/>
              <a:buChar char="•"/>
            </a:pPr>
            <a:r>
              <a:rPr lang="en-US" dirty="0"/>
              <a:t>Romans 1:16</a:t>
            </a:r>
          </a:p>
          <a:p>
            <a:pPr marL="628650" lvl="1" indent="-171450">
              <a:buFont typeface="Arial" panose="020B0604020202020204" pitchFamily="34" charset="0"/>
              <a:buChar char="•"/>
            </a:pPr>
            <a:r>
              <a:rPr lang="en-US" dirty="0"/>
              <a:t>God has the power. This is the plan of salvation God has created for the world.</a:t>
            </a:r>
          </a:p>
          <a:p>
            <a:pPr marL="171450" lvl="0" indent="-171450">
              <a:buFont typeface="Arial" panose="020B0604020202020204" pitchFamily="34" charset="0"/>
              <a:buChar char="•"/>
            </a:pPr>
            <a:r>
              <a:rPr lang="en-US" dirty="0"/>
              <a:t>1 Corinthians 1:18-25</a:t>
            </a:r>
          </a:p>
          <a:p>
            <a:pPr marL="628650" lvl="1" indent="-171450">
              <a:buFont typeface="Arial" panose="020B0604020202020204" pitchFamily="34" charset="0"/>
              <a:buChar char="•"/>
            </a:pPr>
            <a:r>
              <a:rPr lang="en-US" dirty="0"/>
              <a:t>God has made salvation for man simple. The message is not complex. It is a message that anyone can understand. </a:t>
            </a:r>
          </a:p>
          <a:p>
            <a:pPr marL="628650" lvl="1" indent="-171450">
              <a:buFont typeface="Arial" panose="020B0604020202020204" pitchFamily="34" charset="0"/>
              <a:buChar char="•"/>
            </a:pPr>
            <a:r>
              <a:rPr lang="en-US" i="1" dirty="0"/>
              <a:t>“the world through wisdom did not know God”</a:t>
            </a:r>
            <a:r>
              <a:rPr lang="en-US" dirty="0"/>
              <a:t> (v. 21)We can’t know what God wants unless He reveals it to us (cf. 2:11-12).</a:t>
            </a:r>
          </a:p>
          <a:p>
            <a:pPr marL="1085850" lvl="2" indent="-171450">
              <a:buFont typeface="Arial" panose="020B0604020202020204" pitchFamily="34" charset="0"/>
              <a:buChar char="•"/>
            </a:pPr>
            <a:r>
              <a:rPr lang="en-US" dirty="0"/>
              <a:t>It is ironic that the “creature” perceives the “Creator’s” message to be foolish! </a:t>
            </a:r>
          </a:p>
          <a:p>
            <a:pPr marL="628650" lvl="1" indent="-171450">
              <a:buFont typeface="Arial" panose="020B0604020202020204" pitchFamily="34" charset="0"/>
              <a:buChar char="•"/>
            </a:pPr>
            <a:r>
              <a:rPr lang="en-US" dirty="0"/>
              <a:t>Men, through their own wisdom, </a:t>
            </a:r>
            <a:r>
              <a:rPr lang="en-US" i="1" dirty="0"/>
              <a:t>“request a sign”</a:t>
            </a:r>
            <a:r>
              <a:rPr lang="en-US" dirty="0"/>
              <a:t> or </a:t>
            </a:r>
            <a:r>
              <a:rPr lang="en-US" i="1" dirty="0"/>
              <a:t>“seek after </a:t>
            </a:r>
            <a:r>
              <a:rPr lang="en-US" dirty="0"/>
              <a:t>[worldly]</a:t>
            </a:r>
            <a:r>
              <a:rPr lang="en-US" i="1" dirty="0"/>
              <a:t> wisdom”</a:t>
            </a:r>
            <a:r>
              <a:rPr lang="en-US" dirty="0"/>
              <a:t> instead of accepting the will of God by divine revelation from God Himself. </a:t>
            </a:r>
          </a:p>
          <a:p>
            <a:endParaRPr lang="en-US" dirty="0"/>
          </a:p>
        </p:txBody>
      </p:sp>
      <p:sp>
        <p:nvSpPr>
          <p:cNvPr id="4" name="Slide Number Placeholder 3"/>
          <p:cNvSpPr>
            <a:spLocks noGrp="1"/>
          </p:cNvSpPr>
          <p:nvPr>
            <p:ph type="sldNum" sz="quarter" idx="10"/>
          </p:nvPr>
        </p:nvSpPr>
        <p:spPr/>
        <p:txBody>
          <a:bodyPr/>
          <a:lstStyle/>
          <a:p>
            <a:fld id="{921A44E9-5563-4DB8-BA3C-2F7F5F07C212}" type="slidenum">
              <a:rPr lang="en-US" smtClean="0"/>
              <a:t>3</a:t>
            </a:fld>
            <a:endParaRPr lang="en-US"/>
          </a:p>
        </p:txBody>
      </p:sp>
    </p:spTree>
    <p:extLst>
      <p:ext uri="{BB962C8B-B14F-4D97-AF65-F5344CB8AC3E}">
        <p14:creationId xmlns:p14="http://schemas.microsoft.com/office/powerpoint/2010/main" val="254206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Additions can only corrupt the seed.</a:t>
            </a:r>
          </a:p>
          <a:p>
            <a:pPr marL="171450" lvl="0" indent="-171450">
              <a:buFont typeface="Arial" panose="020B0604020202020204" pitchFamily="34" charset="0"/>
              <a:buChar char="•"/>
            </a:pPr>
            <a:r>
              <a:rPr lang="en-US" dirty="0"/>
              <a:t>Farmers use fertilizer, steroids, and other additions to improve the growth of the crop. These things might be necessary for literal farming. However, the word of God needs no addition! Instead of improving the seed, additions to God’s word distort, and corrupt the seed.</a:t>
            </a:r>
          </a:p>
          <a:p>
            <a:pPr marL="171450" lvl="0" indent="-171450">
              <a:buFont typeface="Arial" panose="020B0604020202020204" pitchFamily="34" charset="0"/>
              <a:buChar char="•"/>
            </a:pPr>
            <a:r>
              <a:rPr lang="en-US" dirty="0"/>
              <a:t>1 Corinthians 2:1-5</a:t>
            </a:r>
          </a:p>
          <a:p>
            <a:pPr marL="628650" lvl="1" indent="-171450">
              <a:buFont typeface="Arial" panose="020B0604020202020204" pitchFamily="34" charset="0"/>
              <a:buChar char="•"/>
            </a:pPr>
            <a:r>
              <a:rPr lang="en-US" dirty="0"/>
              <a:t>If Paul added human wisdom as an enhancer to the gospel, the people’s faith wouldn’t be in the gospel at all!</a:t>
            </a:r>
          </a:p>
          <a:p>
            <a:pPr marL="171450" lvl="0" indent="-171450">
              <a:buFont typeface="Arial" panose="020B0604020202020204" pitchFamily="34" charset="0"/>
              <a:buChar char="•"/>
            </a:pPr>
            <a:r>
              <a:rPr lang="en-US" dirty="0"/>
              <a:t>Galatians 6:7-8 (not talking about the Word; talking about our own lives; however, same principle applies.)</a:t>
            </a:r>
          </a:p>
          <a:p>
            <a:pPr marL="628650" lvl="1" indent="-171450">
              <a:buFont typeface="Arial" panose="020B0604020202020204" pitchFamily="34" charset="0"/>
              <a:buChar char="•"/>
            </a:pPr>
            <a:r>
              <a:rPr lang="en-US" dirty="0"/>
              <a:t>The seed principle is simple. If you sow an apple seed you get apples. If you sow the word of God, it yields salvation. If you sow the perverted gospel, it yields damnation (cf. Galatians 1:6-10).</a:t>
            </a:r>
          </a:p>
          <a:p>
            <a:pPr marL="628650" lvl="1" indent="-171450">
              <a:buFont typeface="Arial" panose="020B0604020202020204" pitchFamily="34" charset="0"/>
              <a:buChar char="•"/>
            </a:pPr>
            <a:r>
              <a:rPr lang="en-US" i="1" dirty="0"/>
              <a:t>“for it </a:t>
            </a:r>
            <a:r>
              <a:rPr lang="en-US" dirty="0"/>
              <a:t>[gospel of Christ]</a:t>
            </a:r>
            <a:r>
              <a:rPr lang="en-US" i="1" dirty="0"/>
              <a:t> is the power of God to salvation” (Romans 1:16)</a:t>
            </a:r>
            <a:endParaRPr lang="en-US" dirty="0"/>
          </a:p>
          <a:p>
            <a:pPr marL="1085850" lvl="2" indent="-171450">
              <a:buFont typeface="Arial" panose="020B0604020202020204" pitchFamily="34" charset="0"/>
              <a:buChar char="•"/>
            </a:pPr>
            <a:r>
              <a:rPr lang="en-US" dirty="0"/>
              <a:t>God chose the gospel as the way to salvation. Nothing else can produce salvation.</a:t>
            </a:r>
          </a:p>
          <a:p>
            <a:pPr marL="171450" lvl="0" indent="-171450">
              <a:buFont typeface="Arial" panose="020B0604020202020204" pitchFamily="34" charset="0"/>
              <a:buChar char="•"/>
            </a:pPr>
            <a:r>
              <a:rPr lang="en-US" dirty="0"/>
              <a:t>1 Peter 1:22-23</a:t>
            </a:r>
          </a:p>
          <a:p>
            <a:pPr marL="628650" lvl="1" indent="-171450">
              <a:buFont typeface="Arial" panose="020B0604020202020204" pitchFamily="34" charset="0"/>
              <a:buChar char="•"/>
            </a:pPr>
            <a:r>
              <a:rPr lang="en-US" dirty="0"/>
              <a:t>Those who have </a:t>
            </a:r>
            <a:r>
              <a:rPr lang="en-US" i="1" dirty="0"/>
              <a:t>“purified</a:t>
            </a:r>
            <a:r>
              <a:rPr lang="en-US" dirty="0"/>
              <a:t> [their] </a:t>
            </a:r>
            <a:r>
              <a:rPr lang="en-US" i="1" dirty="0"/>
              <a:t>souls”</a:t>
            </a:r>
            <a:r>
              <a:rPr lang="en-US" dirty="0"/>
              <a:t> are those who were </a:t>
            </a:r>
            <a:r>
              <a:rPr lang="en-US" i="1" dirty="0"/>
              <a:t>“born again…through the word of God.”</a:t>
            </a:r>
            <a:endParaRPr lang="en-US" dirty="0"/>
          </a:p>
          <a:p>
            <a:pPr marL="628650" lvl="1" indent="-171450">
              <a:buFont typeface="Arial" panose="020B0604020202020204" pitchFamily="34" charset="0"/>
              <a:buChar char="•"/>
            </a:pPr>
            <a:r>
              <a:rPr lang="en-US" dirty="0"/>
              <a:t>John 8:31-32 – Abide in the word you are disciples. Acts 11:26 – Disciples of Christ are called Christians.</a:t>
            </a:r>
          </a:p>
          <a:p>
            <a:pPr marL="171450" lvl="0" indent="-171450">
              <a:buFont typeface="Arial" panose="020B0604020202020204" pitchFamily="34" charset="0"/>
              <a:buChar char="•"/>
            </a:pPr>
            <a:r>
              <a:rPr lang="en-US" dirty="0"/>
              <a:t>People put FILTERS on the word and it changes the fruit that it yields, because the filter corrupts the word.</a:t>
            </a:r>
          </a:p>
          <a:p>
            <a:pPr marL="628650" lvl="1" indent="-171450">
              <a:buFont typeface="Arial" panose="020B0604020202020204" pitchFamily="34" charset="0"/>
              <a:buChar char="•"/>
            </a:pPr>
            <a:r>
              <a:rPr lang="en-US" dirty="0"/>
              <a:t>Bible + Baptism manual = Baptist; Bible + Methodist discipline = Methodist; Bible + Book of Mormon = Mormon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1A44E9-5563-4DB8-BA3C-2F7F5F07C212}" type="slidenum">
              <a:rPr lang="en-US" smtClean="0"/>
              <a:t>4</a:t>
            </a:fld>
            <a:endParaRPr lang="en-US"/>
          </a:p>
        </p:txBody>
      </p:sp>
    </p:spTree>
    <p:extLst>
      <p:ext uri="{BB962C8B-B14F-4D97-AF65-F5344CB8AC3E}">
        <p14:creationId xmlns:p14="http://schemas.microsoft.com/office/powerpoint/2010/main" val="362175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sower went out to sow his seed.” (Luke 8:5)</a:t>
            </a:r>
            <a:endParaRPr lang="en-US" dirty="0"/>
          </a:p>
          <a:p>
            <a:pPr marL="171450" lvl="0" indent="-171450">
              <a:buFont typeface="Arial" panose="020B0604020202020204" pitchFamily="34" charset="0"/>
              <a:buChar char="•"/>
            </a:pPr>
            <a:r>
              <a:rPr lang="en-US" dirty="0"/>
              <a:t>Sowers are necessary.</a:t>
            </a:r>
          </a:p>
          <a:p>
            <a:pPr marL="171450" lvl="0" indent="-171450">
              <a:buFont typeface="Arial" panose="020B0604020202020204" pitchFamily="34" charset="0"/>
              <a:buChar char="•"/>
            </a:pPr>
            <a:r>
              <a:rPr lang="en-US" dirty="0"/>
              <a:t>Romans 10:14-15</a:t>
            </a:r>
          </a:p>
          <a:p>
            <a:pPr marL="628650" lvl="1" indent="-171450">
              <a:buFont typeface="Arial" panose="020B0604020202020204" pitchFamily="34" charset="0"/>
              <a:buChar char="•"/>
            </a:pPr>
            <a:r>
              <a:rPr lang="en-US" i="1" dirty="0"/>
              <a:t>“how shall they hear without a preacher?”</a:t>
            </a:r>
            <a:endParaRPr lang="en-US" dirty="0"/>
          </a:p>
          <a:p>
            <a:pPr marL="1085850" lvl="2" indent="-171450">
              <a:buFont typeface="Arial" panose="020B0604020202020204" pitchFamily="34" charset="0"/>
              <a:buChar char="•"/>
            </a:pPr>
            <a:r>
              <a:rPr lang="en-US" i="1" dirty="0"/>
              <a:t>“Christ has no hands but our hands to do His work today, He has no feet but our feet to lead men in His way; He has no tongue but our tongues to tell men how He died, He has no help but our help to bring them to His side.”</a:t>
            </a:r>
            <a:r>
              <a:rPr lang="en-US" dirty="0"/>
              <a:t> – ‘The Worlds Bible’ </a:t>
            </a:r>
          </a:p>
          <a:p>
            <a:pPr marL="1085850" lvl="2" indent="-171450">
              <a:buFont typeface="Arial" panose="020B0604020202020204" pitchFamily="34" charset="0"/>
              <a:buChar char="•"/>
            </a:pPr>
            <a:r>
              <a:rPr lang="en-US" dirty="0"/>
              <a:t>This isn’t taking away from the power of God’s word.</a:t>
            </a:r>
          </a:p>
          <a:p>
            <a:pPr marL="1085850" lvl="2" indent="-171450">
              <a:buFont typeface="Arial" panose="020B0604020202020204" pitchFamily="34" charset="0"/>
              <a:buChar char="•"/>
            </a:pPr>
            <a:r>
              <a:rPr lang="en-US" dirty="0"/>
              <a:t>1 Corinthians 3:5-8</a:t>
            </a:r>
          </a:p>
          <a:p>
            <a:pPr marL="1543050" lvl="3" indent="-171450">
              <a:buFont typeface="Arial" panose="020B0604020202020204" pitchFamily="34" charset="0"/>
              <a:buChar char="•"/>
            </a:pPr>
            <a:r>
              <a:rPr lang="en-US" dirty="0"/>
              <a:t>But a sower is needed. (Acts 8:3-4 – after Stephen’s death)</a:t>
            </a:r>
          </a:p>
          <a:p>
            <a:pPr marL="171450" lvl="0" indent="-171450">
              <a:buFont typeface="Arial" panose="020B0604020202020204" pitchFamily="34" charset="0"/>
              <a:buChar char="•"/>
            </a:pPr>
            <a:r>
              <a:rPr lang="en-US" dirty="0"/>
              <a:t>Acts 8:27-31, 34-35</a:t>
            </a:r>
          </a:p>
          <a:p>
            <a:pPr marL="628650" lvl="1" indent="-171450">
              <a:buFont typeface="Arial" panose="020B0604020202020204" pitchFamily="34" charset="0"/>
              <a:buChar char="•"/>
            </a:pPr>
            <a:r>
              <a:rPr lang="en-US" dirty="0"/>
              <a:t>The eunuch was reading scripture. The power was in the word, but Phillip </a:t>
            </a:r>
            <a:r>
              <a:rPr lang="en-US" i="1" dirty="0"/>
              <a:t>“preached Jesus to him.”</a:t>
            </a:r>
            <a:endParaRPr lang="en-US" dirty="0"/>
          </a:p>
          <a:p>
            <a:pPr marL="171450" lvl="0" indent="-171450">
              <a:buFont typeface="Arial" panose="020B0604020202020204" pitchFamily="34" charset="0"/>
              <a:buChar char="•"/>
            </a:pPr>
            <a:r>
              <a:rPr lang="en-US" dirty="0"/>
              <a:t>Sowers must know what they are sowing.</a:t>
            </a:r>
          </a:p>
          <a:p>
            <a:pPr marL="171450" lvl="0" indent="-171450">
              <a:buFont typeface="Arial" panose="020B0604020202020204" pitchFamily="34" charset="0"/>
              <a:buChar char="•"/>
            </a:pPr>
            <a:r>
              <a:rPr lang="en-US" dirty="0"/>
              <a:t>1 Timothy 4:12-16</a:t>
            </a:r>
          </a:p>
          <a:p>
            <a:pPr marL="628650" lvl="1" indent="-171450">
              <a:buFont typeface="Arial" panose="020B0604020202020204" pitchFamily="34" charset="0"/>
              <a:buChar char="•"/>
            </a:pPr>
            <a:r>
              <a:rPr lang="en-US" dirty="0"/>
              <a:t>The preacher must take heed to doctrine. He must give himself ENTIRELY to them!</a:t>
            </a:r>
          </a:p>
          <a:p>
            <a:pPr marL="171450" lvl="0" indent="-171450">
              <a:buFont typeface="Arial" panose="020B0604020202020204" pitchFamily="34" charset="0"/>
              <a:buChar char="•"/>
            </a:pPr>
            <a:r>
              <a:rPr lang="en-US" dirty="0"/>
              <a:t>2 Timothy 2:15</a:t>
            </a:r>
          </a:p>
          <a:p>
            <a:pPr marL="628650" lvl="1" indent="-171450">
              <a:buFont typeface="Arial" panose="020B0604020202020204" pitchFamily="34" charset="0"/>
              <a:buChar char="•"/>
            </a:pPr>
            <a:r>
              <a:rPr lang="en-US" dirty="0"/>
              <a:t>He must be able to understand the truth. He must be able to communicate it to others. He must preach it in the way it was meant to be preached.</a:t>
            </a:r>
          </a:p>
          <a:p>
            <a:pPr marL="171450" lvl="0" indent="-171450">
              <a:buFont typeface="Arial" panose="020B0604020202020204" pitchFamily="34" charset="0"/>
              <a:buChar char="•"/>
            </a:pPr>
            <a:r>
              <a:rPr lang="en-US" dirty="0"/>
              <a:t>2 Timothy 4:1-5</a:t>
            </a:r>
          </a:p>
          <a:p>
            <a:pPr marL="628650" lvl="1" indent="-171450">
              <a:buFont typeface="Arial" panose="020B0604020202020204" pitchFamily="34" charset="0"/>
              <a:buChar char="•"/>
            </a:pPr>
            <a:r>
              <a:rPr lang="en-US" dirty="0"/>
              <a:t>He must stand fast. He must only preach the truth! He must always be ready!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1A44E9-5563-4DB8-BA3C-2F7F5F07C212}" type="slidenum">
              <a:rPr lang="en-US" smtClean="0"/>
              <a:t>5</a:t>
            </a:fld>
            <a:endParaRPr lang="en-US"/>
          </a:p>
        </p:txBody>
      </p:sp>
    </p:spTree>
    <p:extLst>
      <p:ext uri="{BB962C8B-B14F-4D97-AF65-F5344CB8AC3E}">
        <p14:creationId xmlns:p14="http://schemas.microsoft.com/office/powerpoint/2010/main" val="24107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seed will not grow in corrupt soil. This is up to the recipient.</a:t>
            </a:r>
          </a:p>
          <a:p>
            <a:pPr marL="171450" lvl="0" indent="-171450">
              <a:buFont typeface="Arial" panose="020B0604020202020204" pitchFamily="34" charset="0"/>
              <a:buChar char="•"/>
            </a:pPr>
            <a:r>
              <a:rPr lang="en-US" i="1" dirty="0"/>
              <a:t>“The ones that fell on the good ground are those who, having heard the word with a noble and good heart, keep it and bear fruit with patience.” – Luke 8:15</a:t>
            </a:r>
            <a:endParaRPr lang="en-US" dirty="0"/>
          </a:p>
          <a:p>
            <a:pPr marL="171450" lvl="0" indent="-171450">
              <a:buFont typeface="Arial" panose="020B0604020202020204" pitchFamily="34" charset="0"/>
              <a:buChar char="•"/>
            </a:pPr>
            <a:r>
              <a:rPr lang="en-US" dirty="0"/>
              <a:t>Acts 17:10-12</a:t>
            </a:r>
          </a:p>
          <a:p>
            <a:pPr marL="628650" lvl="1" indent="-171450">
              <a:buFont typeface="Arial" panose="020B0604020202020204" pitchFamily="34" charset="0"/>
              <a:buChar char="•"/>
            </a:pPr>
            <a:r>
              <a:rPr lang="en-US" dirty="0"/>
              <a:t>They </a:t>
            </a:r>
            <a:r>
              <a:rPr lang="en-US" i="1" dirty="0"/>
              <a:t>“received the word with all readiness.”</a:t>
            </a:r>
            <a:endParaRPr lang="en-US" dirty="0"/>
          </a:p>
          <a:p>
            <a:pPr marL="1085850" lvl="2" indent="-171450">
              <a:buFont typeface="Arial" panose="020B0604020202020204" pitchFamily="34" charset="0"/>
              <a:buChar char="•"/>
            </a:pPr>
            <a:r>
              <a:rPr lang="en-US" dirty="0"/>
              <a:t>They had decided beforehand that if what they were being told was true to the scriptures that they would obey it!</a:t>
            </a:r>
          </a:p>
          <a:p>
            <a:pPr marL="1085850" lvl="2" indent="-171450">
              <a:buFont typeface="Arial" panose="020B0604020202020204" pitchFamily="34" charset="0"/>
              <a:buChar char="•"/>
            </a:pPr>
            <a:r>
              <a:rPr lang="en-US" dirty="0"/>
              <a:t>They were prepared to hear the truth and act upon it.</a:t>
            </a:r>
          </a:p>
          <a:p>
            <a:pPr marL="171450" lvl="0" indent="-171450">
              <a:buFont typeface="Arial" panose="020B0604020202020204" pitchFamily="34" charset="0"/>
              <a:buChar char="•"/>
            </a:pPr>
            <a:r>
              <a:rPr lang="en-US" dirty="0"/>
              <a:t>Those who did not believe had that which would judge them (cf. John 12:48).</a:t>
            </a:r>
          </a:p>
          <a:p>
            <a:pPr marL="171450" lvl="0" indent="-171450">
              <a:buFont typeface="Arial" panose="020B0604020202020204" pitchFamily="34" charset="0"/>
              <a:buChar char="•"/>
            </a:pPr>
            <a:r>
              <a:rPr lang="en-US" dirty="0"/>
              <a:t>Hebrews 4:12-13</a:t>
            </a:r>
          </a:p>
          <a:p>
            <a:pPr marL="628650" lvl="1" indent="-171450">
              <a:buFont typeface="Arial" panose="020B0604020202020204" pitchFamily="34" charset="0"/>
              <a:buChar char="•"/>
            </a:pPr>
            <a:r>
              <a:rPr lang="en-US" dirty="0"/>
              <a:t>The word will reveal your true character.</a:t>
            </a:r>
          </a:p>
          <a:p>
            <a:pPr marL="628650" lvl="1" indent="-171450">
              <a:buFont typeface="Arial" panose="020B0604020202020204" pitchFamily="34" charset="0"/>
              <a:buChar char="•"/>
            </a:pPr>
            <a:r>
              <a:rPr lang="en-US" dirty="0"/>
              <a:t>You cannot hide from God. </a:t>
            </a:r>
          </a:p>
          <a:p>
            <a:endParaRPr lang="en-US" dirty="0"/>
          </a:p>
        </p:txBody>
      </p:sp>
      <p:sp>
        <p:nvSpPr>
          <p:cNvPr id="4" name="Slide Number Placeholder 3"/>
          <p:cNvSpPr>
            <a:spLocks noGrp="1"/>
          </p:cNvSpPr>
          <p:nvPr>
            <p:ph type="sldNum" sz="quarter" idx="10"/>
          </p:nvPr>
        </p:nvSpPr>
        <p:spPr/>
        <p:txBody>
          <a:bodyPr/>
          <a:lstStyle/>
          <a:p>
            <a:fld id="{921A44E9-5563-4DB8-BA3C-2F7F5F07C212}" type="slidenum">
              <a:rPr lang="en-US" smtClean="0"/>
              <a:t>6</a:t>
            </a:fld>
            <a:endParaRPr lang="en-US"/>
          </a:p>
        </p:txBody>
      </p:sp>
    </p:spTree>
    <p:extLst>
      <p:ext uri="{BB962C8B-B14F-4D97-AF65-F5344CB8AC3E}">
        <p14:creationId xmlns:p14="http://schemas.microsoft.com/office/powerpoint/2010/main" val="49045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6AA9A0-9E60-4FA6-915C-F08BF3FB619F}"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2163210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AA9A0-9E60-4FA6-915C-F08BF3FB619F}"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2947235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AA9A0-9E60-4FA6-915C-F08BF3FB619F}"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3584497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AA9A0-9E60-4FA6-915C-F08BF3FB619F}"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2376280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AA9A0-9E60-4FA6-915C-F08BF3FB619F}"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8432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6AA9A0-9E60-4FA6-915C-F08BF3FB619F}" type="datetimeFigureOut">
              <a:rPr lang="en-US" smtClean="0"/>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1676783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6AA9A0-9E60-4FA6-915C-F08BF3FB619F}" type="datetimeFigureOut">
              <a:rPr lang="en-US" smtClean="0"/>
              <a:t>7/19/2014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4279714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6AA9A0-9E60-4FA6-915C-F08BF3FB619F}" type="datetimeFigureOut">
              <a:rPr lang="en-US" smtClean="0"/>
              <a:t>7/19/2014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1494505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AA9A0-9E60-4FA6-915C-F08BF3FB619F}" type="datetimeFigureOut">
              <a:rPr lang="en-US" smtClean="0"/>
              <a:t>7/19/2014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1902377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AA9A0-9E60-4FA6-915C-F08BF3FB619F}" type="datetimeFigureOut">
              <a:rPr lang="en-US" smtClean="0"/>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1072183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AA9A0-9E60-4FA6-915C-F08BF3FB619F}" type="datetimeFigureOut">
              <a:rPr lang="en-US" smtClean="0"/>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5A182-80FD-49F7-955F-11579CB0A3B6}" type="slidenum">
              <a:rPr lang="en-US" smtClean="0"/>
              <a:t>‹#›</a:t>
            </a:fld>
            <a:endParaRPr lang="en-US"/>
          </a:p>
        </p:txBody>
      </p:sp>
    </p:spTree>
    <p:extLst>
      <p:ext uri="{BB962C8B-B14F-4D97-AF65-F5344CB8AC3E}">
        <p14:creationId xmlns:p14="http://schemas.microsoft.com/office/powerpoint/2010/main" val="3553077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AA9A0-9E60-4FA6-915C-F08BF3FB619F}" type="datetimeFigureOut">
              <a:rPr lang="en-US" smtClean="0"/>
              <a:t>7/19/2014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5A182-80FD-49F7-955F-11579CB0A3B6}" type="slidenum">
              <a:rPr lang="en-US" smtClean="0"/>
              <a:t>‹#›</a:t>
            </a:fld>
            <a:endParaRPr lang="en-US"/>
          </a:p>
        </p:txBody>
      </p:sp>
    </p:spTree>
    <p:extLst>
      <p:ext uri="{BB962C8B-B14F-4D97-AF65-F5344CB8AC3E}">
        <p14:creationId xmlns:p14="http://schemas.microsoft.com/office/powerpoint/2010/main" val="189282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810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95580" y="1583879"/>
            <a:ext cx="4159874" cy="2739376"/>
          </a:xfrm>
        </p:spPr>
        <p:txBody>
          <a:bodyPr>
            <a:normAutofit/>
          </a:bodyPr>
          <a:lstStyle/>
          <a:p>
            <a:r>
              <a:rPr lang="en-US" sz="5400" b="1" dirty="0" smtClean="0">
                <a:solidFill>
                  <a:schemeClr val="bg1"/>
                </a:solidFill>
                <a:latin typeface="Brush Script Std" panose="03060802040607070404" pitchFamily="66" charset="0"/>
              </a:rPr>
              <a:t>The Success of the Seed</a:t>
            </a:r>
            <a:endParaRPr lang="en-US" sz="5400" b="1" dirty="0">
              <a:solidFill>
                <a:schemeClr val="bg1"/>
              </a:solidFill>
              <a:latin typeface="Brush Script Std" panose="03060802040607070404" pitchFamily="66" charset="0"/>
            </a:endParaRPr>
          </a:p>
        </p:txBody>
      </p:sp>
      <p:sp>
        <p:nvSpPr>
          <p:cNvPr id="3" name="Subtitle 2"/>
          <p:cNvSpPr>
            <a:spLocks noGrp="1"/>
          </p:cNvSpPr>
          <p:nvPr>
            <p:ph type="subTitle" idx="1"/>
          </p:nvPr>
        </p:nvSpPr>
        <p:spPr>
          <a:xfrm>
            <a:off x="5790660" y="4323255"/>
            <a:ext cx="2369714" cy="1655762"/>
          </a:xfrm>
        </p:spPr>
        <p:txBody>
          <a:bodyPr>
            <a:normAutofit/>
          </a:bodyPr>
          <a:lstStyle/>
          <a:p>
            <a:r>
              <a:rPr lang="en-US" sz="3600" i="1" dirty="0">
                <a:solidFill>
                  <a:schemeClr val="bg1"/>
                </a:solidFill>
              </a:rPr>
              <a:t>Luke </a:t>
            </a:r>
            <a:r>
              <a:rPr lang="en-US" sz="3600" i="1" dirty="0" smtClean="0">
                <a:solidFill>
                  <a:schemeClr val="bg1"/>
                </a:solidFill>
              </a:rPr>
              <a:t>8:4-15</a:t>
            </a:r>
            <a:endParaRPr lang="en-US" sz="3600" i="1" dirty="0">
              <a:solidFill>
                <a:schemeClr val="bg1"/>
              </a:solidFill>
            </a:endParaRPr>
          </a:p>
        </p:txBody>
      </p:sp>
    </p:spTree>
    <p:extLst>
      <p:ext uri="{BB962C8B-B14F-4D97-AF65-F5344CB8AC3E}">
        <p14:creationId xmlns:p14="http://schemas.microsoft.com/office/powerpoint/2010/main" val="665748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6"/>
            <a:ext cx="7886700" cy="1325563"/>
          </a:xfrm>
        </p:spPr>
        <p:txBody>
          <a:bodyPr>
            <a:normAutofit/>
          </a:bodyPr>
          <a:lstStyle/>
          <a:p>
            <a:r>
              <a:rPr lang="en-US" sz="6000" b="1" dirty="0" smtClean="0">
                <a:solidFill>
                  <a:schemeClr val="bg1"/>
                </a:solidFill>
                <a:latin typeface="Brush Script Std" panose="03060802040607070404" pitchFamily="66" charset="0"/>
              </a:rPr>
              <a:t>THE Seed</a:t>
            </a:r>
            <a:endParaRPr lang="en-US" sz="6000" b="1" dirty="0">
              <a:solidFill>
                <a:schemeClr val="bg1"/>
              </a:solidFill>
              <a:latin typeface="Brush Script Std" panose="03060802040607070404" pitchFamily="66" charset="0"/>
            </a:endParaRP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70740" y="365126"/>
            <a:ext cx="1427946" cy="2046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txBox="1">
            <a:spLocks/>
          </p:cNvSpPr>
          <p:nvPr/>
        </p:nvSpPr>
        <p:spPr>
          <a:xfrm>
            <a:off x="628650" y="195441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600" b="1" i="1" dirty="0">
                <a:solidFill>
                  <a:schemeClr val="bg1"/>
                </a:solidFill>
              </a:rPr>
              <a:t>“The seed is the word of God</a:t>
            </a:r>
            <a:r>
              <a:rPr lang="en-US" sz="3600" b="1" i="1" dirty="0" smtClean="0">
                <a:solidFill>
                  <a:schemeClr val="bg1"/>
                </a:solidFill>
              </a:rPr>
              <a:t>.”</a:t>
            </a:r>
            <a:endParaRPr lang="en-US" sz="3600" b="1" dirty="0">
              <a:solidFill>
                <a:schemeClr val="bg1"/>
              </a:solidFill>
            </a:endParaRPr>
          </a:p>
          <a:p>
            <a:pPr lvl="1"/>
            <a:r>
              <a:rPr lang="en-US" sz="3200" dirty="0" smtClean="0">
                <a:solidFill>
                  <a:schemeClr val="bg1"/>
                </a:solidFill>
              </a:rPr>
              <a:t>Romans 1:16; 1 Cor. 1:18-25; 2:11-12</a:t>
            </a:r>
          </a:p>
        </p:txBody>
      </p:sp>
    </p:spTree>
    <p:extLst>
      <p:ext uri="{BB962C8B-B14F-4D97-AF65-F5344CB8AC3E}">
        <p14:creationId xmlns:p14="http://schemas.microsoft.com/office/powerpoint/2010/main" val="33703330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6"/>
            <a:ext cx="7886700" cy="1325563"/>
          </a:xfrm>
        </p:spPr>
        <p:txBody>
          <a:bodyPr>
            <a:normAutofit/>
          </a:bodyPr>
          <a:lstStyle/>
          <a:p>
            <a:r>
              <a:rPr lang="en-US" sz="6000" b="1" dirty="0" smtClean="0">
                <a:solidFill>
                  <a:schemeClr val="bg1"/>
                </a:solidFill>
                <a:latin typeface="Brush Script Std" panose="03060802040607070404" pitchFamily="66" charset="0"/>
              </a:rPr>
              <a:t>THE Seed</a:t>
            </a:r>
            <a:endParaRPr lang="en-US" sz="6000" b="1" dirty="0">
              <a:solidFill>
                <a:schemeClr val="bg1"/>
              </a:solidFill>
              <a:latin typeface="Brush Script Std" panose="03060802040607070404" pitchFamily="66" charset="0"/>
            </a:endParaRP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70740" y="365126"/>
            <a:ext cx="1427946" cy="2046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txBox="1">
            <a:spLocks/>
          </p:cNvSpPr>
          <p:nvPr/>
        </p:nvSpPr>
        <p:spPr>
          <a:xfrm>
            <a:off x="628650" y="195441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600" b="1" i="1" dirty="0">
                <a:solidFill>
                  <a:schemeClr val="bg1"/>
                </a:solidFill>
              </a:rPr>
              <a:t>“The seed is the word of God</a:t>
            </a:r>
            <a:r>
              <a:rPr lang="en-US" sz="3600" b="1" i="1" dirty="0" smtClean="0">
                <a:solidFill>
                  <a:schemeClr val="bg1"/>
                </a:solidFill>
              </a:rPr>
              <a:t>.”</a:t>
            </a:r>
            <a:endParaRPr lang="en-US" sz="3600" b="1" dirty="0">
              <a:solidFill>
                <a:schemeClr val="bg1"/>
              </a:solidFill>
            </a:endParaRPr>
          </a:p>
          <a:p>
            <a:pPr lvl="1"/>
            <a:r>
              <a:rPr lang="en-US" sz="3200" dirty="0" smtClean="0">
                <a:solidFill>
                  <a:schemeClr val="bg1"/>
                </a:solidFill>
              </a:rPr>
              <a:t>Romans 1:16; 1 Cor. 1:18-25; 2:11-12</a:t>
            </a:r>
          </a:p>
          <a:p>
            <a:pPr lvl="0"/>
            <a:r>
              <a:rPr lang="en-US" sz="3600" b="1" dirty="0" smtClean="0">
                <a:solidFill>
                  <a:schemeClr val="bg1"/>
                </a:solidFill>
              </a:rPr>
              <a:t>NO Additions!</a:t>
            </a:r>
            <a:endParaRPr lang="en-US" sz="3600" b="1" dirty="0">
              <a:solidFill>
                <a:schemeClr val="bg1"/>
              </a:solidFill>
            </a:endParaRPr>
          </a:p>
          <a:p>
            <a:pPr lvl="1"/>
            <a:r>
              <a:rPr lang="en-US" sz="3200" dirty="0" smtClean="0">
                <a:solidFill>
                  <a:schemeClr val="bg1"/>
                </a:solidFill>
              </a:rPr>
              <a:t>1 Cor. 2:1-5; Galatians 6:7-8; 1:6-10 </a:t>
            </a:r>
          </a:p>
          <a:p>
            <a:pPr lvl="1"/>
            <a:r>
              <a:rPr lang="en-US" sz="3200" dirty="0" smtClean="0">
                <a:solidFill>
                  <a:schemeClr val="bg1"/>
                </a:solidFill>
              </a:rPr>
              <a:t>THE Seed produces Christians – 1 </a:t>
            </a:r>
            <a:r>
              <a:rPr lang="en-US" sz="3200" dirty="0">
                <a:solidFill>
                  <a:schemeClr val="bg1"/>
                </a:solidFill>
              </a:rPr>
              <a:t>Peter </a:t>
            </a:r>
            <a:r>
              <a:rPr lang="en-US" sz="3200" dirty="0" smtClean="0">
                <a:solidFill>
                  <a:schemeClr val="bg1"/>
                </a:solidFill>
              </a:rPr>
              <a:t>1:22-23; John 8:31-32; Acts 11:26</a:t>
            </a:r>
          </a:p>
        </p:txBody>
      </p:sp>
    </p:spTree>
    <p:extLst>
      <p:ext uri="{BB962C8B-B14F-4D97-AF65-F5344CB8AC3E}">
        <p14:creationId xmlns:p14="http://schemas.microsoft.com/office/powerpoint/2010/main" val="188836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1000"/>
                                        <p:tgtEl>
                                          <p:spTgt spid="9">
                                            <p:txEl>
                                              <p:pRg st="3" end="3"/>
                                            </p:txEl>
                                          </p:spTgt>
                                        </p:tgtEl>
                                      </p:cBhvr>
                                    </p:animEffect>
                                    <p:anim calcmode="lin" valueType="num">
                                      <p:cBhvr>
                                        <p:cTn id="1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anim calcmode="lin" valueType="num">
                                      <p:cBhvr>
                                        <p:cTn id="2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6"/>
            <a:ext cx="7886700" cy="1325563"/>
          </a:xfrm>
        </p:spPr>
        <p:txBody>
          <a:bodyPr>
            <a:normAutofit/>
          </a:bodyPr>
          <a:lstStyle/>
          <a:p>
            <a:r>
              <a:rPr lang="en-US" sz="6000" b="1" dirty="0" smtClean="0">
                <a:solidFill>
                  <a:schemeClr val="bg1"/>
                </a:solidFill>
                <a:latin typeface="Brush Script Std" panose="03060802040607070404" pitchFamily="66" charset="0"/>
              </a:rPr>
              <a:t>A Sower</a:t>
            </a:r>
            <a:endParaRPr lang="en-US" sz="6000" b="1" dirty="0">
              <a:solidFill>
                <a:schemeClr val="bg1"/>
              </a:solidFill>
              <a:latin typeface="Brush Script Std" panose="03060802040607070404" pitchFamily="66" charset="0"/>
            </a:endParaRP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70740" y="365126"/>
            <a:ext cx="1427946" cy="2046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txBox="1">
            <a:spLocks/>
          </p:cNvSpPr>
          <p:nvPr/>
        </p:nvSpPr>
        <p:spPr>
          <a:xfrm>
            <a:off x="628650" y="1954415"/>
            <a:ext cx="78867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900" b="1" dirty="0" smtClean="0">
                <a:solidFill>
                  <a:schemeClr val="bg1"/>
                </a:solidFill>
              </a:rPr>
              <a:t>Sowers are needed!</a:t>
            </a:r>
          </a:p>
          <a:p>
            <a:pPr lvl="1"/>
            <a:r>
              <a:rPr lang="en-US" sz="3500" dirty="0">
                <a:solidFill>
                  <a:schemeClr val="bg1"/>
                </a:solidFill>
              </a:rPr>
              <a:t>Romans </a:t>
            </a:r>
            <a:r>
              <a:rPr lang="en-US" sz="3500" dirty="0" smtClean="0">
                <a:solidFill>
                  <a:schemeClr val="bg1"/>
                </a:solidFill>
              </a:rPr>
              <a:t>10:14-15</a:t>
            </a:r>
            <a:endParaRPr lang="en-US" sz="3500" dirty="0">
              <a:solidFill>
                <a:schemeClr val="bg1"/>
              </a:solidFill>
            </a:endParaRPr>
          </a:p>
          <a:p>
            <a:pPr marL="457200" lvl="1" indent="0">
              <a:buNone/>
            </a:pPr>
            <a:r>
              <a:rPr lang="en-US" sz="3000" i="1" dirty="0" smtClean="0">
                <a:solidFill>
                  <a:schemeClr val="bg1"/>
                </a:solidFill>
              </a:rPr>
              <a:t>“Christ </a:t>
            </a:r>
            <a:r>
              <a:rPr lang="en-US" sz="3000" i="1" dirty="0">
                <a:solidFill>
                  <a:schemeClr val="bg1"/>
                </a:solidFill>
              </a:rPr>
              <a:t>has no hands but our hands to do His work today, He has no feet but our feet to lead men in His way; He has no tongue but our tongues to tell men how He died, He has no help but our help to bring them to His side.”</a:t>
            </a:r>
            <a:r>
              <a:rPr lang="en-US" sz="3000" dirty="0">
                <a:solidFill>
                  <a:schemeClr val="bg1"/>
                </a:solidFill>
              </a:rPr>
              <a:t> </a:t>
            </a:r>
          </a:p>
          <a:p>
            <a:pPr marL="457200" lvl="1" indent="0" algn="r">
              <a:buNone/>
            </a:pPr>
            <a:r>
              <a:rPr lang="en-US" sz="2600" dirty="0" smtClean="0">
                <a:solidFill>
                  <a:schemeClr val="bg1"/>
                </a:solidFill>
              </a:rPr>
              <a:t>– </a:t>
            </a:r>
            <a:r>
              <a:rPr lang="en-US" sz="2600" dirty="0">
                <a:solidFill>
                  <a:schemeClr val="bg1"/>
                </a:solidFill>
              </a:rPr>
              <a:t>‘The Worlds Bible’ </a:t>
            </a:r>
            <a:endParaRPr lang="en-US" sz="2600" dirty="0" smtClean="0">
              <a:solidFill>
                <a:schemeClr val="bg1"/>
              </a:solidFill>
            </a:endParaRPr>
          </a:p>
          <a:p>
            <a:pPr lvl="1"/>
            <a:r>
              <a:rPr lang="en-US" sz="3500" dirty="0" smtClean="0">
                <a:solidFill>
                  <a:schemeClr val="bg1"/>
                </a:solidFill>
              </a:rPr>
              <a:t>1 Cor. 3:5-8; Acts 8:3-4, 27-31</a:t>
            </a:r>
            <a:r>
              <a:rPr lang="en-US" sz="3500" dirty="0">
                <a:solidFill>
                  <a:schemeClr val="bg1"/>
                </a:solidFill>
              </a:rPr>
              <a:t>, </a:t>
            </a:r>
            <a:r>
              <a:rPr lang="en-US" sz="3500" dirty="0" smtClean="0">
                <a:solidFill>
                  <a:schemeClr val="bg1"/>
                </a:solidFill>
              </a:rPr>
              <a:t>34-35</a:t>
            </a:r>
          </a:p>
          <a:p>
            <a:pPr lvl="1"/>
            <a:r>
              <a:rPr lang="en-US" sz="3500" dirty="0" smtClean="0">
                <a:solidFill>
                  <a:schemeClr val="bg1"/>
                </a:solidFill>
              </a:rPr>
              <a:t>1 Timothy 4:12-16; 2 Timothy 2:15; 4:1-5</a:t>
            </a:r>
            <a:endParaRPr lang="en-US" sz="3500" dirty="0">
              <a:solidFill>
                <a:schemeClr val="bg1"/>
              </a:solidFill>
            </a:endParaRPr>
          </a:p>
        </p:txBody>
      </p:sp>
    </p:spTree>
    <p:extLst>
      <p:ext uri="{BB962C8B-B14F-4D97-AF65-F5344CB8AC3E}">
        <p14:creationId xmlns:p14="http://schemas.microsoft.com/office/powerpoint/2010/main" val="2767890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1000"/>
                                        <p:tgtEl>
                                          <p:spTgt spid="9">
                                            <p:txEl>
                                              <p:pRg st="5" end="5"/>
                                            </p:txEl>
                                          </p:spTgt>
                                        </p:tgtEl>
                                      </p:cBhvr>
                                    </p:animEffect>
                                    <p:anim calcmode="lin" valueType="num">
                                      <p:cBhvr>
                                        <p:cTn id="3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6"/>
            <a:ext cx="7886700" cy="1325563"/>
          </a:xfrm>
        </p:spPr>
        <p:txBody>
          <a:bodyPr>
            <a:normAutofit/>
          </a:bodyPr>
          <a:lstStyle/>
          <a:p>
            <a:r>
              <a:rPr lang="en-US" sz="6000" b="1" dirty="0" smtClean="0">
                <a:solidFill>
                  <a:schemeClr val="bg1"/>
                </a:solidFill>
                <a:latin typeface="Brush Script Std" panose="03060802040607070404" pitchFamily="66" charset="0"/>
              </a:rPr>
              <a:t>Good Soil</a:t>
            </a:r>
            <a:endParaRPr lang="en-US" sz="6000" b="1" dirty="0">
              <a:solidFill>
                <a:schemeClr val="bg1"/>
              </a:solidFill>
              <a:latin typeface="Brush Script Std" panose="03060802040607070404" pitchFamily="66" charset="0"/>
            </a:endParaRP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70740" y="365126"/>
            <a:ext cx="1427946" cy="2046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txBox="1">
            <a:spLocks/>
          </p:cNvSpPr>
          <p:nvPr/>
        </p:nvSpPr>
        <p:spPr>
          <a:xfrm>
            <a:off x="628650" y="195441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endParaRPr lang="en-US" i="1" dirty="0" smtClean="0">
              <a:solidFill>
                <a:schemeClr val="bg1"/>
              </a:solidFill>
            </a:endParaRPr>
          </a:p>
          <a:p>
            <a:pPr marL="0" lvl="0" indent="0" algn="ctr">
              <a:buNone/>
            </a:pPr>
            <a:r>
              <a:rPr lang="en-US" sz="3200" i="1" dirty="0" smtClean="0">
                <a:solidFill>
                  <a:schemeClr val="bg1"/>
                </a:solidFill>
              </a:rPr>
              <a:t>“</a:t>
            </a:r>
            <a:r>
              <a:rPr lang="en-US" sz="3200" i="1" dirty="0">
                <a:solidFill>
                  <a:schemeClr val="bg1"/>
                </a:solidFill>
              </a:rPr>
              <a:t>The ones that fell on the good ground are those who, having heard the word with a noble and good heart, keep it and bear fruit with patience.” </a:t>
            </a:r>
            <a:endParaRPr lang="en-US" sz="3200" i="1" dirty="0" smtClean="0">
              <a:solidFill>
                <a:schemeClr val="bg1"/>
              </a:solidFill>
            </a:endParaRPr>
          </a:p>
          <a:p>
            <a:pPr marL="0" lvl="0" indent="0" algn="r">
              <a:buNone/>
            </a:pPr>
            <a:r>
              <a:rPr lang="en-US" dirty="0" smtClean="0">
                <a:solidFill>
                  <a:schemeClr val="bg1"/>
                </a:solidFill>
              </a:rPr>
              <a:t>– </a:t>
            </a:r>
            <a:r>
              <a:rPr lang="en-US" dirty="0">
                <a:solidFill>
                  <a:schemeClr val="bg1"/>
                </a:solidFill>
              </a:rPr>
              <a:t>Luke 8:15</a:t>
            </a:r>
          </a:p>
          <a:p>
            <a:pPr lvl="0"/>
            <a:r>
              <a:rPr lang="en-US" sz="3200" dirty="0">
                <a:solidFill>
                  <a:schemeClr val="bg1"/>
                </a:solidFill>
              </a:rPr>
              <a:t>Acts </a:t>
            </a:r>
            <a:r>
              <a:rPr lang="en-US" sz="3200" dirty="0" smtClean="0">
                <a:solidFill>
                  <a:schemeClr val="bg1"/>
                </a:solidFill>
              </a:rPr>
              <a:t>17:10-12</a:t>
            </a:r>
          </a:p>
          <a:p>
            <a:pPr lvl="0"/>
            <a:r>
              <a:rPr lang="en-US" sz="3200" dirty="0" smtClean="0">
                <a:solidFill>
                  <a:schemeClr val="bg1"/>
                </a:solidFill>
              </a:rPr>
              <a:t>John 12:48; Hebrews 4:12-13</a:t>
            </a:r>
            <a:endParaRPr lang="en-US" sz="3200" dirty="0">
              <a:solidFill>
                <a:schemeClr val="bg1"/>
              </a:solidFill>
            </a:endParaRPr>
          </a:p>
        </p:txBody>
      </p:sp>
    </p:spTree>
    <p:extLst>
      <p:ext uri="{BB962C8B-B14F-4D97-AF65-F5344CB8AC3E}">
        <p14:creationId xmlns:p14="http://schemas.microsoft.com/office/powerpoint/2010/main" val="32912464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1000"/>
                                        <p:tgtEl>
                                          <p:spTgt spid="9">
                                            <p:txEl>
                                              <p:pRg st="4" end="4"/>
                                            </p:txEl>
                                          </p:spTgt>
                                        </p:tgtEl>
                                      </p:cBhvr>
                                    </p:animEffect>
                                    <p:anim calcmode="lin" valueType="num">
                                      <p:cBhvr>
                                        <p:cTn id="2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1004</Words>
  <Application>Microsoft Office PowerPoint</Application>
  <PresentationFormat>On-screen Show (4:3)</PresentationFormat>
  <Paragraphs>78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Arial</vt:lpstr>
      <vt:lpstr>Calibri Light</vt:lpstr>
      <vt:lpstr>Brush Script Std</vt:lpstr>
      <vt:lpstr>Office Theme</vt:lpstr>
      <vt:lpstr>PowerPoint Presentation</vt:lpstr>
      <vt:lpstr>The Success of the Seed</vt:lpstr>
      <vt:lpstr>THE Seed</vt:lpstr>
      <vt:lpstr>THE Seed</vt:lpstr>
      <vt:lpstr>A Sower</vt:lpstr>
      <vt:lpstr>Good Soil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Success of the Seed</dc:title>
  <dc:creator>Jeremiah Cox</dc:creator>
  <cp:lastModifiedBy>Jeremiah Cox</cp:lastModifiedBy>
  <cp:revision>10</cp:revision>
  <dcterms:created xsi:type="dcterms:W3CDTF">2014-07-13T03:40:44Z</dcterms:created>
  <dcterms:modified xsi:type="dcterms:W3CDTF">2014-07-20T04:12:59Z</dcterms:modified>
</cp:coreProperties>
</file>