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1" r:id="rId2"/>
    <p:sldId id="256" r:id="rId3"/>
    <p:sldId id="257" r:id="rId4"/>
    <p:sldId id="258" r:id="rId5"/>
    <p:sldId id="259" r:id="rId6"/>
    <p:sldId id="260"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3" d="2"/>
        <a:sy n="3" d="2"/>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37A345-BF83-4606-8314-82468547CB56}" type="datetimeFigureOut">
              <a:rPr lang="en-US" smtClean="0"/>
              <a:t>7/27/2014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606B6B-FD18-4FA9-B7FF-BAAB4ABFC16C}" type="slidenum">
              <a:rPr lang="en-US" smtClean="0"/>
              <a:t>‹#›</a:t>
            </a:fld>
            <a:endParaRPr lang="en-US"/>
          </a:p>
        </p:txBody>
      </p:sp>
    </p:spTree>
    <p:extLst>
      <p:ext uri="{BB962C8B-B14F-4D97-AF65-F5344CB8AC3E}">
        <p14:creationId xmlns:p14="http://schemas.microsoft.com/office/powerpoint/2010/main" val="1955930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606B6B-FD18-4FA9-B7FF-BAAB4ABFC16C}" type="slidenum">
              <a:rPr lang="en-US" smtClean="0"/>
              <a:t>1</a:t>
            </a:fld>
            <a:endParaRPr lang="en-US"/>
          </a:p>
        </p:txBody>
      </p:sp>
    </p:spTree>
    <p:extLst>
      <p:ext uri="{BB962C8B-B14F-4D97-AF65-F5344CB8AC3E}">
        <p14:creationId xmlns:p14="http://schemas.microsoft.com/office/powerpoint/2010/main" val="3664551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John 13:1-17</a:t>
            </a:r>
            <a:endParaRPr lang="en-US" dirty="0"/>
          </a:p>
          <a:p>
            <a:r>
              <a:rPr lang="en-US" b="1" dirty="0"/>
              <a:t>Introduction</a:t>
            </a:r>
            <a:endParaRPr lang="en-US" dirty="0"/>
          </a:p>
          <a:p>
            <a:pPr marL="171450" lvl="0" indent="-171450">
              <a:buFont typeface="Arial" panose="020B0604020202020204" pitchFamily="34" charset="0"/>
              <a:buChar char="•"/>
            </a:pPr>
            <a:r>
              <a:rPr lang="en-US" dirty="0"/>
              <a:t>In John 13 we see Jesus use a custom of the time to teach His apostles a lesson.</a:t>
            </a:r>
          </a:p>
          <a:p>
            <a:pPr marL="171450" lvl="0" indent="-171450">
              <a:buFont typeface="Arial" panose="020B0604020202020204" pitchFamily="34" charset="0"/>
              <a:buChar char="•"/>
            </a:pPr>
            <a:r>
              <a:rPr lang="en-US" dirty="0"/>
              <a:t>We should learn from this lesson as well.</a:t>
            </a:r>
          </a:p>
          <a:p>
            <a:pPr marL="171450" lvl="0" indent="-171450">
              <a:buFont typeface="Arial" panose="020B0604020202020204" pitchFamily="34" charset="0"/>
              <a:buChar char="•"/>
            </a:pPr>
            <a:r>
              <a:rPr lang="en-US" dirty="0"/>
              <a:t>There are different attitudes Jesus displayed in this action.</a:t>
            </a:r>
          </a:p>
          <a:p>
            <a:endParaRPr lang="en-US" dirty="0"/>
          </a:p>
        </p:txBody>
      </p:sp>
      <p:sp>
        <p:nvSpPr>
          <p:cNvPr id="4" name="Slide Number Placeholder 3"/>
          <p:cNvSpPr>
            <a:spLocks noGrp="1"/>
          </p:cNvSpPr>
          <p:nvPr>
            <p:ph type="sldNum" sz="quarter" idx="10"/>
          </p:nvPr>
        </p:nvSpPr>
        <p:spPr/>
        <p:txBody>
          <a:bodyPr/>
          <a:lstStyle/>
          <a:p>
            <a:fld id="{AE606B6B-FD18-4FA9-B7FF-BAAB4ABFC16C}" type="slidenum">
              <a:rPr lang="en-US" smtClean="0"/>
              <a:t>2</a:t>
            </a:fld>
            <a:endParaRPr lang="en-US"/>
          </a:p>
        </p:txBody>
      </p:sp>
    </p:spTree>
    <p:extLst>
      <p:ext uri="{BB962C8B-B14F-4D97-AF65-F5344CB8AC3E}">
        <p14:creationId xmlns:p14="http://schemas.microsoft.com/office/powerpoint/2010/main" val="1054496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i="1" dirty="0"/>
              <a:t>“He…began to wash the disciples’ feet”</a:t>
            </a:r>
            <a:r>
              <a:rPr lang="en-US" dirty="0"/>
              <a:t> (v. 5)</a:t>
            </a:r>
          </a:p>
          <a:p>
            <a:pPr marL="171450" lvl="0" indent="-171450">
              <a:buFont typeface="Arial" panose="020B0604020202020204" pitchFamily="34" charset="0"/>
              <a:buChar char="•"/>
            </a:pPr>
            <a:r>
              <a:rPr lang="en-US" dirty="0"/>
              <a:t>This was a custom.</a:t>
            </a:r>
          </a:p>
          <a:p>
            <a:pPr marL="628650" lvl="1" indent="-171450">
              <a:buFont typeface="Arial" panose="020B0604020202020204" pitchFamily="34" charset="0"/>
              <a:buChar char="•"/>
            </a:pPr>
            <a:r>
              <a:rPr lang="en-US" dirty="0"/>
              <a:t>In the hot, dusty climate of Palestine it was customary for individuals to wash their feet when entering a house (cf. Genesis 18:4; 19:2; 24:32; 43:24; Judges 19:21; 1 Samuel 25:41; 2 Samuel 11:8).</a:t>
            </a:r>
          </a:p>
          <a:p>
            <a:pPr marL="628650" lvl="1" indent="-171450">
              <a:buFont typeface="Arial" panose="020B0604020202020204" pitchFamily="34" charset="0"/>
              <a:buChar char="•"/>
            </a:pPr>
            <a:r>
              <a:rPr lang="en-US" dirty="0"/>
              <a:t>This was often a task performed by a servant. It was considered to be one of the lowest tasks they could perform.</a:t>
            </a:r>
          </a:p>
          <a:p>
            <a:pPr marL="171450" lvl="0" indent="-171450">
              <a:buFont typeface="Arial" panose="020B0604020202020204" pitchFamily="34" charset="0"/>
              <a:buChar char="•"/>
            </a:pPr>
            <a:r>
              <a:rPr lang="en-US" dirty="0"/>
              <a:t>Jesus was teaching a lesson.</a:t>
            </a:r>
          </a:p>
          <a:p>
            <a:pPr marL="628650" lvl="1" indent="-171450">
              <a:buFont typeface="Arial" panose="020B0604020202020204" pitchFamily="34" charset="0"/>
              <a:buChar char="•"/>
            </a:pPr>
            <a:r>
              <a:rPr lang="en-US" dirty="0"/>
              <a:t>Context: </a:t>
            </a:r>
            <a:r>
              <a:rPr lang="en-US" i="1" dirty="0"/>
              <a:t>“His hour had come”</a:t>
            </a:r>
            <a:r>
              <a:rPr lang="en-US" dirty="0"/>
              <a:t> (v. 1).</a:t>
            </a:r>
          </a:p>
          <a:p>
            <a:pPr marL="1085850" lvl="2" indent="-171450">
              <a:buFont typeface="Arial" panose="020B0604020202020204" pitchFamily="34" charset="0"/>
              <a:buChar char="•"/>
            </a:pPr>
            <a:r>
              <a:rPr lang="en-US" dirty="0"/>
              <a:t>He had recently signified the death He would die (cf. 12:23-33).</a:t>
            </a:r>
          </a:p>
          <a:p>
            <a:pPr marL="1543050" lvl="3" indent="-171450">
              <a:buFont typeface="Arial" panose="020B0604020202020204" pitchFamily="34" charset="0"/>
              <a:buChar char="•"/>
            </a:pPr>
            <a:r>
              <a:rPr lang="en-US" dirty="0"/>
              <a:t>This was 5 days before He would be betrayed (cf. 12:1, 12; Matthew 26:2). </a:t>
            </a:r>
            <a:r>
              <a:rPr lang="en-US" dirty="0">
                <a:sym typeface="Wingdings" panose="05000000000000000000" pitchFamily="2" charset="2"/>
              </a:rPr>
              <a:t></a:t>
            </a:r>
            <a:endParaRPr lang="en-US" dirty="0"/>
          </a:p>
          <a:p>
            <a:pPr marL="628650" lvl="1" indent="-171450">
              <a:buFont typeface="Arial" panose="020B0604020202020204" pitchFamily="34" charset="0"/>
              <a:buChar char="•"/>
            </a:pPr>
            <a:r>
              <a:rPr lang="en-US" dirty="0"/>
              <a:t>After the feast on the Passover day…</a:t>
            </a:r>
          </a:p>
          <a:p>
            <a:pPr marL="1085850" lvl="2" indent="-171450">
              <a:buFont typeface="Arial" panose="020B0604020202020204" pitchFamily="34" charset="0"/>
              <a:buChar char="•"/>
            </a:pPr>
            <a:r>
              <a:rPr lang="en-US" dirty="0"/>
              <a:t>This, along with the rest of His teaching (cf. 13:31-17:26), must have been important.</a:t>
            </a:r>
          </a:p>
          <a:p>
            <a:pPr marL="1085850" lvl="2" indent="-171450">
              <a:buFont typeface="Arial" panose="020B0604020202020204" pitchFamily="34" charset="0"/>
              <a:buChar char="•"/>
            </a:pPr>
            <a:r>
              <a:rPr lang="en-US" dirty="0"/>
              <a:t>He wanted to get this bit in before dying on the cross.</a:t>
            </a:r>
          </a:p>
          <a:p>
            <a:pPr marL="628650" lvl="1" indent="-171450">
              <a:buFont typeface="Arial" panose="020B0604020202020204" pitchFamily="34" charset="0"/>
              <a:buChar char="•"/>
            </a:pPr>
            <a:r>
              <a:rPr lang="en-US" dirty="0"/>
              <a:t>The lesson learned (cf. 13:5-7, 12-17).</a:t>
            </a:r>
          </a:p>
          <a:p>
            <a:pPr marL="1085850" lvl="2" indent="-171450">
              <a:buFont typeface="Arial" panose="020B0604020202020204" pitchFamily="34" charset="0"/>
              <a:buChar char="•"/>
            </a:pPr>
            <a:r>
              <a:rPr lang="en-US" dirty="0"/>
              <a:t>Peter recognized how condescending the action was (cf. v. 6-8).</a:t>
            </a:r>
          </a:p>
          <a:p>
            <a:pPr marL="1085850" lvl="2" indent="-171450">
              <a:buFont typeface="Arial" panose="020B0604020202020204" pitchFamily="34" charset="0"/>
              <a:buChar char="•"/>
            </a:pPr>
            <a:r>
              <a:rPr lang="en-US" dirty="0"/>
              <a:t>His intentions were good, but this was Jesus’ will (cf. v. 7, 12-17).</a:t>
            </a:r>
          </a:p>
          <a:p>
            <a:pPr marL="628650" lvl="1" indent="-171450">
              <a:buFont typeface="Arial" panose="020B0604020202020204" pitchFamily="34" charset="0"/>
              <a:buChar char="•"/>
            </a:pPr>
            <a:r>
              <a:rPr lang="en-US" dirty="0"/>
              <a:t>This was an act of…</a:t>
            </a:r>
          </a:p>
          <a:p>
            <a:pPr marL="1085850" lvl="2" indent="-171450">
              <a:buFont typeface="Arial" panose="020B0604020202020204" pitchFamily="34" charset="0"/>
              <a:buChar char="•"/>
            </a:pPr>
            <a:r>
              <a:rPr lang="en-US" dirty="0"/>
              <a:t>Servitude (He performed a needed service)</a:t>
            </a:r>
          </a:p>
          <a:p>
            <a:pPr marL="1085850" lvl="2" indent="-171450">
              <a:buFont typeface="Arial" panose="020B0604020202020204" pitchFamily="34" charset="0"/>
              <a:buChar char="•"/>
            </a:pPr>
            <a:r>
              <a:rPr lang="en-US" dirty="0"/>
              <a:t>Humility (He humbled Himself to a lower position in service to another)</a:t>
            </a:r>
          </a:p>
          <a:p>
            <a:pPr marL="1085850" lvl="2" indent="-171450">
              <a:buFont typeface="Arial" panose="020B0604020202020204" pitchFamily="34" charset="0"/>
              <a:buChar char="•"/>
            </a:pPr>
            <a:r>
              <a:rPr lang="en-US" dirty="0"/>
              <a:t>Care (He genuinely cared for His disciples needs/well-being)</a:t>
            </a:r>
          </a:p>
          <a:p>
            <a:pPr marL="1085850" lvl="2" indent="-171450">
              <a:buFont typeface="Arial" panose="020B0604020202020204" pitchFamily="34" charset="0"/>
              <a:buChar char="•"/>
            </a:pPr>
            <a:r>
              <a:rPr lang="en-US" dirty="0"/>
              <a:t>Love (He ultimately had love)</a:t>
            </a:r>
          </a:p>
          <a:p>
            <a:pPr marL="628650" lvl="1" indent="-171450">
              <a:buFont typeface="Arial" panose="020B0604020202020204" pitchFamily="34" charset="0"/>
              <a:buChar char="•"/>
            </a:pPr>
            <a:r>
              <a:rPr lang="en-US" dirty="0"/>
              <a:t>Notice: Jesus washed His betrayer’s feet (cf. v. 2-5, 10-11).</a:t>
            </a:r>
          </a:p>
          <a:p>
            <a:pPr marL="1085850" lvl="2" indent="-171450">
              <a:buFont typeface="Arial" panose="020B0604020202020204" pitchFamily="34" charset="0"/>
              <a:buChar char="•"/>
            </a:pPr>
            <a:r>
              <a:rPr lang="en-US" dirty="0"/>
              <a:t>Judas Iscariot betrayed Him for 30 pieces of silver!</a:t>
            </a:r>
          </a:p>
          <a:p>
            <a:pPr marL="1085850" lvl="2" indent="-171450">
              <a:buFont typeface="Arial" panose="020B0604020202020204" pitchFamily="34" charset="0"/>
              <a:buChar char="•"/>
            </a:pPr>
            <a:r>
              <a:rPr lang="en-US" dirty="0"/>
              <a:t>Jesus not only showed His love to the individuals who did, or would, love Him, but also to him who would betray Him (cf. 1 </a:t>
            </a:r>
            <a:r>
              <a:rPr lang="en-US"/>
              <a:t>Timothy </a:t>
            </a:r>
            <a:r>
              <a:rPr lang="en-US" smtClean="0"/>
              <a:t>1:15; Romans 5:6-8).</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E606B6B-FD18-4FA9-B7FF-BAAB4ABFC16C}" type="slidenum">
              <a:rPr lang="en-US" smtClean="0"/>
              <a:t>3</a:t>
            </a:fld>
            <a:endParaRPr lang="en-US"/>
          </a:p>
        </p:txBody>
      </p:sp>
    </p:spTree>
    <p:extLst>
      <p:ext uri="{BB962C8B-B14F-4D97-AF65-F5344CB8AC3E}">
        <p14:creationId xmlns:p14="http://schemas.microsoft.com/office/powerpoint/2010/main" val="1213629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i="1" dirty="0"/>
              <a:t>“You also ought to wash one another’s feet”</a:t>
            </a:r>
            <a:r>
              <a:rPr lang="en-US" dirty="0"/>
              <a:t> (v. 14)</a:t>
            </a:r>
          </a:p>
          <a:p>
            <a:r>
              <a:rPr lang="en-US" dirty="0"/>
              <a:t>Christians are to be…</a:t>
            </a:r>
          </a:p>
          <a:p>
            <a:pPr marL="171450" lvl="0" indent="-171450">
              <a:buFont typeface="Arial" panose="020B0604020202020204" pitchFamily="34" charset="0"/>
              <a:buChar char="•"/>
            </a:pPr>
            <a:r>
              <a:rPr lang="en-US" dirty="0"/>
              <a:t>Servants of others and of Christ.</a:t>
            </a:r>
          </a:p>
          <a:p>
            <a:pPr marL="628650" lvl="1" indent="-171450">
              <a:buFont typeface="Arial" panose="020B0604020202020204" pitchFamily="34" charset="0"/>
              <a:buChar char="•"/>
            </a:pPr>
            <a:r>
              <a:rPr lang="en-US" dirty="0"/>
              <a:t>Ephesians 2:10; Titus 2:11-14; James 1:27; Romans 12:10-13</a:t>
            </a:r>
          </a:p>
          <a:p>
            <a:pPr marL="1085850" lvl="2" indent="-171450">
              <a:buFont typeface="Arial" panose="020B0604020202020204" pitchFamily="34" charset="0"/>
              <a:buChar char="•"/>
            </a:pPr>
            <a:r>
              <a:rPr lang="en-US" dirty="0"/>
              <a:t>Christianity is an acting religion. It is not dead.</a:t>
            </a:r>
          </a:p>
          <a:p>
            <a:pPr marL="1085850" lvl="2" indent="-171450">
              <a:buFont typeface="Arial" panose="020B0604020202020204" pitchFamily="34" charset="0"/>
              <a:buChar char="•"/>
            </a:pPr>
            <a:r>
              <a:rPr lang="en-US" dirty="0"/>
              <a:t>We must have the mindset of Christ to be a servant to others.</a:t>
            </a:r>
          </a:p>
          <a:p>
            <a:pPr marL="628650" lvl="1" indent="-171450">
              <a:buFont typeface="Arial" panose="020B0604020202020204" pitchFamily="34" charset="0"/>
              <a:buChar char="•"/>
            </a:pPr>
            <a:r>
              <a:rPr lang="en-US" dirty="0"/>
              <a:t>Servitude toward the Lord is accomplished by submitting to His word.</a:t>
            </a:r>
          </a:p>
          <a:p>
            <a:pPr marL="1085850" lvl="2" indent="-171450">
              <a:buFont typeface="Arial" panose="020B0604020202020204" pitchFamily="34" charset="0"/>
              <a:buChar char="•"/>
            </a:pPr>
            <a:r>
              <a:rPr lang="en-US" dirty="0"/>
              <a:t>Servant/bondservant – </a:t>
            </a:r>
            <a:r>
              <a:rPr lang="en-US" i="1" dirty="0" err="1"/>
              <a:t>doulos</a:t>
            </a:r>
            <a:r>
              <a:rPr lang="en-US" dirty="0"/>
              <a:t> – a slave; of subjection or </a:t>
            </a:r>
            <a:r>
              <a:rPr lang="en-US" dirty="0" err="1"/>
              <a:t>subserviency</a:t>
            </a:r>
            <a:r>
              <a:rPr lang="en-US" dirty="0"/>
              <a:t>. </a:t>
            </a:r>
          </a:p>
          <a:p>
            <a:pPr marL="1085850" lvl="2" indent="-171450">
              <a:buFont typeface="Arial" panose="020B0604020202020204" pitchFamily="34" charset="0"/>
              <a:buChar char="•"/>
            </a:pPr>
            <a:r>
              <a:rPr lang="en-US" dirty="0"/>
              <a:t>Colossians 3:22-24; 4:1; Romans 6:18-19</a:t>
            </a:r>
          </a:p>
          <a:p>
            <a:pPr marL="628650" lvl="1" indent="-171450">
              <a:buFont typeface="Arial" panose="020B0604020202020204" pitchFamily="34" charset="0"/>
              <a:buChar char="•"/>
            </a:pPr>
            <a:r>
              <a:rPr lang="en-US" dirty="0"/>
              <a:t>(v. 15, 16)</a:t>
            </a:r>
          </a:p>
          <a:p>
            <a:pPr marL="1085850" lvl="2" indent="-171450">
              <a:buFont typeface="Arial" panose="020B0604020202020204" pitchFamily="34" charset="0"/>
              <a:buChar char="•"/>
            </a:pPr>
            <a:r>
              <a:rPr lang="en-US" dirty="0"/>
              <a:t>In order to serve Christ we must serve others. This is a command </a:t>
            </a:r>
            <a:r>
              <a:rPr lang="en-US" dirty="0" smtClean="0"/>
              <a:t>given us by Him.</a:t>
            </a:r>
            <a:endParaRPr lang="en-US" dirty="0"/>
          </a:p>
          <a:p>
            <a:pPr marL="1085850" lvl="2" indent="-171450">
              <a:buFont typeface="Arial" panose="020B0604020202020204" pitchFamily="34" charset="0"/>
              <a:buChar char="•"/>
            </a:pPr>
            <a:r>
              <a:rPr lang="en-US" dirty="0"/>
              <a:t>Works are not necessary for salvation? – (v. 8) Jesus </a:t>
            </a:r>
            <a:r>
              <a:rPr lang="en-US" i="1" dirty="0"/>
              <a:t>“in all things…had to be made like His brethren”</a:t>
            </a:r>
            <a:r>
              <a:rPr lang="en-US" dirty="0"/>
              <a:t> (Hebrews 2:17). If this was necessary for Jesus to do for Him to have part with us, it is necessary for us to do to have part with Him.</a:t>
            </a:r>
          </a:p>
          <a:p>
            <a:pPr marL="628650" lvl="1" indent="-171450">
              <a:buFont typeface="Arial" panose="020B0604020202020204" pitchFamily="34" charset="0"/>
              <a:buChar char="•"/>
            </a:pPr>
            <a:r>
              <a:rPr lang="en-US" dirty="0"/>
              <a:t>Humble individuals.</a:t>
            </a:r>
          </a:p>
          <a:p>
            <a:pPr marL="1085850" lvl="2" indent="-171450">
              <a:buFont typeface="Arial" panose="020B0604020202020204" pitchFamily="34" charset="0"/>
              <a:buChar char="•"/>
            </a:pPr>
            <a:r>
              <a:rPr lang="en-US" dirty="0"/>
              <a:t>1 Peter 5:5-7</a:t>
            </a:r>
          </a:p>
          <a:p>
            <a:pPr marL="1543050" lvl="3" indent="-171450">
              <a:buFont typeface="Arial" panose="020B0604020202020204" pitchFamily="34" charset="0"/>
              <a:buChar char="•"/>
            </a:pPr>
            <a:r>
              <a:rPr lang="en-US" dirty="0"/>
              <a:t>We are to humble ourselves in order to be exalted by God. He is the only one we should seek to please. </a:t>
            </a:r>
          </a:p>
          <a:p>
            <a:pPr marL="1085850" lvl="2" indent="-171450">
              <a:buFont typeface="Arial" panose="020B0604020202020204" pitchFamily="34" charset="0"/>
              <a:buChar char="•"/>
            </a:pPr>
            <a:r>
              <a:rPr lang="en-US" dirty="0"/>
              <a:t>Matthew 5:3 </a:t>
            </a:r>
            <a:r>
              <a:rPr lang="en-US" dirty="0">
                <a:sym typeface="Wingdings" panose="05000000000000000000" pitchFamily="2" charset="2"/>
              </a:rPr>
              <a:t></a:t>
            </a:r>
            <a:r>
              <a:rPr lang="en-US" dirty="0"/>
              <a:t> Proverbs 16:19</a:t>
            </a:r>
          </a:p>
          <a:p>
            <a:pPr marL="1543050" lvl="3" indent="-171450">
              <a:buFont typeface="Arial" panose="020B0604020202020204" pitchFamily="34" charset="0"/>
              <a:buChar char="•"/>
            </a:pPr>
            <a:r>
              <a:rPr lang="en-US" dirty="0"/>
              <a:t>The church is composed of those who are </a:t>
            </a:r>
            <a:r>
              <a:rPr lang="en-US" i="1" dirty="0"/>
              <a:t>“poor in spirit.”</a:t>
            </a:r>
            <a:r>
              <a:rPr lang="en-US" dirty="0"/>
              <a:t> This is a humble mindset. Only those who are humble will receive the crown of life.</a:t>
            </a:r>
          </a:p>
          <a:p>
            <a:pPr marL="1085850" lvl="2" indent="-171450">
              <a:buFont typeface="Arial" panose="020B0604020202020204" pitchFamily="34" charset="0"/>
              <a:buChar char="•"/>
            </a:pPr>
            <a:r>
              <a:rPr lang="en-US" dirty="0"/>
              <a:t>Philippians 2:3</a:t>
            </a:r>
          </a:p>
          <a:p>
            <a:pPr marL="1543050" lvl="3" indent="-171450">
              <a:buFont typeface="Arial" panose="020B0604020202020204" pitchFamily="34" charset="0"/>
              <a:buChar char="•"/>
            </a:pPr>
            <a:r>
              <a:rPr lang="en-US" dirty="0"/>
              <a:t>When we consider what Christ did for us, and the being that He is, we should not seek exaltation over others. We are the same as everyone else, sinners who need salvation in Christ.</a:t>
            </a:r>
          </a:p>
          <a:p>
            <a:endParaRPr lang="en-US" dirty="0"/>
          </a:p>
        </p:txBody>
      </p:sp>
      <p:sp>
        <p:nvSpPr>
          <p:cNvPr id="4" name="Slide Number Placeholder 3"/>
          <p:cNvSpPr>
            <a:spLocks noGrp="1"/>
          </p:cNvSpPr>
          <p:nvPr>
            <p:ph type="sldNum" sz="quarter" idx="10"/>
          </p:nvPr>
        </p:nvSpPr>
        <p:spPr/>
        <p:txBody>
          <a:bodyPr/>
          <a:lstStyle/>
          <a:p>
            <a:fld id="{AE606B6B-FD18-4FA9-B7FF-BAAB4ABFC16C}" type="slidenum">
              <a:rPr lang="en-US" smtClean="0"/>
              <a:t>4</a:t>
            </a:fld>
            <a:endParaRPr lang="en-US"/>
          </a:p>
        </p:txBody>
      </p:sp>
    </p:spTree>
    <p:extLst>
      <p:ext uri="{BB962C8B-B14F-4D97-AF65-F5344CB8AC3E}">
        <p14:creationId xmlns:p14="http://schemas.microsoft.com/office/powerpoint/2010/main" val="1512448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Caring individuals.</a:t>
            </a:r>
          </a:p>
          <a:p>
            <a:pPr marL="628650" lvl="1" indent="-171450">
              <a:buFont typeface="Arial" panose="020B0604020202020204" pitchFamily="34" charset="0"/>
              <a:buChar char="•"/>
            </a:pPr>
            <a:r>
              <a:rPr lang="en-US" dirty="0"/>
              <a:t>Philippians 2:4</a:t>
            </a:r>
          </a:p>
          <a:p>
            <a:pPr marL="1085850" lvl="2" indent="-171450">
              <a:buFont typeface="Arial" panose="020B0604020202020204" pitchFamily="34" charset="0"/>
              <a:buChar char="•"/>
            </a:pPr>
            <a:r>
              <a:rPr lang="en-US" dirty="0"/>
              <a:t>The context mentions humility. However, the main point is selflessness and care. </a:t>
            </a:r>
          </a:p>
          <a:p>
            <a:pPr marL="1085850" lvl="2" indent="-171450">
              <a:buFont typeface="Arial" panose="020B0604020202020204" pitchFamily="34" charset="0"/>
              <a:buChar char="•"/>
            </a:pPr>
            <a:r>
              <a:rPr lang="en-US" dirty="0"/>
              <a:t>See what Jesus did for us. Yes, He humbled Himself, but what He displayed an act of care (cf. 2:5-8).</a:t>
            </a:r>
          </a:p>
          <a:p>
            <a:pPr marL="628650" lvl="1" indent="-171450">
              <a:buFont typeface="Arial" panose="020B0604020202020204" pitchFamily="34" charset="0"/>
              <a:buChar char="•"/>
            </a:pPr>
            <a:r>
              <a:rPr lang="en-US" dirty="0"/>
              <a:t>1 Corinthians 8:4-13</a:t>
            </a:r>
          </a:p>
          <a:p>
            <a:pPr marL="1085850" lvl="2" indent="-171450">
              <a:buFont typeface="Arial" panose="020B0604020202020204" pitchFamily="34" charset="0"/>
              <a:buChar char="•"/>
            </a:pPr>
            <a:r>
              <a:rPr lang="en-US" dirty="0"/>
              <a:t>Some are too weak to know some things are indifferent to God.</a:t>
            </a:r>
          </a:p>
          <a:p>
            <a:pPr marL="1085850" lvl="2" indent="-171450">
              <a:buFont typeface="Arial" panose="020B0604020202020204" pitchFamily="34" charset="0"/>
              <a:buChar char="•"/>
            </a:pPr>
            <a:r>
              <a:rPr lang="en-US" dirty="0"/>
              <a:t>This does not give us a right to cause them to stumble. We must care for their wellbeing and not just for our own interests</a:t>
            </a:r>
            <a:r>
              <a:rPr lang="en-US" dirty="0" smtClean="0"/>
              <a:t>.</a:t>
            </a:r>
            <a:endParaRPr lang="en-US" dirty="0"/>
          </a:p>
          <a:p>
            <a:pPr marL="171450" lvl="0" indent="-171450">
              <a:buFont typeface="Arial" panose="020B0604020202020204" pitchFamily="34" charset="0"/>
              <a:buChar char="•"/>
            </a:pPr>
            <a:r>
              <a:rPr lang="en-US" dirty="0"/>
              <a:t>Loving individuals.</a:t>
            </a:r>
          </a:p>
          <a:p>
            <a:pPr marL="628650" lvl="1" indent="-171450">
              <a:buFont typeface="Arial" panose="020B0604020202020204" pitchFamily="34" charset="0"/>
              <a:buChar char="•"/>
            </a:pPr>
            <a:r>
              <a:rPr lang="en-US" dirty="0"/>
              <a:t>Matthew 22:37-40</a:t>
            </a:r>
          </a:p>
          <a:p>
            <a:pPr marL="1085850" lvl="2" indent="-171450">
              <a:buFont typeface="Arial" panose="020B0604020202020204" pitchFamily="34" charset="0"/>
              <a:buChar char="•"/>
            </a:pPr>
            <a:r>
              <a:rPr lang="en-US" dirty="0"/>
              <a:t>All of our commandments fall under these two.</a:t>
            </a:r>
          </a:p>
          <a:p>
            <a:pPr marL="628650" lvl="1" indent="-171450">
              <a:buFont typeface="Arial" panose="020B0604020202020204" pitchFamily="34" charset="0"/>
              <a:buChar char="•"/>
            </a:pPr>
            <a:r>
              <a:rPr lang="en-US" dirty="0"/>
              <a:t>1 John 4:7-11; 4:20-5:5</a:t>
            </a:r>
          </a:p>
          <a:p>
            <a:pPr marL="1085850" lvl="2" indent="-171450">
              <a:buFont typeface="Arial" panose="020B0604020202020204" pitchFamily="34" charset="0"/>
              <a:buChar char="•"/>
            </a:pPr>
            <a:r>
              <a:rPr lang="en-US" dirty="0"/>
              <a:t>Love is vital to our faith. We must love to please God.</a:t>
            </a:r>
          </a:p>
          <a:p>
            <a:endParaRPr lang="en-US" dirty="0"/>
          </a:p>
        </p:txBody>
      </p:sp>
      <p:sp>
        <p:nvSpPr>
          <p:cNvPr id="4" name="Slide Number Placeholder 3"/>
          <p:cNvSpPr>
            <a:spLocks noGrp="1"/>
          </p:cNvSpPr>
          <p:nvPr>
            <p:ph type="sldNum" sz="quarter" idx="10"/>
          </p:nvPr>
        </p:nvSpPr>
        <p:spPr/>
        <p:txBody>
          <a:bodyPr/>
          <a:lstStyle/>
          <a:p>
            <a:fld id="{AE606B6B-FD18-4FA9-B7FF-BAAB4ABFC16C}" type="slidenum">
              <a:rPr lang="en-US" smtClean="0"/>
              <a:t>5</a:t>
            </a:fld>
            <a:endParaRPr lang="en-US"/>
          </a:p>
        </p:txBody>
      </p:sp>
    </p:spTree>
    <p:extLst>
      <p:ext uri="{BB962C8B-B14F-4D97-AF65-F5344CB8AC3E}">
        <p14:creationId xmlns:p14="http://schemas.microsoft.com/office/powerpoint/2010/main" val="3545230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a:t>
            </a:r>
            <a:endParaRPr lang="en-US" dirty="0"/>
          </a:p>
          <a:p>
            <a:pPr marL="171450" lvl="0" indent="-171450">
              <a:buFont typeface="Arial" panose="020B0604020202020204" pitchFamily="34" charset="0"/>
              <a:buChar char="•"/>
            </a:pPr>
            <a:r>
              <a:rPr lang="en-US" dirty="0"/>
              <a:t>Jesus is our example to follow (cf. 1 Corinthians 11:1).</a:t>
            </a:r>
          </a:p>
          <a:p>
            <a:pPr marL="171450" lvl="0" indent="-171450">
              <a:buFont typeface="Arial" panose="020B0604020202020204" pitchFamily="34" charset="0"/>
              <a:buChar char="•"/>
            </a:pPr>
            <a:r>
              <a:rPr lang="en-US" dirty="0"/>
              <a:t>In His actions we see instruction on how to live our lives.</a:t>
            </a:r>
          </a:p>
          <a:p>
            <a:pPr marL="171450" lvl="0" indent="-171450">
              <a:buFont typeface="Arial" panose="020B0604020202020204" pitchFamily="34" charset="0"/>
              <a:buChar char="•"/>
            </a:pPr>
            <a:r>
              <a:rPr lang="en-US" dirty="0"/>
              <a:t>By this act of Servitude, Humility, Care, and Love, we see that we should do the same.</a:t>
            </a:r>
          </a:p>
        </p:txBody>
      </p:sp>
      <p:sp>
        <p:nvSpPr>
          <p:cNvPr id="4" name="Slide Number Placeholder 3"/>
          <p:cNvSpPr>
            <a:spLocks noGrp="1"/>
          </p:cNvSpPr>
          <p:nvPr>
            <p:ph type="sldNum" sz="quarter" idx="10"/>
          </p:nvPr>
        </p:nvSpPr>
        <p:spPr/>
        <p:txBody>
          <a:bodyPr/>
          <a:lstStyle/>
          <a:p>
            <a:fld id="{AE606B6B-FD18-4FA9-B7FF-BAAB4ABFC16C}" type="slidenum">
              <a:rPr lang="en-US" smtClean="0"/>
              <a:t>6</a:t>
            </a:fld>
            <a:endParaRPr lang="en-US"/>
          </a:p>
        </p:txBody>
      </p:sp>
    </p:spTree>
    <p:extLst>
      <p:ext uri="{BB962C8B-B14F-4D97-AF65-F5344CB8AC3E}">
        <p14:creationId xmlns:p14="http://schemas.microsoft.com/office/powerpoint/2010/main" val="1633127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143AC7-BF5C-4919-A118-B0A06F69AF2A}" type="datetimeFigureOut">
              <a:rPr lang="en-US" smtClean="0"/>
              <a:t>7/27/2014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CAC0AC-AF37-4531-804E-15021C768E55}" type="slidenum">
              <a:rPr lang="en-US" smtClean="0"/>
              <a:t>‹#›</a:t>
            </a:fld>
            <a:endParaRPr lang="en-US"/>
          </a:p>
        </p:txBody>
      </p:sp>
    </p:spTree>
    <p:extLst>
      <p:ext uri="{BB962C8B-B14F-4D97-AF65-F5344CB8AC3E}">
        <p14:creationId xmlns:p14="http://schemas.microsoft.com/office/powerpoint/2010/main" val="39848746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143AC7-BF5C-4919-A118-B0A06F69AF2A}" type="datetimeFigureOut">
              <a:rPr lang="en-US" smtClean="0"/>
              <a:t>7/27/2014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CAC0AC-AF37-4531-804E-15021C768E55}" type="slidenum">
              <a:rPr lang="en-US" smtClean="0"/>
              <a:t>‹#›</a:t>
            </a:fld>
            <a:endParaRPr lang="en-US"/>
          </a:p>
        </p:txBody>
      </p:sp>
    </p:spTree>
    <p:extLst>
      <p:ext uri="{BB962C8B-B14F-4D97-AF65-F5344CB8AC3E}">
        <p14:creationId xmlns:p14="http://schemas.microsoft.com/office/powerpoint/2010/main" val="38021204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143AC7-BF5C-4919-A118-B0A06F69AF2A}" type="datetimeFigureOut">
              <a:rPr lang="en-US" smtClean="0"/>
              <a:t>7/27/2014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CAC0AC-AF37-4531-804E-15021C768E55}" type="slidenum">
              <a:rPr lang="en-US" smtClean="0"/>
              <a:t>‹#›</a:t>
            </a:fld>
            <a:endParaRPr lang="en-US"/>
          </a:p>
        </p:txBody>
      </p:sp>
    </p:spTree>
    <p:extLst>
      <p:ext uri="{BB962C8B-B14F-4D97-AF65-F5344CB8AC3E}">
        <p14:creationId xmlns:p14="http://schemas.microsoft.com/office/powerpoint/2010/main" val="29453996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143AC7-BF5C-4919-A118-B0A06F69AF2A}" type="datetimeFigureOut">
              <a:rPr lang="en-US" smtClean="0"/>
              <a:t>7/27/2014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CAC0AC-AF37-4531-804E-15021C768E55}" type="slidenum">
              <a:rPr lang="en-US" smtClean="0"/>
              <a:t>‹#›</a:t>
            </a:fld>
            <a:endParaRPr lang="en-US"/>
          </a:p>
        </p:txBody>
      </p:sp>
    </p:spTree>
    <p:extLst>
      <p:ext uri="{BB962C8B-B14F-4D97-AF65-F5344CB8AC3E}">
        <p14:creationId xmlns:p14="http://schemas.microsoft.com/office/powerpoint/2010/main" val="22973239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143AC7-BF5C-4919-A118-B0A06F69AF2A}" type="datetimeFigureOut">
              <a:rPr lang="en-US" smtClean="0"/>
              <a:t>7/27/2014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CAC0AC-AF37-4531-804E-15021C768E55}" type="slidenum">
              <a:rPr lang="en-US" smtClean="0"/>
              <a:t>‹#›</a:t>
            </a:fld>
            <a:endParaRPr lang="en-US"/>
          </a:p>
        </p:txBody>
      </p:sp>
    </p:spTree>
    <p:extLst>
      <p:ext uri="{BB962C8B-B14F-4D97-AF65-F5344CB8AC3E}">
        <p14:creationId xmlns:p14="http://schemas.microsoft.com/office/powerpoint/2010/main" val="10013028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143AC7-BF5C-4919-A118-B0A06F69AF2A}" type="datetimeFigureOut">
              <a:rPr lang="en-US" smtClean="0"/>
              <a:t>7/27/2014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CAC0AC-AF37-4531-804E-15021C768E55}" type="slidenum">
              <a:rPr lang="en-US" smtClean="0"/>
              <a:t>‹#›</a:t>
            </a:fld>
            <a:endParaRPr lang="en-US"/>
          </a:p>
        </p:txBody>
      </p:sp>
    </p:spTree>
    <p:extLst>
      <p:ext uri="{BB962C8B-B14F-4D97-AF65-F5344CB8AC3E}">
        <p14:creationId xmlns:p14="http://schemas.microsoft.com/office/powerpoint/2010/main" val="23966610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143AC7-BF5C-4919-A118-B0A06F69AF2A}" type="datetimeFigureOut">
              <a:rPr lang="en-US" smtClean="0"/>
              <a:t>7/27/2014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CAC0AC-AF37-4531-804E-15021C768E55}" type="slidenum">
              <a:rPr lang="en-US" smtClean="0"/>
              <a:t>‹#›</a:t>
            </a:fld>
            <a:endParaRPr lang="en-US"/>
          </a:p>
        </p:txBody>
      </p:sp>
    </p:spTree>
    <p:extLst>
      <p:ext uri="{BB962C8B-B14F-4D97-AF65-F5344CB8AC3E}">
        <p14:creationId xmlns:p14="http://schemas.microsoft.com/office/powerpoint/2010/main" val="10928285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143AC7-BF5C-4919-A118-B0A06F69AF2A}" type="datetimeFigureOut">
              <a:rPr lang="en-US" smtClean="0"/>
              <a:t>7/27/2014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CAC0AC-AF37-4531-804E-15021C768E55}" type="slidenum">
              <a:rPr lang="en-US" smtClean="0"/>
              <a:t>‹#›</a:t>
            </a:fld>
            <a:endParaRPr lang="en-US"/>
          </a:p>
        </p:txBody>
      </p:sp>
    </p:spTree>
    <p:extLst>
      <p:ext uri="{BB962C8B-B14F-4D97-AF65-F5344CB8AC3E}">
        <p14:creationId xmlns:p14="http://schemas.microsoft.com/office/powerpoint/2010/main" val="34899951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143AC7-BF5C-4919-A118-B0A06F69AF2A}" type="datetimeFigureOut">
              <a:rPr lang="en-US" smtClean="0"/>
              <a:t>7/27/2014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CAC0AC-AF37-4531-804E-15021C768E55}" type="slidenum">
              <a:rPr lang="en-US" smtClean="0"/>
              <a:t>‹#›</a:t>
            </a:fld>
            <a:endParaRPr lang="en-US"/>
          </a:p>
        </p:txBody>
      </p:sp>
    </p:spTree>
    <p:extLst>
      <p:ext uri="{BB962C8B-B14F-4D97-AF65-F5344CB8AC3E}">
        <p14:creationId xmlns:p14="http://schemas.microsoft.com/office/powerpoint/2010/main" val="19148746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143AC7-BF5C-4919-A118-B0A06F69AF2A}" type="datetimeFigureOut">
              <a:rPr lang="en-US" smtClean="0"/>
              <a:t>7/27/2014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CAC0AC-AF37-4531-804E-15021C768E55}" type="slidenum">
              <a:rPr lang="en-US" smtClean="0"/>
              <a:t>‹#›</a:t>
            </a:fld>
            <a:endParaRPr lang="en-US"/>
          </a:p>
        </p:txBody>
      </p:sp>
    </p:spTree>
    <p:extLst>
      <p:ext uri="{BB962C8B-B14F-4D97-AF65-F5344CB8AC3E}">
        <p14:creationId xmlns:p14="http://schemas.microsoft.com/office/powerpoint/2010/main" val="8219553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143AC7-BF5C-4919-A118-B0A06F69AF2A}" type="datetimeFigureOut">
              <a:rPr lang="en-US" smtClean="0"/>
              <a:t>7/27/2014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CAC0AC-AF37-4531-804E-15021C768E55}" type="slidenum">
              <a:rPr lang="en-US" smtClean="0"/>
              <a:t>‹#›</a:t>
            </a:fld>
            <a:endParaRPr lang="en-US"/>
          </a:p>
        </p:txBody>
      </p:sp>
    </p:spTree>
    <p:extLst>
      <p:ext uri="{BB962C8B-B14F-4D97-AF65-F5344CB8AC3E}">
        <p14:creationId xmlns:p14="http://schemas.microsoft.com/office/powerpoint/2010/main" val="38267047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143AC7-BF5C-4919-A118-B0A06F69AF2A}" type="datetimeFigureOut">
              <a:rPr lang="en-US" smtClean="0"/>
              <a:t>7/27/2014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CAC0AC-AF37-4531-804E-15021C768E55}" type="slidenum">
              <a:rPr lang="en-US" smtClean="0"/>
              <a:t>‹#›</a:t>
            </a:fld>
            <a:endParaRPr lang="en-US"/>
          </a:p>
        </p:txBody>
      </p:sp>
    </p:spTree>
    <p:extLst>
      <p:ext uri="{BB962C8B-B14F-4D97-AF65-F5344CB8AC3E}">
        <p14:creationId xmlns:p14="http://schemas.microsoft.com/office/powerpoint/2010/main" val="3805715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14733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2920" y="1640381"/>
            <a:ext cx="4465749" cy="2728420"/>
          </a:xfrm>
        </p:spPr>
        <p:txBody>
          <a:bodyPr>
            <a:noAutofit/>
          </a:bodyPr>
          <a:lstStyle/>
          <a:p>
            <a:r>
              <a:rPr lang="en-US" sz="6300" dirty="0" smtClean="0">
                <a:solidFill>
                  <a:schemeClr val="bg1"/>
                </a:solidFill>
                <a:latin typeface="Harlow Solid Italic" panose="04030604020F02020D02" pitchFamily="82" charset="0"/>
              </a:rPr>
              <a:t>Washing Each Other’s Feet</a:t>
            </a:r>
            <a:endParaRPr lang="en-US" sz="6300" dirty="0">
              <a:solidFill>
                <a:schemeClr val="bg1"/>
              </a:solidFill>
              <a:latin typeface="Harlow Solid Italic" panose="04030604020F02020D02" pitchFamily="82" charset="0"/>
            </a:endParaRPr>
          </a:p>
        </p:txBody>
      </p:sp>
      <p:sp>
        <p:nvSpPr>
          <p:cNvPr id="3" name="Subtitle 2"/>
          <p:cNvSpPr>
            <a:spLocks noGrp="1"/>
          </p:cNvSpPr>
          <p:nvPr>
            <p:ph type="subTitle" idx="1"/>
          </p:nvPr>
        </p:nvSpPr>
        <p:spPr>
          <a:xfrm>
            <a:off x="827960" y="4368801"/>
            <a:ext cx="3835669" cy="1655762"/>
          </a:xfrm>
        </p:spPr>
        <p:txBody>
          <a:bodyPr>
            <a:normAutofit/>
          </a:bodyPr>
          <a:lstStyle/>
          <a:p>
            <a:r>
              <a:rPr lang="en-US" sz="3600" i="1" dirty="0" smtClean="0">
                <a:solidFill>
                  <a:schemeClr val="bg1"/>
                </a:solidFill>
              </a:rPr>
              <a:t>John 13:1-17</a:t>
            </a:r>
            <a:endParaRPr lang="en-US" sz="3600" i="1"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8669" y="995363"/>
            <a:ext cx="3797300" cy="5029200"/>
          </a:xfrm>
          <a:prstGeom prst="rect">
            <a:avLst/>
          </a:prstGeom>
          <a:effectLst>
            <a:softEdge rad="342900"/>
          </a:effectLst>
        </p:spPr>
      </p:pic>
    </p:spTree>
    <p:extLst>
      <p:ext uri="{BB962C8B-B14F-4D97-AF65-F5344CB8AC3E}">
        <p14:creationId xmlns:p14="http://schemas.microsoft.com/office/powerpoint/2010/main" val="30198608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3886200" cy="1325563"/>
          </a:xfrm>
        </p:spPr>
        <p:txBody>
          <a:bodyPr>
            <a:noAutofit/>
          </a:bodyPr>
          <a:lstStyle/>
          <a:p>
            <a:pPr algn="ctr"/>
            <a:r>
              <a:rPr lang="en-US" sz="4800" dirty="0" smtClean="0">
                <a:solidFill>
                  <a:schemeClr val="bg1"/>
                </a:solidFill>
                <a:latin typeface="Harlow Solid Italic" panose="04030604020F02020D02" pitchFamily="82" charset="0"/>
              </a:rPr>
              <a:t>Jesus’ Actions</a:t>
            </a:r>
            <a:endParaRPr lang="en-US" sz="4800" dirty="0">
              <a:solidFill>
                <a:schemeClr val="bg1"/>
              </a:solidFill>
              <a:latin typeface="Harlow Solid Italic" panose="04030604020F02020D02" pitchFamily="82" charset="0"/>
            </a:endParaRPr>
          </a:p>
        </p:txBody>
      </p:sp>
      <p:sp>
        <p:nvSpPr>
          <p:cNvPr id="3" name="Content Placeholder 2"/>
          <p:cNvSpPr>
            <a:spLocks noGrp="1"/>
          </p:cNvSpPr>
          <p:nvPr>
            <p:ph sz="half" idx="1"/>
          </p:nvPr>
        </p:nvSpPr>
        <p:spPr/>
        <p:txBody>
          <a:bodyPr>
            <a:normAutofit lnSpcReduction="10000"/>
          </a:bodyPr>
          <a:lstStyle/>
          <a:p>
            <a:r>
              <a:rPr lang="en-US" sz="4000" dirty="0" smtClean="0">
                <a:solidFill>
                  <a:schemeClr val="bg1"/>
                </a:solidFill>
              </a:rPr>
              <a:t>This was a custom.</a:t>
            </a:r>
          </a:p>
          <a:p>
            <a:r>
              <a:rPr lang="en-US" sz="4000" dirty="0" smtClean="0">
                <a:solidFill>
                  <a:schemeClr val="bg1"/>
                </a:solidFill>
              </a:rPr>
              <a:t>Jesus used it to teach a lesson.</a:t>
            </a:r>
          </a:p>
          <a:p>
            <a:pPr lvl="1"/>
            <a:r>
              <a:rPr lang="en-US" sz="3600" i="1" dirty="0" smtClean="0">
                <a:solidFill>
                  <a:schemeClr val="bg1"/>
                </a:solidFill>
              </a:rPr>
              <a:t>Servitude</a:t>
            </a:r>
          </a:p>
          <a:p>
            <a:pPr lvl="1"/>
            <a:r>
              <a:rPr lang="en-US" sz="3600" i="1" dirty="0" smtClean="0">
                <a:solidFill>
                  <a:schemeClr val="bg1"/>
                </a:solidFill>
              </a:rPr>
              <a:t>Humility</a:t>
            </a:r>
          </a:p>
          <a:p>
            <a:pPr lvl="1"/>
            <a:r>
              <a:rPr lang="en-US" sz="3600" i="1" dirty="0" smtClean="0">
                <a:solidFill>
                  <a:schemeClr val="bg1"/>
                </a:solidFill>
              </a:rPr>
              <a:t>Care</a:t>
            </a:r>
          </a:p>
          <a:p>
            <a:pPr lvl="1"/>
            <a:r>
              <a:rPr lang="en-US" sz="3600" i="1" dirty="0" smtClean="0">
                <a:solidFill>
                  <a:schemeClr val="bg1"/>
                </a:solidFill>
              </a:rPr>
              <a:t>Love</a:t>
            </a:r>
            <a:endParaRPr lang="en-US" sz="3600" i="1" dirty="0">
              <a:solidFill>
                <a:schemeClr val="bg1"/>
              </a:solidFill>
            </a:endParaRPr>
          </a:p>
          <a:p>
            <a:pPr marL="457200" lvl="1" indent="0">
              <a:buNone/>
            </a:pPr>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8669" y="995363"/>
            <a:ext cx="3797300" cy="5029200"/>
          </a:xfrm>
          <a:prstGeom prst="rect">
            <a:avLst/>
          </a:prstGeom>
          <a:effectLst>
            <a:softEdge rad="342900"/>
          </a:effectLst>
        </p:spPr>
      </p:pic>
    </p:spTree>
    <p:extLst>
      <p:ext uri="{BB962C8B-B14F-4D97-AF65-F5344CB8AC3E}">
        <p14:creationId xmlns:p14="http://schemas.microsoft.com/office/powerpoint/2010/main" val="33968466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3886200" cy="1325563"/>
          </a:xfrm>
        </p:spPr>
        <p:txBody>
          <a:bodyPr>
            <a:noAutofit/>
          </a:bodyPr>
          <a:lstStyle/>
          <a:p>
            <a:pPr algn="ctr"/>
            <a:r>
              <a:rPr lang="en-US" sz="4800" dirty="0" smtClean="0">
                <a:solidFill>
                  <a:schemeClr val="bg1"/>
                </a:solidFill>
                <a:latin typeface="Harlow Solid Italic" panose="04030604020F02020D02" pitchFamily="82" charset="0"/>
              </a:rPr>
              <a:t>Our Actions</a:t>
            </a:r>
            <a:endParaRPr lang="en-US" sz="4800" dirty="0">
              <a:solidFill>
                <a:schemeClr val="bg1"/>
              </a:solidFill>
              <a:latin typeface="Harlow Solid Italic" panose="04030604020F02020D02" pitchFamily="82" charset="0"/>
            </a:endParaRPr>
          </a:p>
        </p:txBody>
      </p:sp>
      <p:sp>
        <p:nvSpPr>
          <p:cNvPr id="3" name="Content Placeholder 2"/>
          <p:cNvSpPr>
            <a:spLocks noGrp="1"/>
          </p:cNvSpPr>
          <p:nvPr>
            <p:ph sz="half" idx="1"/>
          </p:nvPr>
        </p:nvSpPr>
        <p:spPr/>
        <p:txBody>
          <a:bodyPr>
            <a:normAutofit/>
          </a:bodyPr>
          <a:lstStyle/>
          <a:p>
            <a:r>
              <a:rPr lang="en-US" sz="4000" dirty="0" smtClean="0">
                <a:solidFill>
                  <a:schemeClr val="bg1"/>
                </a:solidFill>
              </a:rPr>
              <a:t>Serve</a:t>
            </a:r>
          </a:p>
          <a:p>
            <a:pPr lvl="1"/>
            <a:r>
              <a:rPr lang="en-US" sz="3600" i="1" dirty="0" smtClean="0">
                <a:solidFill>
                  <a:schemeClr val="bg1"/>
                </a:solidFill>
              </a:rPr>
              <a:t>Ephesians 2:10; James 1:27</a:t>
            </a:r>
          </a:p>
          <a:p>
            <a:pPr lvl="0"/>
            <a:r>
              <a:rPr lang="en-US" sz="4000" dirty="0" smtClean="0">
                <a:solidFill>
                  <a:schemeClr val="bg1"/>
                </a:solidFill>
              </a:rPr>
              <a:t>Have Humility</a:t>
            </a:r>
          </a:p>
          <a:p>
            <a:pPr lvl="1"/>
            <a:r>
              <a:rPr lang="en-US" sz="3600" i="1" dirty="0" smtClean="0">
                <a:solidFill>
                  <a:schemeClr val="bg1"/>
                </a:solidFill>
              </a:rPr>
              <a:t>1 Peter 5:5-7; Philippians 2:3</a:t>
            </a:r>
            <a:endParaRPr lang="en-US" sz="3600" i="1" dirty="0">
              <a:solidFill>
                <a:schemeClr val="bg1"/>
              </a:solidFill>
            </a:endParaRPr>
          </a:p>
          <a:p>
            <a:endParaRPr lang="en-US" sz="4000" dirty="0" smtClean="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8669" y="995363"/>
            <a:ext cx="3797300" cy="5029200"/>
          </a:xfrm>
          <a:prstGeom prst="rect">
            <a:avLst/>
          </a:prstGeom>
          <a:effectLst>
            <a:softEdge rad="342900"/>
          </a:effectLst>
        </p:spPr>
      </p:pic>
    </p:spTree>
    <p:extLst>
      <p:ext uri="{BB962C8B-B14F-4D97-AF65-F5344CB8AC3E}">
        <p14:creationId xmlns:p14="http://schemas.microsoft.com/office/powerpoint/2010/main" val="7876462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3886200" cy="1325563"/>
          </a:xfrm>
        </p:spPr>
        <p:txBody>
          <a:bodyPr>
            <a:noAutofit/>
          </a:bodyPr>
          <a:lstStyle/>
          <a:p>
            <a:pPr algn="ctr"/>
            <a:r>
              <a:rPr lang="en-US" sz="4800" dirty="0" smtClean="0">
                <a:solidFill>
                  <a:schemeClr val="bg1"/>
                </a:solidFill>
                <a:latin typeface="Harlow Solid Italic" panose="04030604020F02020D02" pitchFamily="82" charset="0"/>
              </a:rPr>
              <a:t>Our Actions</a:t>
            </a:r>
            <a:endParaRPr lang="en-US" sz="4800" dirty="0">
              <a:solidFill>
                <a:schemeClr val="bg1"/>
              </a:solidFill>
              <a:latin typeface="Harlow Solid Italic" panose="04030604020F02020D02" pitchFamily="82" charset="0"/>
            </a:endParaRPr>
          </a:p>
        </p:txBody>
      </p:sp>
      <p:sp>
        <p:nvSpPr>
          <p:cNvPr id="3" name="Content Placeholder 2"/>
          <p:cNvSpPr>
            <a:spLocks noGrp="1"/>
          </p:cNvSpPr>
          <p:nvPr>
            <p:ph sz="half" idx="1"/>
          </p:nvPr>
        </p:nvSpPr>
        <p:spPr/>
        <p:txBody>
          <a:bodyPr>
            <a:normAutofit/>
          </a:bodyPr>
          <a:lstStyle/>
          <a:p>
            <a:r>
              <a:rPr lang="en-US" sz="4000" dirty="0" smtClean="0">
                <a:solidFill>
                  <a:schemeClr val="bg1"/>
                </a:solidFill>
              </a:rPr>
              <a:t>Care</a:t>
            </a:r>
          </a:p>
          <a:p>
            <a:pPr lvl="1"/>
            <a:r>
              <a:rPr lang="en-US" sz="3600" i="1" dirty="0" smtClean="0">
                <a:solidFill>
                  <a:schemeClr val="bg1"/>
                </a:solidFill>
              </a:rPr>
              <a:t>Philippians 2:4; 1 Cor. 8:4-13</a:t>
            </a:r>
          </a:p>
          <a:p>
            <a:pPr lvl="0"/>
            <a:r>
              <a:rPr lang="en-US" sz="4000" dirty="0" smtClean="0">
                <a:solidFill>
                  <a:schemeClr val="bg1"/>
                </a:solidFill>
              </a:rPr>
              <a:t>Love</a:t>
            </a:r>
          </a:p>
          <a:p>
            <a:pPr lvl="1"/>
            <a:r>
              <a:rPr lang="en-US" sz="3600" i="1" dirty="0" smtClean="0">
                <a:solidFill>
                  <a:schemeClr val="bg1"/>
                </a:solidFill>
              </a:rPr>
              <a:t>Matt. 22:37-40; 1 John 4, 5</a:t>
            </a:r>
            <a:endParaRPr lang="en-US" sz="3600" i="1" dirty="0">
              <a:solidFill>
                <a:schemeClr val="bg1"/>
              </a:solidFill>
            </a:endParaRPr>
          </a:p>
          <a:p>
            <a:endParaRPr lang="en-US" sz="4000" dirty="0" smtClean="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8669" y="995363"/>
            <a:ext cx="3797300" cy="5029200"/>
          </a:xfrm>
          <a:prstGeom prst="rect">
            <a:avLst/>
          </a:prstGeom>
          <a:effectLst>
            <a:softEdge rad="342900"/>
          </a:effectLst>
        </p:spPr>
      </p:pic>
    </p:spTree>
    <p:extLst>
      <p:ext uri="{BB962C8B-B14F-4D97-AF65-F5344CB8AC3E}">
        <p14:creationId xmlns:p14="http://schemas.microsoft.com/office/powerpoint/2010/main" val="3507008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2920" y="1640381"/>
            <a:ext cx="4465749" cy="2728420"/>
          </a:xfrm>
        </p:spPr>
        <p:txBody>
          <a:bodyPr>
            <a:noAutofit/>
          </a:bodyPr>
          <a:lstStyle/>
          <a:p>
            <a:r>
              <a:rPr lang="en-US" sz="6300" dirty="0" smtClean="0">
                <a:solidFill>
                  <a:schemeClr val="bg1"/>
                </a:solidFill>
                <a:latin typeface="Harlow Solid Italic" panose="04030604020F02020D02" pitchFamily="82" charset="0"/>
              </a:rPr>
              <a:t>Washing Each Other’s Feet</a:t>
            </a:r>
            <a:endParaRPr lang="en-US" sz="6300" dirty="0">
              <a:solidFill>
                <a:schemeClr val="bg1"/>
              </a:solidFill>
              <a:latin typeface="Harlow Solid Italic" panose="04030604020F02020D02" pitchFamily="82" charset="0"/>
            </a:endParaRPr>
          </a:p>
        </p:txBody>
      </p:sp>
      <p:sp>
        <p:nvSpPr>
          <p:cNvPr id="3" name="Subtitle 2"/>
          <p:cNvSpPr>
            <a:spLocks noGrp="1"/>
          </p:cNvSpPr>
          <p:nvPr>
            <p:ph type="subTitle" idx="1"/>
          </p:nvPr>
        </p:nvSpPr>
        <p:spPr>
          <a:xfrm>
            <a:off x="827960" y="4368801"/>
            <a:ext cx="3835669" cy="1655762"/>
          </a:xfrm>
        </p:spPr>
        <p:txBody>
          <a:bodyPr>
            <a:normAutofit/>
          </a:bodyPr>
          <a:lstStyle/>
          <a:p>
            <a:r>
              <a:rPr lang="en-US" sz="3600" i="1" dirty="0" smtClean="0">
                <a:solidFill>
                  <a:schemeClr val="bg1"/>
                </a:solidFill>
              </a:rPr>
              <a:t>John 13:1-17</a:t>
            </a:r>
            <a:endParaRPr lang="en-US" sz="3600" i="1"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8669" y="995363"/>
            <a:ext cx="3797300" cy="5029200"/>
          </a:xfrm>
          <a:prstGeom prst="rect">
            <a:avLst/>
          </a:prstGeom>
          <a:effectLst>
            <a:softEdge rad="342900"/>
          </a:effectLst>
        </p:spPr>
      </p:pic>
    </p:spTree>
    <p:extLst>
      <p:ext uri="{BB962C8B-B14F-4D97-AF65-F5344CB8AC3E}">
        <p14:creationId xmlns:p14="http://schemas.microsoft.com/office/powerpoint/2010/main" val="16204719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TotalTime>
  <Words>902</Words>
  <Application>Microsoft Office PowerPoint</Application>
  <PresentationFormat>On-screen Show (4:3)</PresentationFormat>
  <Paragraphs>89</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Harlow Solid Italic</vt:lpstr>
      <vt:lpstr>Wingdings</vt:lpstr>
      <vt:lpstr>Office Theme</vt:lpstr>
      <vt:lpstr>PowerPoint Presentation</vt:lpstr>
      <vt:lpstr>Washing Each Other’s Feet</vt:lpstr>
      <vt:lpstr>Jesus’ Actions</vt:lpstr>
      <vt:lpstr>Our Actions</vt:lpstr>
      <vt:lpstr>Our Actions</vt:lpstr>
      <vt:lpstr>Washing Each Other’s Feet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Washing Each Other’s Feet</dc:title>
  <dc:creator>Jeremiah Cox</dc:creator>
  <cp:lastModifiedBy>Jeremiah Cox</cp:lastModifiedBy>
  <cp:revision>8</cp:revision>
  <dcterms:created xsi:type="dcterms:W3CDTF">2014-07-27T03:06:11Z</dcterms:created>
  <dcterms:modified xsi:type="dcterms:W3CDTF">2014-07-27T13:18:31Z</dcterms:modified>
</cp:coreProperties>
</file>