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56" r:id="rId3"/>
    <p:sldId id="257" r:id="rId4"/>
    <p:sldId id="260"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1" d="100"/>
          <a:sy n="61" d="100"/>
        </p:scale>
        <p:origin x="78" y="366"/>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B677A6-E76B-4499-A22E-A126F552E9DE}" type="datetimeFigureOut">
              <a:rPr lang="en-US" smtClean="0"/>
              <a:t>8/21/2014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B8DE6A-2BE0-4C8D-9189-FD03DBC74F23}" type="slidenum">
              <a:rPr lang="en-US" smtClean="0"/>
              <a:t>‹#›</a:t>
            </a:fld>
            <a:endParaRPr lang="en-US"/>
          </a:p>
        </p:txBody>
      </p:sp>
    </p:spTree>
    <p:extLst>
      <p:ext uri="{BB962C8B-B14F-4D97-AF65-F5344CB8AC3E}">
        <p14:creationId xmlns:p14="http://schemas.microsoft.com/office/powerpoint/2010/main" val="402265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marL="171450" lvl="0" indent="-171450">
              <a:buFont typeface="Arial" panose="020B0604020202020204" pitchFamily="34" charset="0"/>
              <a:buChar char="•"/>
            </a:pPr>
            <a:r>
              <a:rPr lang="en-US" dirty="0"/>
              <a:t>Homosexuality is nothing new. However, the tolerance for this immoral abomination is growing.</a:t>
            </a:r>
          </a:p>
          <a:p>
            <a:pPr marL="171450" lvl="0" indent="-171450">
              <a:buFont typeface="Arial" panose="020B0604020202020204" pitchFamily="34" charset="0"/>
              <a:buChar char="•"/>
            </a:pPr>
            <a:r>
              <a:rPr lang="en-US" dirty="0"/>
              <a:t>We as Christians live in a world full of ungodliness. We must “contend for the faith” (Jude 3).</a:t>
            </a:r>
          </a:p>
          <a:p>
            <a:pPr marL="171450" lvl="0" indent="-171450">
              <a:buFont typeface="Arial" panose="020B0604020202020204" pitchFamily="34" charset="0"/>
              <a:buChar char="•"/>
            </a:pPr>
            <a:r>
              <a:rPr lang="en-US" dirty="0"/>
              <a:t>Our reaction to homosexuality should be the same reaction we have to any other sin.</a:t>
            </a:r>
          </a:p>
          <a:p>
            <a:pPr marL="171450" lvl="0" indent="-171450">
              <a:buFont typeface="Arial" panose="020B0604020202020204" pitchFamily="34" charset="0"/>
              <a:buChar char="•"/>
            </a:pPr>
            <a:r>
              <a:rPr lang="en-US" dirty="0"/>
              <a:t>We should constantly be on guard. We should have a Christ like attitude toward it – hating the sin, but loving the sinner.</a:t>
            </a:r>
          </a:p>
          <a:p>
            <a:endParaRPr lang="en-US" dirty="0"/>
          </a:p>
        </p:txBody>
      </p:sp>
      <p:sp>
        <p:nvSpPr>
          <p:cNvPr id="4" name="Slide Number Placeholder 3"/>
          <p:cNvSpPr>
            <a:spLocks noGrp="1"/>
          </p:cNvSpPr>
          <p:nvPr>
            <p:ph type="sldNum" sz="quarter" idx="10"/>
          </p:nvPr>
        </p:nvSpPr>
        <p:spPr/>
        <p:txBody>
          <a:bodyPr/>
          <a:lstStyle/>
          <a:p>
            <a:fld id="{FFB8DE6A-2BE0-4C8D-9189-FD03DBC74F23}" type="slidenum">
              <a:rPr lang="en-US" smtClean="0"/>
              <a:t>2</a:t>
            </a:fld>
            <a:endParaRPr lang="en-US"/>
          </a:p>
        </p:txBody>
      </p:sp>
    </p:spTree>
    <p:extLst>
      <p:ext uri="{BB962C8B-B14F-4D97-AF65-F5344CB8AC3E}">
        <p14:creationId xmlns:p14="http://schemas.microsoft.com/office/powerpoint/2010/main" val="126208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Homosexuality is a sin.</a:t>
            </a:r>
          </a:p>
          <a:p>
            <a:pPr marL="171450" lvl="0" indent="-171450">
              <a:buFont typeface="Arial" panose="020B0604020202020204" pitchFamily="34" charset="0"/>
              <a:buChar char="•"/>
            </a:pPr>
            <a:r>
              <a:rPr lang="en-US" dirty="0"/>
              <a:t>1 Corinthians 6:9</a:t>
            </a:r>
          </a:p>
          <a:p>
            <a:pPr marL="628650" lvl="1" indent="-171450">
              <a:buFont typeface="Arial" panose="020B0604020202020204" pitchFamily="34" charset="0"/>
              <a:buChar char="•"/>
            </a:pPr>
            <a:r>
              <a:rPr lang="en-US" dirty="0"/>
              <a:t>Considered to be an act of unrighteousness.</a:t>
            </a:r>
          </a:p>
          <a:p>
            <a:pPr marL="628650" lvl="1" indent="-171450">
              <a:buFont typeface="Arial" panose="020B0604020202020204" pitchFamily="34" charset="0"/>
              <a:buChar char="•"/>
            </a:pPr>
            <a:r>
              <a:rPr lang="en-US" dirty="0"/>
              <a:t>Homosexuals – a male who submits his body to unnatural lewdness (Thayer).</a:t>
            </a:r>
          </a:p>
          <a:p>
            <a:pPr marL="1085850" lvl="2" indent="-171450">
              <a:buFont typeface="Arial" panose="020B0604020202020204" pitchFamily="34" charset="0"/>
              <a:buChar char="•"/>
            </a:pPr>
            <a:r>
              <a:rPr lang="en-US" i="1" dirty="0"/>
              <a:t>“effeminate”</a:t>
            </a:r>
            <a:r>
              <a:rPr lang="en-US" dirty="0"/>
              <a:t> (KJV; NASV) </a:t>
            </a:r>
          </a:p>
          <a:p>
            <a:pPr marL="1085850" lvl="2" indent="-171450">
              <a:buFont typeface="Arial" panose="020B0604020202020204" pitchFamily="34" charset="0"/>
              <a:buChar char="•"/>
            </a:pPr>
            <a:r>
              <a:rPr lang="en-US" dirty="0"/>
              <a:t>Not simply of a male who practices forms of lewdness, but persons in general, who are guilty of addiction to sins of the flesh, voluptuous (Vine).</a:t>
            </a:r>
          </a:p>
          <a:p>
            <a:pPr marL="1085850" lvl="2" indent="-171450">
              <a:buFont typeface="Arial" panose="020B0604020202020204" pitchFamily="34" charset="0"/>
              <a:buChar char="•"/>
            </a:pPr>
            <a:r>
              <a:rPr lang="en-US" dirty="0"/>
              <a:t>Individuals of the same sex participating in lasciviousness is as unacceptable as individuals of the opposite sex.</a:t>
            </a:r>
          </a:p>
          <a:p>
            <a:pPr marL="1543050" lvl="3" indent="-171450">
              <a:buFont typeface="Arial" panose="020B0604020202020204" pitchFamily="34" charset="0"/>
              <a:buChar char="•"/>
            </a:pPr>
            <a:r>
              <a:rPr lang="en-US" dirty="0"/>
              <a:t>1 Peter 4:3 (lewdness – wantonness; unbridled lust) – it is also a sin, women with men, and men with women. </a:t>
            </a:r>
          </a:p>
          <a:p>
            <a:pPr marL="628650" lvl="1" indent="-171450">
              <a:buFont typeface="Arial" panose="020B0604020202020204" pitchFamily="34" charset="0"/>
              <a:buChar char="•"/>
            </a:pPr>
            <a:r>
              <a:rPr lang="en-US" dirty="0"/>
              <a:t>Sodomites – one who lies with a male as with a female, a sodomite (Thayer). The actual sexual intercourse.</a:t>
            </a:r>
          </a:p>
          <a:p>
            <a:pPr marL="1085850" lvl="2" indent="-171450">
              <a:buFont typeface="Arial" panose="020B0604020202020204" pitchFamily="34" charset="0"/>
              <a:buChar char="•"/>
            </a:pPr>
            <a:r>
              <a:rPr lang="en-US" i="1" dirty="0"/>
              <a:t>“abusers of themselves with mankind”</a:t>
            </a:r>
            <a:r>
              <a:rPr lang="en-US" dirty="0"/>
              <a:t> (KJV); </a:t>
            </a:r>
            <a:r>
              <a:rPr lang="en-US" i="1" dirty="0"/>
              <a:t>“homosexuals”</a:t>
            </a:r>
            <a:r>
              <a:rPr lang="en-US" dirty="0"/>
              <a:t> (NASV).</a:t>
            </a:r>
          </a:p>
          <a:p>
            <a:pPr marL="171450" lvl="0" indent="-171450">
              <a:buFont typeface="Arial" panose="020B0604020202020204" pitchFamily="34" charset="0"/>
              <a:buChar char="•"/>
            </a:pPr>
            <a:r>
              <a:rPr lang="en-US" dirty="0"/>
              <a:t>Romans 1:26-27</a:t>
            </a:r>
          </a:p>
          <a:p>
            <a:pPr marL="628650" lvl="1" indent="-171450">
              <a:buFont typeface="Arial" panose="020B0604020202020204" pitchFamily="34" charset="0"/>
              <a:buChar char="•"/>
            </a:pPr>
            <a:r>
              <a:rPr lang="en-US" dirty="0"/>
              <a:t>A sin both ways. Women with women, or men with men.</a:t>
            </a:r>
          </a:p>
          <a:p>
            <a:pPr marL="628650" lvl="1" indent="-171450">
              <a:buFont typeface="Arial" panose="020B0604020202020204" pitchFamily="34" charset="0"/>
              <a:buChar char="•"/>
            </a:pPr>
            <a:r>
              <a:rPr lang="en-US" dirty="0"/>
              <a:t>Natural use – Genesis 2:18, 21-24</a:t>
            </a:r>
          </a:p>
          <a:p>
            <a:pPr marL="1085850" lvl="2" indent="-171450">
              <a:buFont typeface="Arial" panose="020B0604020202020204" pitchFamily="34" charset="0"/>
              <a:buChar char="•"/>
            </a:pPr>
            <a:r>
              <a:rPr lang="en-US" dirty="0"/>
              <a:t>(v. 24) – </a:t>
            </a:r>
            <a:r>
              <a:rPr lang="en-US" i="1" dirty="0"/>
              <a:t>“one flesh”</a:t>
            </a:r>
            <a:r>
              <a:rPr lang="en-US" dirty="0"/>
              <a:t> – the joining together sexually. This is the only natural sexual act. As God did not find the animals suitable for Adam, so He did not find another man suitable for Adam.</a:t>
            </a:r>
          </a:p>
          <a:p>
            <a:pPr marL="628650" lvl="1" indent="-171450">
              <a:buFont typeface="Arial" panose="020B0604020202020204" pitchFamily="34" charset="0"/>
              <a:buChar char="•"/>
            </a:pPr>
            <a:r>
              <a:rPr lang="en-US" dirty="0"/>
              <a:t>This is shameful!</a:t>
            </a:r>
          </a:p>
          <a:p>
            <a:pPr marL="171450" lvl="0" indent="-171450">
              <a:buFont typeface="Arial" panose="020B0604020202020204" pitchFamily="34" charset="0"/>
              <a:buChar char="•"/>
            </a:pPr>
            <a:r>
              <a:rPr lang="en-US" dirty="0"/>
              <a:t>Leviticus 18:22; 20:13</a:t>
            </a:r>
          </a:p>
          <a:p>
            <a:pPr marL="628650" lvl="1" indent="-171450">
              <a:buFont typeface="Arial" panose="020B0604020202020204" pitchFamily="34" charset="0"/>
              <a:buChar char="•"/>
            </a:pPr>
            <a:r>
              <a:rPr lang="en-US" dirty="0"/>
              <a:t>This has been God’s position on the subject the whole time.</a:t>
            </a:r>
          </a:p>
          <a:p>
            <a:pPr marL="171450" lvl="0" indent="-171450">
              <a:buFont typeface="Arial" panose="020B0604020202020204" pitchFamily="34" charset="0"/>
              <a:buChar char="•"/>
            </a:pPr>
            <a:r>
              <a:rPr lang="en-US" dirty="0"/>
              <a:t>Any fornication is sinful. Fornication is any unlawful sexual intercourse. The only lawful sexual intercourse is in marriage. Jesus defined marriage as between a man and a woman (cf. Matthew 19:4-6). Therefore homosexual desires cannot be fulfilled without it being a sin.</a:t>
            </a:r>
          </a:p>
          <a:p>
            <a:pPr marL="628650" lvl="1" indent="-171450">
              <a:buFont typeface="Arial" panose="020B0604020202020204" pitchFamily="34" charset="0"/>
              <a:buChar char="•"/>
            </a:pPr>
            <a:r>
              <a:rPr lang="en-US" dirty="0"/>
              <a:t>No Greek word for husband or wife. Just man and woman. (Ephesians 5:22 – Lit. – </a:t>
            </a:r>
            <a:r>
              <a:rPr lang="en-US" i="1" dirty="0"/>
              <a:t>“[Women], submit to your own [Men], as to the Lord.”</a:t>
            </a:r>
            <a:r>
              <a:rPr lang="en-US" dirty="0"/>
              <a:t>)</a:t>
            </a:r>
          </a:p>
          <a:p>
            <a:endParaRPr lang="en-US" dirty="0"/>
          </a:p>
        </p:txBody>
      </p:sp>
      <p:sp>
        <p:nvSpPr>
          <p:cNvPr id="4" name="Slide Number Placeholder 3"/>
          <p:cNvSpPr>
            <a:spLocks noGrp="1"/>
          </p:cNvSpPr>
          <p:nvPr>
            <p:ph type="sldNum" sz="quarter" idx="10"/>
          </p:nvPr>
        </p:nvSpPr>
        <p:spPr/>
        <p:txBody>
          <a:bodyPr/>
          <a:lstStyle/>
          <a:p>
            <a:fld id="{FFB8DE6A-2BE0-4C8D-9189-FD03DBC74F23}" type="slidenum">
              <a:rPr lang="en-US" smtClean="0"/>
              <a:t>3</a:t>
            </a:fld>
            <a:endParaRPr lang="en-US"/>
          </a:p>
        </p:txBody>
      </p:sp>
    </p:spTree>
    <p:extLst>
      <p:ext uri="{BB962C8B-B14F-4D97-AF65-F5344CB8AC3E}">
        <p14:creationId xmlns:p14="http://schemas.microsoft.com/office/powerpoint/2010/main" val="1049162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Homosexuality is a choice.</a:t>
            </a:r>
          </a:p>
          <a:p>
            <a:pPr marL="171450" lvl="0" indent="-171450">
              <a:buFont typeface="Arial" panose="020B0604020202020204" pitchFamily="34" charset="0"/>
              <a:buChar char="•"/>
            </a:pPr>
            <a:r>
              <a:rPr lang="en-US" dirty="0"/>
              <a:t>A common excuse for homosexuality is the claim that it is not a choice.</a:t>
            </a:r>
          </a:p>
          <a:p>
            <a:pPr marL="628650" lvl="1" indent="-171450">
              <a:buFont typeface="Arial" panose="020B0604020202020204" pitchFamily="34" charset="0"/>
              <a:buChar char="•"/>
            </a:pPr>
            <a:r>
              <a:rPr lang="en-US" dirty="0"/>
              <a:t>Plenary Verbal Inspiration – the bible is completely, word for word, inspired by God. Every word in the bible is by complete inspiration of God without any kind of addition from man.</a:t>
            </a:r>
          </a:p>
          <a:p>
            <a:pPr marL="1085850" lvl="2" indent="-171450">
              <a:buFont typeface="Arial" panose="020B0604020202020204" pitchFamily="34" charset="0"/>
              <a:buChar char="•"/>
            </a:pPr>
            <a:r>
              <a:rPr lang="en-US" dirty="0"/>
              <a:t>2 Timothy 3:16</a:t>
            </a:r>
          </a:p>
          <a:p>
            <a:pPr marL="1085850" lvl="2" indent="-171450">
              <a:buFont typeface="Arial" panose="020B0604020202020204" pitchFamily="34" charset="0"/>
              <a:buChar char="•"/>
            </a:pPr>
            <a:r>
              <a:rPr lang="en-US" dirty="0"/>
              <a:t>Galatians 3:15-16 – Quoting from scripture. Paul could not have said this if all of the words in scripture were not given directly by God.</a:t>
            </a:r>
          </a:p>
          <a:p>
            <a:pPr marL="628650" lvl="1" indent="-171450">
              <a:buFont typeface="Arial" panose="020B0604020202020204" pitchFamily="34" charset="0"/>
              <a:buChar char="•"/>
            </a:pPr>
            <a:r>
              <a:rPr lang="en-US" dirty="0"/>
              <a:t>1 Corinthians 6:9-11</a:t>
            </a:r>
          </a:p>
          <a:p>
            <a:pPr marL="1085850" lvl="2" indent="-171450">
              <a:buFont typeface="Arial" panose="020B0604020202020204" pitchFamily="34" charset="0"/>
              <a:buChar char="•"/>
            </a:pPr>
            <a:r>
              <a:rPr lang="en-US" i="1" dirty="0"/>
              <a:t>“And such were some of you.”</a:t>
            </a:r>
            <a:endParaRPr lang="en-US" dirty="0"/>
          </a:p>
          <a:p>
            <a:pPr marL="1085850" lvl="2" indent="-171450">
              <a:buFont typeface="Arial" panose="020B0604020202020204" pitchFamily="34" charset="0"/>
              <a:buChar char="•"/>
            </a:pPr>
            <a:r>
              <a:rPr lang="en-US" dirty="0"/>
              <a:t>Among the Corinthians were homosexuals, and sodomites. These individuals </a:t>
            </a:r>
            <a:r>
              <a:rPr lang="en-US" i="1" dirty="0"/>
              <a:t>“WERE”</a:t>
            </a:r>
            <a:r>
              <a:rPr lang="en-US" dirty="0"/>
              <a:t> these things. They chose not to be anymore. </a:t>
            </a:r>
          </a:p>
          <a:p>
            <a:pPr marL="628650" lvl="1" indent="-171450">
              <a:buFont typeface="Arial" panose="020B0604020202020204" pitchFamily="34" charset="0"/>
              <a:buChar char="•"/>
            </a:pPr>
            <a:r>
              <a:rPr lang="en-US" dirty="0"/>
              <a:t>1 Corinthians 10:13 – If homosexuality (the act of fornication with the same sex) was not a choice, God would be lying.</a:t>
            </a:r>
          </a:p>
          <a:p>
            <a:pPr marL="1085850" lvl="2" indent="-171450">
              <a:buFont typeface="Arial" panose="020B0604020202020204" pitchFamily="34" charset="0"/>
              <a:buChar char="•"/>
            </a:pPr>
            <a:r>
              <a:rPr lang="en-US" dirty="0"/>
              <a:t>Is adultery a choice? – Matthew 5:27-28 (unbridled lust)</a:t>
            </a:r>
          </a:p>
          <a:p>
            <a:pPr marL="1543050" lvl="3" indent="-171450">
              <a:buFont typeface="Arial" panose="020B0604020202020204" pitchFamily="34" charset="0"/>
              <a:buChar char="•"/>
            </a:pPr>
            <a:r>
              <a:rPr lang="en-US" dirty="0"/>
              <a:t>If a man has a desire for a woman, and lusts after her, it is sin. It is the same as a man with a man.</a:t>
            </a:r>
          </a:p>
          <a:p>
            <a:pPr marL="1085850" lvl="2" indent="-171450">
              <a:buFont typeface="Arial" panose="020B0604020202020204" pitchFamily="34" charset="0"/>
              <a:buChar char="•"/>
            </a:pPr>
            <a:r>
              <a:rPr lang="en-US" dirty="0"/>
              <a:t>Is sexual immorality/fornication a choice? – 1 Corinthians 5:1 (actual sexual act)</a:t>
            </a:r>
          </a:p>
          <a:p>
            <a:pPr marL="1543050" lvl="3" indent="-171450">
              <a:buFont typeface="Arial" panose="020B0604020202020204" pitchFamily="34" charset="0"/>
              <a:buChar char="•"/>
            </a:pPr>
            <a:r>
              <a:rPr lang="en-US" dirty="0"/>
              <a:t>If it wasn’t, the man could not have repented (cf. 2 Corinthians 2:6-8).</a:t>
            </a:r>
          </a:p>
          <a:p>
            <a:pPr marL="628650" lvl="1" indent="-171450">
              <a:buFont typeface="Arial" panose="020B0604020202020204" pitchFamily="34" charset="0"/>
              <a:buChar char="•"/>
            </a:pPr>
            <a:r>
              <a:rPr lang="en-US" dirty="0"/>
              <a:t>Just like any other sin, homosexuality is a choice. – James 1:14-15</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FB8DE6A-2BE0-4C8D-9189-FD03DBC74F23}" type="slidenum">
              <a:rPr lang="en-US" smtClean="0"/>
              <a:t>4</a:t>
            </a:fld>
            <a:endParaRPr lang="en-US"/>
          </a:p>
        </p:txBody>
      </p:sp>
    </p:spTree>
    <p:extLst>
      <p:ext uri="{BB962C8B-B14F-4D97-AF65-F5344CB8AC3E}">
        <p14:creationId xmlns:p14="http://schemas.microsoft.com/office/powerpoint/2010/main" val="2607914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Always stand for the truth.</a:t>
            </a:r>
          </a:p>
          <a:p>
            <a:pPr marL="171450" lvl="0" indent="-171450">
              <a:buFont typeface="Arial" panose="020B0604020202020204" pitchFamily="34" charset="0"/>
              <a:buChar char="•"/>
            </a:pPr>
            <a:r>
              <a:rPr lang="en-US" dirty="0"/>
              <a:t>There is a homosexual agenda seeking to inflict their immoral way of living as an acceptable standard to all.</a:t>
            </a:r>
          </a:p>
          <a:p>
            <a:pPr marL="171450" lvl="0" indent="-171450">
              <a:buFont typeface="Arial" panose="020B0604020202020204" pitchFamily="34" charset="0"/>
              <a:buChar char="•"/>
            </a:pPr>
            <a:r>
              <a:rPr lang="en-US" dirty="0"/>
              <a:t>We must take heed lest we </a:t>
            </a:r>
            <a:r>
              <a:rPr lang="en-US" i="1" dirty="0"/>
              <a:t>“call evil good, and good evil” (Isaiah 5:20).</a:t>
            </a:r>
            <a:endParaRPr lang="en-US" dirty="0"/>
          </a:p>
          <a:p>
            <a:pPr marL="171450" lvl="0" indent="-171450">
              <a:buFont typeface="Arial" panose="020B0604020202020204" pitchFamily="34" charset="0"/>
              <a:buChar char="•"/>
            </a:pPr>
            <a:r>
              <a:rPr lang="en-US" dirty="0"/>
              <a:t>Being politically correct should not be something a Christian should be a part of. Rather, we should be a part of biblically correct speaking.</a:t>
            </a:r>
          </a:p>
          <a:p>
            <a:pPr marL="628650" lvl="1" indent="-171450">
              <a:buFont typeface="Arial" panose="020B0604020202020204" pitchFamily="34" charset="0"/>
              <a:buChar char="•"/>
            </a:pPr>
            <a:r>
              <a:rPr lang="en-US" dirty="0"/>
              <a:t>Acts 7:51-53 – Stephen called it what it was. He stood up for the truth.</a:t>
            </a:r>
          </a:p>
          <a:p>
            <a:pPr marL="628650" lvl="1" indent="-171450">
              <a:buFont typeface="Arial" panose="020B0604020202020204" pitchFamily="34" charset="0"/>
              <a:buChar char="•"/>
            </a:pPr>
            <a:r>
              <a:rPr lang="en-US" dirty="0"/>
              <a:t>Matthew 14:1-4 – John spoke the truth and was beheaded.</a:t>
            </a:r>
          </a:p>
          <a:p>
            <a:pPr marL="171450" lvl="0" indent="-171450">
              <a:buFont typeface="Arial" panose="020B0604020202020204" pitchFamily="34" charset="0"/>
              <a:buChar char="•"/>
            </a:pPr>
            <a:r>
              <a:rPr lang="en-US" dirty="0"/>
              <a:t>2 Timothy 4:1-5 – Hold firm to the truth. </a:t>
            </a:r>
            <a:r>
              <a:rPr lang="en-US" i="1" dirty="0"/>
              <a:t>“Endure afflictions.”</a:t>
            </a:r>
            <a:endParaRPr lang="en-US" dirty="0"/>
          </a:p>
          <a:p>
            <a:pPr marL="171450" lvl="0" indent="-171450">
              <a:buFont typeface="Arial" panose="020B0604020202020204" pitchFamily="34" charset="0"/>
              <a:buChar char="•"/>
            </a:pPr>
            <a:r>
              <a:rPr lang="en-US" dirty="0"/>
              <a:t>1 Peter 4:14-16 – Suffering may come. Remember the higher purpose.</a:t>
            </a:r>
          </a:p>
          <a:p>
            <a:pPr lvl="0"/>
            <a:r>
              <a:rPr lang="en-US" dirty="0"/>
              <a:t>Preach it with love.</a:t>
            </a:r>
          </a:p>
          <a:p>
            <a:pPr marL="171450" lvl="0" indent="-171450">
              <a:buFont typeface="Arial" panose="020B0604020202020204" pitchFamily="34" charset="0"/>
              <a:buChar char="•"/>
            </a:pPr>
            <a:r>
              <a:rPr lang="en-US" dirty="0"/>
              <a:t>James 5:19-20 – Our motive should be to turn a soul from sin.</a:t>
            </a:r>
          </a:p>
          <a:p>
            <a:pPr marL="171450" lvl="0" indent="-171450">
              <a:buFont typeface="Arial" panose="020B0604020202020204" pitchFamily="34" charset="0"/>
              <a:buChar char="•"/>
            </a:pPr>
            <a:r>
              <a:rPr lang="en-US" dirty="0"/>
              <a:t>1 Corinthians 13:1-3 – Love should be our motive. </a:t>
            </a:r>
          </a:p>
          <a:p>
            <a:endParaRPr lang="en-US" dirty="0"/>
          </a:p>
        </p:txBody>
      </p:sp>
      <p:sp>
        <p:nvSpPr>
          <p:cNvPr id="4" name="Slide Number Placeholder 3"/>
          <p:cNvSpPr>
            <a:spLocks noGrp="1"/>
          </p:cNvSpPr>
          <p:nvPr>
            <p:ph type="sldNum" sz="quarter" idx="10"/>
          </p:nvPr>
        </p:nvSpPr>
        <p:spPr/>
        <p:txBody>
          <a:bodyPr/>
          <a:lstStyle/>
          <a:p>
            <a:fld id="{FFB8DE6A-2BE0-4C8D-9189-FD03DBC74F23}" type="slidenum">
              <a:rPr lang="en-US" smtClean="0"/>
              <a:t>5</a:t>
            </a:fld>
            <a:endParaRPr lang="en-US"/>
          </a:p>
        </p:txBody>
      </p:sp>
    </p:spTree>
    <p:extLst>
      <p:ext uri="{BB962C8B-B14F-4D97-AF65-F5344CB8AC3E}">
        <p14:creationId xmlns:p14="http://schemas.microsoft.com/office/powerpoint/2010/main" val="738134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Receive the penitent.</a:t>
            </a:r>
          </a:p>
          <a:p>
            <a:pPr marL="171450" lvl="0" indent="-171450">
              <a:buFont typeface="Arial" panose="020B0604020202020204" pitchFamily="34" charset="0"/>
              <a:buChar char="•"/>
            </a:pPr>
            <a:r>
              <a:rPr lang="en-US" dirty="0"/>
              <a:t>1 Timothy 1:15 – Christ came to save all sinners.</a:t>
            </a:r>
          </a:p>
          <a:p>
            <a:pPr marL="171450" lvl="0" indent="-171450">
              <a:buFont typeface="Arial" panose="020B0604020202020204" pitchFamily="34" charset="0"/>
              <a:buChar char="•"/>
            </a:pPr>
            <a:r>
              <a:rPr lang="en-US" dirty="0"/>
              <a:t>Ephesians 4:31-32 – We must forgive others as we have been forgiven.</a:t>
            </a:r>
          </a:p>
          <a:p>
            <a:pPr marL="171450" lvl="0" indent="-171450">
              <a:buFont typeface="Arial" panose="020B0604020202020204" pitchFamily="34" charset="0"/>
              <a:buChar char="•"/>
            </a:pPr>
            <a:r>
              <a:rPr lang="en-US" dirty="0"/>
              <a:t>Acts 9:26-28 – If they have repented we must be willing to accept them.</a:t>
            </a:r>
          </a:p>
          <a:p>
            <a:pPr marL="171450" lvl="0" indent="-171450">
              <a:buFont typeface="Arial" panose="020B0604020202020204" pitchFamily="34" charset="0"/>
              <a:buChar char="•"/>
            </a:pPr>
            <a:r>
              <a:rPr lang="en-US" dirty="0"/>
              <a:t>1 John 2:28-29 – if the individual is practicing righteousness we should have no problem accepting them. They are born of Christ.</a:t>
            </a:r>
          </a:p>
          <a:p>
            <a:endParaRPr lang="en-US" dirty="0"/>
          </a:p>
        </p:txBody>
      </p:sp>
      <p:sp>
        <p:nvSpPr>
          <p:cNvPr id="4" name="Slide Number Placeholder 3"/>
          <p:cNvSpPr>
            <a:spLocks noGrp="1"/>
          </p:cNvSpPr>
          <p:nvPr>
            <p:ph type="sldNum" sz="quarter" idx="10"/>
          </p:nvPr>
        </p:nvSpPr>
        <p:spPr/>
        <p:txBody>
          <a:bodyPr/>
          <a:lstStyle/>
          <a:p>
            <a:fld id="{FFB8DE6A-2BE0-4C8D-9189-FD03DBC74F23}" type="slidenum">
              <a:rPr lang="en-US" smtClean="0"/>
              <a:t>6</a:t>
            </a:fld>
            <a:endParaRPr lang="en-US"/>
          </a:p>
        </p:txBody>
      </p:sp>
    </p:spTree>
    <p:extLst>
      <p:ext uri="{BB962C8B-B14F-4D97-AF65-F5344CB8AC3E}">
        <p14:creationId xmlns:p14="http://schemas.microsoft.com/office/powerpoint/2010/main" val="2319483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4617BD-9F26-476F-ABF9-8D71E44624B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25264588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617BD-9F26-476F-ABF9-8D71E44624B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8441025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617BD-9F26-476F-ABF9-8D71E44624B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17178723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617BD-9F26-476F-ABF9-8D71E44624B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19835096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617BD-9F26-476F-ABF9-8D71E44624B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38241970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4617BD-9F26-476F-ABF9-8D71E44624BF}"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20294209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4617BD-9F26-476F-ABF9-8D71E44624BF}" type="datetimeFigureOut">
              <a:rPr lang="en-US" smtClean="0"/>
              <a:t>8/21/2014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2149977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4617BD-9F26-476F-ABF9-8D71E44624BF}"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1542846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617BD-9F26-476F-ABF9-8D71E44624BF}" type="datetimeFigureOut">
              <a:rPr lang="en-US" smtClean="0"/>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12887820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617BD-9F26-476F-ABF9-8D71E44624BF}"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35038556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617BD-9F26-476F-ABF9-8D71E44624BF}"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F4A35-A041-4056-A283-05036D1C24D2}" type="slidenum">
              <a:rPr lang="en-US" smtClean="0"/>
              <a:t>‹#›</a:t>
            </a:fld>
            <a:endParaRPr lang="en-US"/>
          </a:p>
        </p:txBody>
      </p:sp>
    </p:spTree>
    <p:extLst>
      <p:ext uri="{BB962C8B-B14F-4D97-AF65-F5344CB8AC3E}">
        <p14:creationId xmlns:p14="http://schemas.microsoft.com/office/powerpoint/2010/main" val="8924965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617BD-9F26-476F-ABF9-8D71E44624BF}" type="datetimeFigureOut">
              <a:rPr lang="en-US" smtClean="0"/>
              <a:t>8/21/2014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F4A35-A041-4056-A283-05036D1C24D2}" type="slidenum">
              <a:rPr lang="en-US" smtClean="0"/>
              <a:t>‹#›</a:t>
            </a:fld>
            <a:endParaRPr lang="en-US"/>
          </a:p>
        </p:txBody>
      </p:sp>
    </p:spTree>
    <p:extLst>
      <p:ext uri="{BB962C8B-B14F-4D97-AF65-F5344CB8AC3E}">
        <p14:creationId xmlns:p14="http://schemas.microsoft.com/office/powerpoint/2010/main" val="1104164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527356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i="1" dirty="0" smtClean="0"/>
              <a:t>A Christ Like Reaction To </a:t>
            </a:r>
            <a:r>
              <a:rPr lang="en-US" sz="8000" dirty="0" smtClean="0">
                <a:solidFill>
                  <a:srgbClr val="C00000"/>
                </a:solidFill>
                <a:latin typeface="Imprint MT Shadow" panose="04020605060303030202" pitchFamily="82" charset="0"/>
              </a:rPr>
              <a:t>Homosexuality</a:t>
            </a:r>
            <a:endParaRPr lang="en-US" sz="8000" dirty="0">
              <a:solidFill>
                <a:srgbClr val="C00000"/>
              </a:solidFill>
              <a:latin typeface="Imprint MT Shadow" panose="04020605060303030202" pitchFamily="82" charset="0"/>
            </a:endParaRPr>
          </a:p>
        </p:txBody>
      </p:sp>
      <p:sp>
        <p:nvSpPr>
          <p:cNvPr id="3" name="Subtitle 2"/>
          <p:cNvSpPr>
            <a:spLocks noGrp="1"/>
          </p:cNvSpPr>
          <p:nvPr>
            <p:ph type="subTitle" idx="1"/>
          </p:nvPr>
        </p:nvSpPr>
        <p:spPr/>
        <p:txBody>
          <a:bodyPr>
            <a:normAutofit/>
          </a:bodyPr>
          <a:lstStyle/>
          <a:p>
            <a:r>
              <a:rPr lang="en-US" sz="2800" i="1" dirty="0" smtClean="0"/>
              <a:t>How should we react to the growing tolerance of homosexuality in todays culture?</a:t>
            </a:r>
            <a:endParaRPr lang="en-US" sz="2800"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64" y="4996561"/>
            <a:ext cx="1271380" cy="1290741"/>
          </a:xfrm>
          <a:prstGeom prst="rect">
            <a:avLst/>
          </a:prstGeom>
        </p:spPr>
      </p:pic>
      <p:pic>
        <p:nvPicPr>
          <p:cNvPr id="5" name="Picture 4"/>
          <p:cNvPicPr>
            <a:picLocks noChangeAspect="1"/>
          </p:cNvPicPr>
          <p:nvPr/>
        </p:nvPicPr>
        <p:blipFill>
          <a:blip r:embed="rId4"/>
          <a:stretch>
            <a:fillRect/>
          </a:stretch>
        </p:blipFill>
        <p:spPr>
          <a:xfrm>
            <a:off x="1462169" y="5000935"/>
            <a:ext cx="1274174" cy="1286367"/>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97504" y="4868214"/>
            <a:ext cx="1018195" cy="1419088"/>
          </a:xfrm>
          <a:prstGeom prst="rect">
            <a:avLst/>
          </a:prstGeom>
        </p:spPr>
      </p:pic>
      <p:pic>
        <p:nvPicPr>
          <p:cNvPr id="7" name="Picture 6"/>
          <p:cNvPicPr>
            <a:picLocks noChangeAspect="1"/>
          </p:cNvPicPr>
          <p:nvPr/>
        </p:nvPicPr>
        <p:blipFill>
          <a:blip r:embed="rId6"/>
          <a:stretch>
            <a:fillRect/>
          </a:stretch>
        </p:blipFill>
        <p:spPr>
          <a:xfrm>
            <a:off x="7811109" y="4872907"/>
            <a:ext cx="1018120" cy="1414395"/>
          </a:xfrm>
          <a:prstGeom prst="rect">
            <a:avLst/>
          </a:prstGeom>
        </p:spPr>
      </p:pic>
    </p:spTree>
    <p:extLst>
      <p:ext uri="{BB962C8B-B14F-4D97-AF65-F5344CB8AC3E}">
        <p14:creationId xmlns:p14="http://schemas.microsoft.com/office/powerpoint/2010/main" val="32269208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4373"/>
            <a:ext cx="7886700" cy="1325563"/>
          </a:xfrm>
        </p:spPr>
        <p:txBody>
          <a:bodyPr>
            <a:normAutofit/>
          </a:bodyPr>
          <a:lstStyle/>
          <a:p>
            <a:r>
              <a:rPr lang="en-US" sz="6600" dirty="0" smtClean="0">
                <a:solidFill>
                  <a:srgbClr val="C00000"/>
                </a:solidFill>
                <a:latin typeface="Imprint MT Shadow" panose="04020605060303030202" pitchFamily="82" charset="0"/>
              </a:rPr>
              <a:t>Call it what it is…</a:t>
            </a:r>
            <a:endParaRPr lang="en-US" sz="6600" dirty="0">
              <a:solidFill>
                <a:srgbClr val="C00000"/>
              </a:solidFill>
              <a:latin typeface="Imprint MT Shadow" panose="04020605060303030202" pitchFamily="82" charset="0"/>
            </a:endParaRPr>
          </a:p>
        </p:txBody>
      </p:sp>
      <p:sp>
        <p:nvSpPr>
          <p:cNvPr id="3" name="Content Placeholder 2"/>
          <p:cNvSpPr>
            <a:spLocks noGrp="1"/>
          </p:cNvSpPr>
          <p:nvPr>
            <p:ph idx="1"/>
          </p:nvPr>
        </p:nvSpPr>
        <p:spPr/>
        <p:txBody>
          <a:bodyPr/>
          <a:lstStyle/>
          <a:p>
            <a:pPr marL="0" indent="0">
              <a:buNone/>
            </a:pPr>
            <a:r>
              <a:rPr lang="en-US" sz="4000" b="1" dirty="0" smtClean="0"/>
              <a:t>Homosexuality is sinful!</a:t>
            </a:r>
          </a:p>
          <a:p>
            <a:pPr lvl="1"/>
            <a:r>
              <a:rPr lang="en-US" sz="3200" i="1" dirty="0" smtClean="0"/>
              <a:t>1 Corinthians 6:9</a:t>
            </a:r>
          </a:p>
          <a:p>
            <a:pPr lvl="1"/>
            <a:r>
              <a:rPr lang="en-US" sz="3200" i="1" dirty="0" smtClean="0"/>
              <a:t>Romans 1:26-27</a:t>
            </a:r>
          </a:p>
          <a:p>
            <a:pPr lvl="1"/>
            <a:r>
              <a:rPr lang="en-US" sz="3200" i="1" dirty="0" smtClean="0"/>
              <a:t>Leviticus 18:22; 20:13</a:t>
            </a:r>
          </a:p>
          <a:p>
            <a:pPr marL="457200" lvl="1" indent="0">
              <a:buNone/>
            </a:pPr>
            <a:endParaRPr lang="en-US" dirty="0" smtClean="0"/>
          </a:p>
        </p:txBody>
      </p:sp>
      <p:sp>
        <p:nvSpPr>
          <p:cNvPr id="4" name="Title 1"/>
          <p:cNvSpPr txBox="1">
            <a:spLocks/>
          </p:cNvSpPr>
          <p:nvPr/>
        </p:nvSpPr>
        <p:spPr>
          <a:xfrm>
            <a:off x="628650" y="412742"/>
            <a:ext cx="7772400" cy="7032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smtClean="0"/>
              <a:t>A Christ Like Reaction</a:t>
            </a:r>
            <a:endParaRPr lang="en-US" sz="7200" b="1" dirty="0">
              <a:solidFill>
                <a:srgbClr val="C00000"/>
              </a:solidFill>
              <a:latin typeface="Imprint MT Shadow" panose="04020605060303030202" pitchFamily="8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6360" y="2089936"/>
            <a:ext cx="1812109" cy="4258011"/>
          </a:xfrm>
          <a:prstGeom prst="rect">
            <a:avLst/>
          </a:prstGeom>
          <a:ln w="76200" cap="sq" cmpd="thickThin">
            <a:solidFill>
              <a:srgbClr val="C00000"/>
            </a:solidFill>
            <a:prstDash val="solid"/>
            <a:miter lim="800000"/>
          </a:ln>
          <a:effectLst>
            <a:innerShdw blurRad="76200">
              <a:srgbClr val="000000"/>
            </a:innerShdw>
          </a:effectLst>
        </p:spPr>
      </p:pic>
    </p:spTree>
    <p:extLst>
      <p:ext uri="{BB962C8B-B14F-4D97-AF65-F5344CB8AC3E}">
        <p14:creationId xmlns:p14="http://schemas.microsoft.com/office/powerpoint/2010/main" val="1109275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4373"/>
            <a:ext cx="7886700" cy="1325563"/>
          </a:xfrm>
        </p:spPr>
        <p:txBody>
          <a:bodyPr>
            <a:normAutofit/>
          </a:bodyPr>
          <a:lstStyle/>
          <a:p>
            <a:r>
              <a:rPr lang="en-US" sz="6600" dirty="0" smtClean="0">
                <a:solidFill>
                  <a:srgbClr val="C00000"/>
                </a:solidFill>
                <a:latin typeface="Imprint MT Shadow" panose="04020605060303030202" pitchFamily="82" charset="0"/>
              </a:rPr>
              <a:t>Call it what it is…</a:t>
            </a:r>
            <a:endParaRPr lang="en-US" sz="6600" dirty="0">
              <a:solidFill>
                <a:srgbClr val="C00000"/>
              </a:solidFill>
              <a:latin typeface="Imprint MT Shadow" panose="04020605060303030202" pitchFamily="82" charset="0"/>
            </a:endParaRPr>
          </a:p>
        </p:txBody>
      </p:sp>
      <p:sp>
        <p:nvSpPr>
          <p:cNvPr id="3" name="Content Placeholder 2"/>
          <p:cNvSpPr>
            <a:spLocks noGrp="1"/>
          </p:cNvSpPr>
          <p:nvPr>
            <p:ph idx="1"/>
          </p:nvPr>
        </p:nvSpPr>
        <p:spPr/>
        <p:txBody>
          <a:bodyPr/>
          <a:lstStyle/>
          <a:p>
            <a:pPr marL="0" indent="0">
              <a:buNone/>
            </a:pPr>
            <a:r>
              <a:rPr lang="en-US" sz="4000" b="1" dirty="0" smtClean="0"/>
              <a:t>Homosexuality is sinful!</a:t>
            </a:r>
          </a:p>
          <a:p>
            <a:pPr lvl="1"/>
            <a:r>
              <a:rPr lang="en-US" sz="3200" i="1" dirty="0" smtClean="0"/>
              <a:t>1 Corinthians 6:9</a:t>
            </a:r>
          </a:p>
          <a:p>
            <a:pPr lvl="1"/>
            <a:r>
              <a:rPr lang="en-US" sz="3200" i="1" dirty="0" smtClean="0"/>
              <a:t>Romans 1:26-27</a:t>
            </a:r>
          </a:p>
          <a:p>
            <a:pPr lvl="1"/>
            <a:r>
              <a:rPr lang="en-US" sz="3200" i="1" dirty="0" smtClean="0"/>
              <a:t>Leviticus 18:22; 20:13</a:t>
            </a:r>
          </a:p>
          <a:p>
            <a:pPr marL="0" lvl="0" indent="0">
              <a:buNone/>
            </a:pPr>
            <a:r>
              <a:rPr lang="en-US" sz="4000" b="1" dirty="0">
                <a:solidFill>
                  <a:prstClr val="black"/>
                </a:solidFill>
              </a:rPr>
              <a:t>Homosexuality is </a:t>
            </a:r>
            <a:r>
              <a:rPr lang="en-US" sz="4000" b="1" dirty="0" smtClean="0">
                <a:solidFill>
                  <a:prstClr val="black"/>
                </a:solidFill>
              </a:rPr>
              <a:t>a choice!</a:t>
            </a:r>
          </a:p>
          <a:p>
            <a:pPr lvl="1"/>
            <a:r>
              <a:rPr lang="en-US" sz="3200" i="1" dirty="0" smtClean="0">
                <a:solidFill>
                  <a:prstClr val="black"/>
                </a:solidFill>
              </a:rPr>
              <a:t>1 Corinthians 6:9-11</a:t>
            </a:r>
          </a:p>
          <a:p>
            <a:pPr lvl="1"/>
            <a:r>
              <a:rPr lang="en-US" sz="3200" i="1" dirty="0" smtClean="0">
                <a:solidFill>
                  <a:prstClr val="black"/>
                </a:solidFill>
              </a:rPr>
              <a:t>1 Corinthians 10:13</a:t>
            </a:r>
          </a:p>
          <a:p>
            <a:pPr lvl="1"/>
            <a:r>
              <a:rPr lang="en-US" sz="3200" i="1" dirty="0" smtClean="0">
                <a:solidFill>
                  <a:prstClr val="black"/>
                </a:solidFill>
              </a:rPr>
              <a:t>James 1:14-15</a:t>
            </a:r>
            <a:endParaRPr lang="en-US" sz="3200" i="1" dirty="0">
              <a:solidFill>
                <a:prstClr val="black"/>
              </a:solidFill>
            </a:endParaRPr>
          </a:p>
          <a:p>
            <a:pPr marL="457200" lvl="1" indent="0">
              <a:buNone/>
            </a:pPr>
            <a:endParaRPr lang="en-US" dirty="0" smtClean="0"/>
          </a:p>
        </p:txBody>
      </p:sp>
      <p:sp>
        <p:nvSpPr>
          <p:cNvPr id="4" name="Title 1"/>
          <p:cNvSpPr txBox="1">
            <a:spLocks/>
          </p:cNvSpPr>
          <p:nvPr/>
        </p:nvSpPr>
        <p:spPr>
          <a:xfrm>
            <a:off x="628650" y="412742"/>
            <a:ext cx="7772400" cy="7032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smtClean="0"/>
              <a:t>A Christ Like Reaction</a:t>
            </a:r>
            <a:endParaRPr lang="en-US" sz="7200" b="1" dirty="0">
              <a:solidFill>
                <a:srgbClr val="C00000"/>
              </a:solidFill>
              <a:latin typeface="Imprint MT Shadow" panose="04020605060303030202" pitchFamily="8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6360" y="2089936"/>
            <a:ext cx="1812109" cy="4258011"/>
          </a:xfrm>
          <a:prstGeom prst="rect">
            <a:avLst/>
          </a:prstGeom>
          <a:ln w="76200" cap="sq" cmpd="thickThin">
            <a:solidFill>
              <a:srgbClr val="C00000"/>
            </a:solidFill>
            <a:prstDash val="solid"/>
            <a:miter lim="800000"/>
          </a:ln>
          <a:effectLst>
            <a:innerShdw blurRad="76200">
              <a:srgbClr val="000000"/>
            </a:innerShdw>
          </a:effectLst>
        </p:spPr>
      </p:pic>
    </p:spTree>
    <p:extLst>
      <p:ext uri="{BB962C8B-B14F-4D97-AF65-F5344CB8AC3E}">
        <p14:creationId xmlns:p14="http://schemas.microsoft.com/office/powerpoint/2010/main" val="28892286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4373"/>
            <a:ext cx="7886700" cy="1325563"/>
          </a:xfrm>
        </p:spPr>
        <p:txBody>
          <a:bodyPr>
            <a:normAutofit/>
          </a:bodyPr>
          <a:lstStyle/>
          <a:p>
            <a:r>
              <a:rPr lang="en-US" sz="6600" dirty="0" smtClean="0">
                <a:solidFill>
                  <a:srgbClr val="C00000"/>
                </a:solidFill>
                <a:latin typeface="Imprint MT Shadow" panose="04020605060303030202" pitchFamily="82" charset="0"/>
              </a:rPr>
              <a:t>Preach against it…</a:t>
            </a:r>
            <a:endParaRPr lang="en-US" sz="6600" dirty="0">
              <a:solidFill>
                <a:srgbClr val="C00000"/>
              </a:solidFill>
              <a:latin typeface="Imprint MT Shadow" panose="04020605060303030202" pitchFamily="82" charset="0"/>
            </a:endParaRPr>
          </a:p>
        </p:txBody>
      </p:sp>
      <p:sp>
        <p:nvSpPr>
          <p:cNvPr id="3" name="Content Placeholder 2"/>
          <p:cNvSpPr>
            <a:spLocks noGrp="1"/>
          </p:cNvSpPr>
          <p:nvPr>
            <p:ph idx="1"/>
          </p:nvPr>
        </p:nvSpPr>
        <p:spPr/>
        <p:txBody>
          <a:bodyPr/>
          <a:lstStyle/>
          <a:p>
            <a:pPr marL="0" indent="0">
              <a:buNone/>
            </a:pPr>
            <a:r>
              <a:rPr lang="en-US" sz="4000" b="1" dirty="0" smtClean="0"/>
              <a:t>Stand for the truth!</a:t>
            </a:r>
          </a:p>
          <a:p>
            <a:pPr lvl="1"/>
            <a:r>
              <a:rPr lang="en-US" sz="3200" i="1" dirty="0" smtClean="0"/>
              <a:t>Acts 7:51-53</a:t>
            </a:r>
          </a:p>
          <a:p>
            <a:pPr lvl="1"/>
            <a:r>
              <a:rPr lang="en-US" sz="3200" i="1" dirty="0" smtClean="0"/>
              <a:t>2 Timothy 4:1-5</a:t>
            </a:r>
          </a:p>
          <a:p>
            <a:pPr marL="0" lvl="0" indent="0">
              <a:buNone/>
            </a:pPr>
            <a:r>
              <a:rPr lang="en-US" sz="4000" b="1" dirty="0" smtClean="0">
                <a:solidFill>
                  <a:prstClr val="black"/>
                </a:solidFill>
              </a:rPr>
              <a:t>Always with love!</a:t>
            </a:r>
          </a:p>
          <a:p>
            <a:pPr lvl="1"/>
            <a:r>
              <a:rPr lang="en-US" sz="3200" i="1" dirty="0" smtClean="0">
                <a:solidFill>
                  <a:prstClr val="black"/>
                </a:solidFill>
              </a:rPr>
              <a:t>James 5:19-20</a:t>
            </a:r>
          </a:p>
          <a:p>
            <a:pPr lvl="1"/>
            <a:r>
              <a:rPr lang="en-US" sz="3200" i="1" dirty="0" smtClean="0">
                <a:solidFill>
                  <a:prstClr val="black"/>
                </a:solidFill>
              </a:rPr>
              <a:t>1 Corinthians 13:1-3</a:t>
            </a:r>
            <a:endParaRPr lang="en-US" sz="3200" i="1" dirty="0">
              <a:solidFill>
                <a:prstClr val="black"/>
              </a:solidFill>
            </a:endParaRPr>
          </a:p>
          <a:p>
            <a:pPr marL="457200" lvl="1" indent="0">
              <a:buNone/>
            </a:pPr>
            <a:endParaRPr lang="en-US" dirty="0" smtClean="0"/>
          </a:p>
        </p:txBody>
      </p:sp>
      <p:sp>
        <p:nvSpPr>
          <p:cNvPr id="4" name="Title 1"/>
          <p:cNvSpPr txBox="1">
            <a:spLocks/>
          </p:cNvSpPr>
          <p:nvPr/>
        </p:nvSpPr>
        <p:spPr>
          <a:xfrm>
            <a:off x="628650" y="412742"/>
            <a:ext cx="7772400" cy="7032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smtClean="0"/>
              <a:t>A Christ Like Reaction</a:t>
            </a:r>
            <a:endParaRPr lang="en-US" sz="7200" b="1" dirty="0">
              <a:solidFill>
                <a:srgbClr val="C00000"/>
              </a:solidFill>
              <a:latin typeface="Imprint MT Shadow" panose="04020605060303030202" pitchFamily="8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6360" y="2089936"/>
            <a:ext cx="1812109" cy="4258011"/>
          </a:xfrm>
          <a:prstGeom prst="rect">
            <a:avLst/>
          </a:prstGeom>
          <a:ln w="76200" cap="sq" cmpd="thickThin">
            <a:solidFill>
              <a:srgbClr val="C00000"/>
            </a:solidFill>
            <a:prstDash val="solid"/>
            <a:miter lim="800000"/>
          </a:ln>
          <a:effectLst>
            <a:innerShdw blurRad="76200">
              <a:srgbClr val="000000"/>
            </a:innerShdw>
          </a:effectLst>
        </p:spPr>
      </p:pic>
    </p:spTree>
    <p:extLst>
      <p:ext uri="{BB962C8B-B14F-4D97-AF65-F5344CB8AC3E}">
        <p14:creationId xmlns:p14="http://schemas.microsoft.com/office/powerpoint/2010/main" val="20594203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4373"/>
            <a:ext cx="7886700" cy="1325563"/>
          </a:xfrm>
        </p:spPr>
        <p:txBody>
          <a:bodyPr>
            <a:normAutofit fontScale="90000"/>
          </a:bodyPr>
          <a:lstStyle/>
          <a:p>
            <a:r>
              <a:rPr lang="en-US" sz="6600" dirty="0" smtClean="0">
                <a:solidFill>
                  <a:srgbClr val="C00000"/>
                </a:solidFill>
                <a:latin typeface="Imprint MT Shadow" panose="04020605060303030202" pitchFamily="82" charset="0"/>
              </a:rPr>
              <a:t>Receive the penitent…</a:t>
            </a:r>
            <a:endParaRPr lang="en-US" sz="6600" dirty="0">
              <a:solidFill>
                <a:srgbClr val="C00000"/>
              </a:solidFill>
              <a:latin typeface="Imprint MT Shadow" panose="04020605060303030202" pitchFamily="82" charset="0"/>
            </a:endParaRPr>
          </a:p>
        </p:txBody>
      </p:sp>
      <p:sp>
        <p:nvSpPr>
          <p:cNvPr id="3" name="Content Placeholder 2"/>
          <p:cNvSpPr>
            <a:spLocks noGrp="1"/>
          </p:cNvSpPr>
          <p:nvPr>
            <p:ph idx="1"/>
          </p:nvPr>
        </p:nvSpPr>
        <p:spPr/>
        <p:txBody>
          <a:bodyPr/>
          <a:lstStyle/>
          <a:p>
            <a:r>
              <a:rPr lang="en-US" sz="4000" dirty="0" smtClean="0"/>
              <a:t>1 Timothy 1:15</a:t>
            </a:r>
          </a:p>
          <a:p>
            <a:r>
              <a:rPr lang="en-US" sz="4000" dirty="0" smtClean="0"/>
              <a:t>Ephesians 4:31-32</a:t>
            </a:r>
          </a:p>
          <a:p>
            <a:r>
              <a:rPr lang="en-US" sz="4000" dirty="0" smtClean="0"/>
              <a:t>Acts 9:26-28</a:t>
            </a:r>
          </a:p>
          <a:p>
            <a:r>
              <a:rPr lang="en-US" sz="4000" dirty="0" smtClean="0"/>
              <a:t>1 John 2:28-29</a:t>
            </a:r>
          </a:p>
        </p:txBody>
      </p:sp>
      <p:sp>
        <p:nvSpPr>
          <p:cNvPr id="4" name="Title 1"/>
          <p:cNvSpPr txBox="1">
            <a:spLocks/>
          </p:cNvSpPr>
          <p:nvPr/>
        </p:nvSpPr>
        <p:spPr>
          <a:xfrm>
            <a:off x="628650" y="412742"/>
            <a:ext cx="7772400" cy="7032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dirty="0" smtClean="0"/>
              <a:t>A Christ Like Reaction</a:t>
            </a:r>
            <a:endParaRPr lang="en-US" sz="7200" b="1" dirty="0">
              <a:solidFill>
                <a:srgbClr val="C00000"/>
              </a:solidFill>
              <a:latin typeface="Imprint MT Shadow" panose="04020605060303030202" pitchFamily="8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6360" y="2089936"/>
            <a:ext cx="1812109" cy="4258011"/>
          </a:xfrm>
          <a:prstGeom prst="rect">
            <a:avLst/>
          </a:prstGeom>
          <a:ln w="76200" cap="sq" cmpd="thickThin">
            <a:solidFill>
              <a:srgbClr val="C00000"/>
            </a:solidFill>
            <a:prstDash val="solid"/>
            <a:miter lim="800000"/>
          </a:ln>
          <a:effectLst>
            <a:innerShdw blurRad="76200">
              <a:srgbClr val="000000"/>
            </a:innerShdw>
          </a:effectLst>
        </p:spPr>
      </p:pic>
    </p:spTree>
    <p:extLst>
      <p:ext uri="{BB962C8B-B14F-4D97-AF65-F5344CB8AC3E}">
        <p14:creationId xmlns:p14="http://schemas.microsoft.com/office/powerpoint/2010/main" val="22873344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995</Words>
  <Application>Microsoft Office PowerPoint</Application>
  <PresentationFormat>On-screen Show (4:3)</PresentationFormat>
  <Paragraphs>91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Imprint MT Shadow</vt:lpstr>
      <vt:lpstr>Office Theme</vt:lpstr>
      <vt:lpstr>PowerPoint Presentation</vt:lpstr>
      <vt:lpstr>A Christ Like Reaction To Homosexuality</vt:lpstr>
      <vt:lpstr>Call it what it is…</vt:lpstr>
      <vt:lpstr>Call it what it is…</vt:lpstr>
      <vt:lpstr>Preach against it…</vt:lpstr>
      <vt:lpstr>Receive the penitent…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 Like Reaction To Homosexuality</dc:title>
  <dc:creator>Jeremiah Cox</dc:creator>
  <cp:lastModifiedBy>Jeremiah Cox</cp:lastModifiedBy>
  <cp:revision>9</cp:revision>
  <dcterms:created xsi:type="dcterms:W3CDTF">2014-08-21T19:54:19Z</dcterms:created>
  <dcterms:modified xsi:type="dcterms:W3CDTF">2014-08-21T20:52:56Z</dcterms:modified>
</cp:coreProperties>
</file>