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sldIdLst>
    <p:sldId id="263" r:id="rId2"/>
    <p:sldId id="256" r:id="rId3"/>
    <p:sldId id="257" r:id="rId4"/>
    <p:sldId id="258" r:id="rId5"/>
    <p:sldId id="260" r:id="rId6"/>
    <p:sldId id="259" r:id="rId7"/>
    <p:sldId id="261" r:id="rId8"/>
    <p:sldId id="262"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DK Cool Crayon"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AC1A9-A599-4078-B09B-657DF386B81D}" type="datetimeFigureOut">
              <a:rPr lang="en-US" smtClean="0"/>
              <a:t>8/3/2014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65723-E030-4AE1-AFEF-86405C7BFE0F}" type="slidenum">
              <a:rPr lang="en-US" smtClean="0"/>
              <a:t>‹#›</a:t>
            </a:fld>
            <a:endParaRPr lang="en-US"/>
          </a:p>
        </p:txBody>
      </p:sp>
    </p:spTree>
    <p:extLst>
      <p:ext uri="{BB962C8B-B14F-4D97-AF65-F5344CB8AC3E}">
        <p14:creationId xmlns:p14="http://schemas.microsoft.com/office/powerpoint/2010/main" val="147138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(Genesis </a:t>
            </a:r>
            <a:r>
              <a:rPr lang="en-US" dirty="0"/>
              <a:t>39:6-12)</a:t>
            </a:r>
          </a:p>
        </p:txBody>
      </p:sp>
      <p:sp>
        <p:nvSpPr>
          <p:cNvPr id="4" name="Slide Number Placeholder 3"/>
          <p:cNvSpPr>
            <a:spLocks noGrp="1"/>
          </p:cNvSpPr>
          <p:nvPr>
            <p:ph type="sldNum" sz="quarter" idx="10"/>
          </p:nvPr>
        </p:nvSpPr>
        <p:spPr/>
        <p:txBody>
          <a:bodyPr/>
          <a:lstStyle/>
          <a:p>
            <a:fld id="{AEA65723-E030-4AE1-AFEF-86405C7BFE0F}" type="slidenum">
              <a:rPr lang="en-US" smtClean="0"/>
              <a:t>2</a:t>
            </a:fld>
            <a:endParaRPr lang="en-US"/>
          </a:p>
        </p:txBody>
      </p:sp>
    </p:spTree>
    <p:extLst>
      <p:ext uri="{BB962C8B-B14F-4D97-AF65-F5344CB8AC3E}">
        <p14:creationId xmlns:p14="http://schemas.microsoft.com/office/powerpoint/2010/main" val="79345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A65723-E030-4AE1-AFEF-86405C7BFE0F}" type="slidenum">
              <a:rPr lang="en-US" smtClean="0"/>
              <a:t>3</a:t>
            </a:fld>
            <a:endParaRPr lang="en-US"/>
          </a:p>
        </p:txBody>
      </p:sp>
    </p:spTree>
    <p:extLst>
      <p:ext uri="{BB962C8B-B14F-4D97-AF65-F5344CB8AC3E}">
        <p14:creationId xmlns:p14="http://schemas.microsoft.com/office/powerpoint/2010/main" val="5473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Morality and free will. (Genesis 39:6-12)</a:t>
            </a:r>
          </a:p>
          <a:p>
            <a:pPr marL="171450" indent="-171450">
              <a:buFont typeface="Arial" panose="020B0604020202020204" pitchFamily="34" charset="0"/>
              <a:buChar char="•"/>
            </a:pPr>
            <a:r>
              <a:rPr lang="en-US" i="1" dirty="0"/>
              <a:t>“How then can I do this great wickedness, and sin </a:t>
            </a:r>
            <a:r>
              <a:rPr lang="en-US" i="1" u="sng" dirty="0"/>
              <a:t>against God</a:t>
            </a:r>
            <a:r>
              <a:rPr lang="en-US" i="1" dirty="0"/>
              <a:t>?”</a:t>
            </a:r>
            <a:r>
              <a:rPr lang="en-US" dirty="0"/>
              <a:t> (v. 9)</a:t>
            </a:r>
          </a:p>
          <a:p>
            <a:pPr marL="171450" lvl="0" indent="-171450">
              <a:buFont typeface="Arial" panose="020B0604020202020204" pitchFamily="34" charset="0"/>
              <a:buChar char="•"/>
            </a:pPr>
            <a:r>
              <a:rPr lang="en-US" dirty="0"/>
              <a:t>Morality only makes sense with free will – Joshua 24:14-15</a:t>
            </a:r>
          </a:p>
          <a:p>
            <a:pPr marL="628650" lvl="1" indent="-171450">
              <a:buFont typeface="Arial" panose="020B0604020202020204" pitchFamily="34" charset="0"/>
              <a:buChar char="•"/>
            </a:pPr>
            <a:r>
              <a:rPr lang="en-US" dirty="0"/>
              <a:t>God always makes the distinction between right and wrong – Genesis 2:15-16; Deuteronomy 30:19</a:t>
            </a:r>
          </a:p>
          <a:p>
            <a:pPr marL="171450" lvl="0" indent="-171450">
              <a:buFont typeface="Arial" panose="020B0604020202020204" pitchFamily="34" charset="0"/>
              <a:buChar char="•"/>
            </a:pPr>
            <a:r>
              <a:rPr lang="en-US" dirty="0"/>
              <a:t>How does God decide? When was morality created?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AEA65723-E030-4AE1-AFEF-86405C7BFE0F}" type="slidenum">
              <a:rPr lang="en-US" smtClean="0"/>
              <a:t>4</a:t>
            </a:fld>
            <a:endParaRPr lang="en-US"/>
          </a:p>
        </p:txBody>
      </p:sp>
    </p:spTree>
    <p:extLst>
      <p:ext uri="{BB962C8B-B14F-4D97-AF65-F5344CB8AC3E}">
        <p14:creationId xmlns:p14="http://schemas.microsoft.com/office/powerpoint/2010/main" val="269773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“The philosophic argument of whether something is right because God wills it or God wills it because it is right is answered in the biblical perspective that God's expressed will of right is an expression of God's essential and unchanging character. Right does not exist as something apart from God upon which he arbitrarily decides or upon which he stamps his approval.”</a:t>
            </a:r>
            <a:r>
              <a:rPr lang="en-US" dirty="0"/>
              <a:t> (John </a:t>
            </a:r>
            <a:r>
              <a:rPr lang="en-US" dirty="0" err="1"/>
              <a:t>Trokey</a:t>
            </a:r>
            <a:r>
              <a:rPr lang="en-US" dirty="0"/>
              <a:t> – “The Standard of Morality, Truth Magazine)</a:t>
            </a:r>
          </a:p>
          <a:p>
            <a:endParaRPr lang="en-US" dirty="0"/>
          </a:p>
        </p:txBody>
      </p:sp>
      <p:sp>
        <p:nvSpPr>
          <p:cNvPr id="4" name="Slide Number Placeholder 3"/>
          <p:cNvSpPr>
            <a:spLocks noGrp="1"/>
          </p:cNvSpPr>
          <p:nvPr>
            <p:ph type="sldNum" sz="quarter" idx="10"/>
          </p:nvPr>
        </p:nvSpPr>
        <p:spPr/>
        <p:txBody>
          <a:bodyPr/>
          <a:lstStyle/>
          <a:p>
            <a:fld id="{AEA65723-E030-4AE1-AFEF-86405C7BFE0F}" type="slidenum">
              <a:rPr lang="en-US" smtClean="0"/>
              <a:t>5</a:t>
            </a:fld>
            <a:endParaRPr lang="en-US"/>
          </a:p>
        </p:txBody>
      </p:sp>
    </p:spTree>
    <p:extLst>
      <p:ext uri="{BB962C8B-B14F-4D97-AF65-F5344CB8AC3E}">
        <p14:creationId xmlns:p14="http://schemas.microsoft.com/office/powerpoint/2010/main" val="8749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God does not decide what is right. He IS right, and He cannot turn one way or the other. (James 1:13)</a:t>
            </a:r>
          </a:p>
          <a:p>
            <a:pPr marL="628650" lvl="1" indent="-171450">
              <a:buFont typeface="Arial" panose="020B0604020202020204" pitchFamily="34" charset="0"/>
              <a:buChar char="•"/>
            </a:pPr>
            <a:r>
              <a:rPr lang="en-US" dirty="0"/>
              <a:t>2 Peter 1:2-4</a:t>
            </a:r>
          </a:p>
          <a:p>
            <a:pPr marL="1085850" lvl="2" indent="-171450">
              <a:buFont typeface="Arial" panose="020B0604020202020204" pitchFamily="34" charset="0"/>
              <a:buChar char="•"/>
            </a:pPr>
            <a:r>
              <a:rPr lang="en-US" dirty="0"/>
              <a:t>We can have life (spiritual) and be godly through </a:t>
            </a:r>
            <a:r>
              <a:rPr lang="en-US" u="sng" dirty="0"/>
              <a:t>knowing Him</a:t>
            </a:r>
            <a:r>
              <a:rPr lang="en-US" dirty="0"/>
              <a:t>, because </a:t>
            </a:r>
            <a:r>
              <a:rPr lang="en-US" u="sng" dirty="0"/>
              <a:t>He IS life and godliness.</a:t>
            </a:r>
            <a:r>
              <a:rPr lang="en-US" dirty="0"/>
              <a:t> We can partake in the divine nature because of His promises. This is AFTER escaping the corruption in the world, because </a:t>
            </a:r>
            <a:r>
              <a:rPr lang="en-US" u="sng" dirty="0"/>
              <a:t>that is against the divine nature.</a:t>
            </a:r>
            <a:endParaRPr lang="en-US" dirty="0"/>
          </a:p>
          <a:p>
            <a:pPr marL="628650" lvl="1" indent="-171450">
              <a:buFont typeface="Arial" panose="020B0604020202020204" pitchFamily="34" charset="0"/>
              <a:buChar char="•"/>
            </a:pPr>
            <a:r>
              <a:rPr lang="en-US" dirty="0"/>
              <a:t>1 John 1:5-7</a:t>
            </a:r>
          </a:p>
          <a:p>
            <a:pPr marL="1085850" lvl="2" indent="-171450">
              <a:buFont typeface="Arial" panose="020B0604020202020204" pitchFamily="34" charset="0"/>
              <a:buChar char="•"/>
            </a:pPr>
            <a:r>
              <a:rPr lang="en-US" dirty="0"/>
              <a:t>God is light. This is an absolute, just as darkness is an absolute. </a:t>
            </a:r>
          </a:p>
          <a:p>
            <a:pPr marL="1085850" lvl="2" indent="-171450">
              <a:buFont typeface="Arial" panose="020B0604020202020204" pitchFamily="34" charset="0"/>
              <a:buChar char="•"/>
            </a:pPr>
            <a:r>
              <a:rPr lang="en-US" dirty="0"/>
              <a:t>True light – illumination; making things visible.</a:t>
            </a:r>
          </a:p>
          <a:p>
            <a:pPr marL="1085850" lvl="2" indent="-171450">
              <a:buFont typeface="Arial" panose="020B0604020202020204" pitchFamily="34" charset="0"/>
              <a:buChar char="•"/>
            </a:pPr>
            <a:r>
              <a:rPr lang="en-US" dirty="0"/>
              <a:t>True darkness – the absence of light.</a:t>
            </a:r>
          </a:p>
          <a:p>
            <a:pPr marL="1085850" lvl="2" indent="-171450">
              <a:buFont typeface="Arial" panose="020B0604020202020204" pitchFamily="34" charset="0"/>
              <a:buChar char="•"/>
            </a:pPr>
            <a:r>
              <a:rPr lang="en-US" dirty="0"/>
              <a:t>There cannot be darkness with light or light with darkness. It’s one or the other.</a:t>
            </a:r>
          </a:p>
          <a:p>
            <a:pPr marL="1085850" lvl="2" indent="-171450">
              <a:buFont typeface="Arial" panose="020B0604020202020204" pitchFamily="34" charset="0"/>
              <a:buChar char="•"/>
            </a:pPr>
            <a:r>
              <a:rPr lang="en-US" dirty="0"/>
              <a:t>This is God’s nature.</a:t>
            </a:r>
          </a:p>
          <a:p>
            <a:pPr marL="628650" lvl="1" indent="-171450">
              <a:buFont typeface="Arial" panose="020B0604020202020204" pitchFamily="34" charset="0"/>
              <a:buChar char="•"/>
            </a:pPr>
            <a:r>
              <a:rPr lang="en-US" dirty="0"/>
              <a:t>1 John 2:28-29</a:t>
            </a:r>
          </a:p>
          <a:p>
            <a:pPr marL="1085850" lvl="2" indent="-171450">
              <a:buFont typeface="Arial" panose="020B0604020202020204" pitchFamily="34" charset="0"/>
              <a:buChar char="•"/>
            </a:pPr>
            <a:r>
              <a:rPr lang="en-US" dirty="0"/>
              <a:t>God IS righteous. Same principle. You cannot PRACTICE unrighteousness and be born of God. Because that is against His divine nature.</a:t>
            </a:r>
          </a:p>
          <a:p>
            <a:endParaRPr lang="en-US" dirty="0"/>
          </a:p>
        </p:txBody>
      </p:sp>
      <p:sp>
        <p:nvSpPr>
          <p:cNvPr id="4" name="Slide Number Placeholder 3"/>
          <p:cNvSpPr>
            <a:spLocks noGrp="1"/>
          </p:cNvSpPr>
          <p:nvPr>
            <p:ph type="sldNum" sz="quarter" idx="10"/>
          </p:nvPr>
        </p:nvSpPr>
        <p:spPr/>
        <p:txBody>
          <a:bodyPr/>
          <a:lstStyle/>
          <a:p>
            <a:fld id="{AEA65723-E030-4AE1-AFEF-86405C7BFE0F}" type="slidenum">
              <a:rPr lang="en-US" smtClean="0"/>
              <a:t>6</a:t>
            </a:fld>
            <a:endParaRPr lang="en-US"/>
          </a:p>
        </p:txBody>
      </p:sp>
    </p:spTree>
    <p:extLst>
      <p:ext uri="{BB962C8B-B14F-4D97-AF65-F5344CB8AC3E}">
        <p14:creationId xmlns:p14="http://schemas.microsoft.com/office/powerpoint/2010/main" val="189390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False Standards of Morality</a:t>
            </a:r>
          </a:p>
          <a:p>
            <a:pPr marL="628650" lvl="1" indent="-171450">
              <a:buFont typeface="Arial" panose="020B0604020202020204" pitchFamily="34" charset="0"/>
              <a:buChar char="•"/>
            </a:pPr>
            <a:r>
              <a:rPr lang="en-US" dirty="0"/>
              <a:t>Might makes right. (Those in power determine what is right and wrong)</a:t>
            </a:r>
          </a:p>
          <a:p>
            <a:pPr marL="1085850" lvl="2" indent="-171450">
              <a:buFont typeface="Arial" panose="020B0604020202020204" pitchFamily="34" charset="0"/>
              <a:buChar char="•"/>
            </a:pPr>
            <a:r>
              <a:rPr lang="en-US" i="1" dirty="0"/>
              <a:t>If it’s not against the law it’s not a sin?</a:t>
            </a:r>
            <a:endParaRPr lang="en-US" dirty="0"/>
          </a:p>
          <a:p>
            <a:pPr marL="628650" lvl="1" indent="-171450">
              <a:buFont typeface="Arial" panose="020B0604020202020204" pitchFamily="34" charset="0"/>
              <a:buChar char="•"/>
            </a:pPr>
            <a:r>
              <a:rPr lang="en-US" dirty="0"/>
              <a:t>Right is determined by the group. (Values clarification, situational ethic, homosexuality, abortion as examples, toleration of different viewpoints, except for the intolerant).</a:t>
            </a:r>
          </a:p>
          <a:p>
            <a:pPr marL="1085850" lvl="2" indent="-171450">
              <a:buFont typeface="Arial" panose="020B0604020202020204" pitchFamily="34" charset="0"/>
              <a:buChar char="•"/>
            </a:pPr>
            <a:r>
              <a:rPr lang="en-US" i="1" dirty="0"/>
              <a:t>If the people I’m with are okay with it, then it must be right?</a:t>
            </a:r>
            <a:endParaRPr lang="en-US" dirty="0"/>
          </a:p>
          <a:p>
            <a:pPr marL="628650" lvl="1" indent="-171450">
              <a:buFont typeface="Arial" panose="020B0604020202020204" pitchFamily="34" charset="0"/>
              <a:buChar char="•"/>
            </a:pPr>
            <a:r>
              <a:rPr lang="en-US" dirty="0"/>
              <a:t>Man is the measure. (“I will do as I please.” Cf. Judges 17:6; 21:25)</a:t>
            </a:r>
          </a:p>
          <a:p>
            <a:pPr marL="1085850" lvl="2" indent="-171450">
              <a:buFont typeface="Arial" panose="020B0604020202020204" pitchFamily="34" charset="0"/>
              <a:buChar char="•"/>
            </a:pPr>
            <a:r>
              <a:rPr lang="en-US" i="1" dirty="0"/>
              <a:t>It seems okay to me?</a:t>
            </a:r>
            <a:endParaRPr lang="en-US" dirty="0"/>
          </a:p>
          <a:p>
            <a:pPr marL="628650" lvl="1" indent="-171450">
              <a:buFont typeface="Arial" panose="020B0604020202020204" pitchFamily="34" charset="0"/>
              <a:buChar char="•"/>
            </a:pPr>
            <a:r>
              <a:rPr lang="en-US" dirty="0"/>
              <a:t>Right is what brings pleasure. (Epicureans. Hedonism)</a:t>
            </a:r>
          </a:p>
          <a:p>
            <a:pPr marL="1085850" lvl="2" indent="-171450">
              <a:buFont typeface="Arial" panose="020B0604020202020204" pitchFamily="34" charset="0"/>
              <a:buChar char="•"/>
            </a:pPr>
            <a:r>
              <a:rPr lang="en-US" i="1" dirty="0"/>
              <a:t>How can it be bad when it seems so good?</a:t>
            </a:r>
            <a:endParaRPr lang="en-US" dirty="0"/>
          </a:p>
          <a:p>
            <a:pPr marL="628650" lvl="1" indent="-171450">
              <a:buFont typeface="Arial" panose="020B0604020202020204" pitchFamily="34" charset="0"/>
              <a:buChar char="•"/>
            </a:pPr>
            <a:r>
              <a:rPr lang="en-US" dirty="0"/>
              <a:t>There is no right. (Antinomianism. “I ought” should be replaced by “I feel”)</a:t>
            </a:r>
          </a:p>
          <a:p>
            <a:pPr marL="1085850" lvl="2" indent="-171450">
              <a:buFont typeface="Arial" panose="020B0604020202020204" pitchFamily="34" charset="0"/>
              <a:buChar char="•"/>
            </a:pPr>
            <a:r>
              <a:rPr lang="en-US" i="1" dirty="0"/>
              <a:t>It doesn’t matter one way or the other. It’s all relative?</a:t>
            </a:r>
            <a:endParaRPr lang="en-US" dirty="0"/>
          </a:p>
          <a:p>
            <a:pPr marL="171450" lvl="0" indent="-171450">
              <a:buFont typeface="Arial" panose="020B0604020202020204" pitchFamily="34" charset="0"/>
              <a:buChar char="•"/>
            </a:pPr>
            <a:r>
              <a:rPr lang="en-US" dirty="0"/>
              <a:t>All are subjective. Morality is not. (rules of right conduct; doctrine or system; instruction) Morality is objective.</a:t>
            </a:r>
          </a:p>
          <a:p>
            <a:pPr marL="171450" lvl="0" indent="-171450">
              <a:buFont typeface="Arial" panose="020B0604020202020204" pitchFamily="34" charset="0"/>
              <a:buChar char="•"/>
            </a:pPr>
            <a:r>
              <a:rPr lang="en-US" dirty="0"/>
              <a:t>God defines morality. What does this mean for man?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AEA65723-E030-4AE1-AFEF-86405C7BFE0F}" type="slidenum">
              <a:rPr lang="en-US" smtClean="0"/>
              <a:t>7</a:t>
            </a:fld>
            <a:endParaRPr lang="en-US"/>
          </a:p>
        </p:txBody>
      </p:sp>
    </p:spTree>
    <p:extLst>
      <p:ext uri="{BB962C8B-B14F-4D97-AF65-F5344CB8AC3E}">
        <p14:creationId xmlns:p14="http://schemas.microsoft.com/office/powerpoint/2010/main" val="368345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Morality’s Relationship to Man </a:t>
            </a:r>
          </a:p>
          <a:p>
            <a:pPr marL="171450" lvl="0" indent="-171450">
              <a:buFont typeface="Arial" panose="020B0604020202020204" pitchFamily="34" charset="0"/>
              <a:buChar char="•"/>
            </a:pPr>
            <a:r>
              <a:rPr lang="en-US" dirty="0"/>
              <a:t>God created man to be an image of Him.</a:t>
            </a:r>
          </a:p>
          <a:p>
            <a:pPr marL="171450" lvl="0" indent="-171450">
              <a:buFont typeface="Arial" panose="020B0604020202020204" pitchFamily="34" charset="0"/>
              <a:buChar char="•"/>
            </a:pPr>
            <a:r>
              <a:rPr lang="en-US" dirty="0"/>
              <a:t>Genesis 1:26; Ecclesiastes 12:13</a:t>
            </a:r>
          </a:p>
          <a:p>
            <a:pPr marL="628650" lvl="1" indent="-171450">
              <a:buFont typeface="Arial" panose="020B0604020202020204" pitchFamily="34" charset="0"/>
              <a:buChar char="•"/>
            </a:pPr>
            <a:r>
              <a:rPr lang="en-US" dirty="0"/>
              <a:t>We are the only part of creation that can partake in the divine nature (cf. 2 Peter 1:2-4).</a:t>
            </a:r>
          </a:p>
          <a:p>
            <a:pPr marL="628650" lvl="1" indent="-171450">
              <a:buFont typeface="Arial" panose="020B0604020202020204" pitchFamily="34" charset="0"/>
              <a:buChar char="•"/>
            </a:pPr>
            <a:r>
              <a:rPr lang="en-US" dirty="0"/>
              <a:t>We do that by keeping God’s commandments, because they are derived from His nature! (cf. Ephesians 5:1)</a:t>
            </a:r>
          </a:p>
          <a:p>
            <a:pPr marL="171450" lvl="0" indent="-171450">
              <a:buFont typeface="Arial" panose="020B0604020202020204" pitchFamily="34" charset="0"/>
              <a:buChar char="•"/>
            </a:pPr>
            <a:r>
              <a:rPr lang="en-US" dirty="0"/>
              <a:t>Man is incapable of showing himself morality – Jeremiah 10:23</a:t>
            </a:r>
          </a:p>
          <a:p>
            <a:pPr marL="171450" lvl="0" indent="-171450">
              <a:buFont typeface="Arial" panose="020B0604020202020204" pitchFamily="34" charset="0"/>
              <a:buChar char="•"/>
            </a:pPr>
            <a:r>
              <a:rPr lang="en-US" dirty="0"/>
              <a:t>So Jesus reveals it to us! – Ephesians 4:17-24</a:t>
            </a:r>
          </a:p>
          <a:p>
            <a:pPr marL="628650" lvl="1" indent="-171450">
              <a:buFont typeface="Arial" panose="020B0604020202020204" pitchFamily="34" charset="0"/>
              <a:buChar char="•"/>
            </a:pPr>
            <a:r>
              <a:rPr lang="en-US" dirty="0"/>
              <a:t>He is the authority of morality! (cf. Matthew 28:18)</a:t>
            </a:r>
          </a:p>
          <a:p>
            <a:pPr lvl="0"/>
            <a:r>
              <a:rPr lang="en-US" dirty="0"/>
              <a:t>As Children of God we have the responsibility to live moral lives! (Genesis 39:6-12)</a:t>
            </a:r>
          </a:p>
          <a:p>
            <a:pPr marL="171450" lvl="0" indent="-171450">
              <a:buFont typeface="Arial" panose="020B0604020202020204" pitchFamily="34" charset="0"/>
              <a:buChar char="•"/>
            </a:pPr>
            <a:r>
              <a:rPr lang="en-US" dirty="0"/>
              <a:t>1 Peter 1:13-19</a:t>
            </a:r>
          </a:p>
          <a:p>
            <a:pPr marL="628650" lvl="1" indent="-171450">
              <a:buFont typeface="Arial" panose="020B0604020202020204" pitchFamily="34" charset="0"/>
              <a:buChar char="•"/>
            </a:pPr>
            <a:r>
              <a:rPr lang="en-US" dirty="0"/>
              <a:t>God is moral. He defines morality. So you, as children of His, be moral individuals! All summed up in one word, “HOLY!”</a:t>
            </a:r>
          </a:p>
          <a:p>
            <a:pPr marL="628650" lvl="1" indent="-171450">
              <a:buFont typeface="Arial" panose="020B0604020202020204" pitchFamily="34" charset="0"/>
              <a:buChar char="•"/>
            </a:pPr>
            <a:r>
              <a:rPr lang="en-US" dirty="0"/>
              <a:t>Because you weren’t redeemed with something immoral, but with </a:t>
            </a:r>
            <a:r>
              <a:rPr lang="en-US" i="1" dirty="0"/>
              <a:t>“the precious blood of Christ.”</a:t>
            </a:r>
            <a:endParaRPr lang="en-US" dirty="0"/>
          </a:p>
          <a:p>
            <a:pPr marL="171450" lvl="0" indent="-171450">
              <a:buFont typeface="Arial" panose="020B0604020202020204" pitchFamily="34" charset="0"/>
              <a:buChar char="•"/>
            </a:pPr>
            <a:r>
              <a:rPr lang="en-US" dirty="0"/>
              <a:t>If you fail…</a:t>
            </a:r>
          </a:p>
          <a:p>
            <a:pPr marL="628650" lvl="1" indent="-171450">
              <a:buFont typeface="Arial" panose="020B0604020202020204" pitchFamily="34" charset="0"/>
              <a:buChar char="•"/>
            </a:pPr>
            <a:r>
              <a:rPr lang="en-US" dirty="0"/>
              <a:t>It will destroy yourself – 1 John 2:15-17; 3:7-9</a:t>
            </a:r>
          </a:p>
          <a:p>
            <a:pPr marL="628650" lvl="1" indent="-171450">
              <a:buFont typeface="Arial" panose="020B0604020202020204" pitchFamily="34" charset="0"/>
              <a:buChar char="•"/>
            </a:pPr>
            <a:r>
              <a:rPr lang="en-US" dirty="0"/>
              <a:t>It will destroy your influence on others – 1 Peter 2:11-12; Matthew 5:13-16</a:t>
            </a:r>
          </a:p>
          <a:p>
            <a:r>
              <a:rPr lang="en-US" b="1" dirty="0"/>
              <a:t>Conclusion</a:t>
            </a:r>
            <a:endParaRPr lang="en-US" sz="1100" dirty="0"/>
          </a:p>
          <a:p>
            <a:pPr marL="171450" lvl="0" indent="-171450">
              <a:buFont typeface="Arial" panose="020B0604020202020204" pitchFamily="34" charset="0"/>
              <a:buChar char="•"/>
            </a:pPr>
            <a:r>
              <a:rPr lang="en-US" dirty="0"/>
              <a:t>Morality is defined by God’s nature. </a:t>
            </a:r>
            <a:endParaRPr lang="en-US" sz="1100" dirty="0"/>
          </a:p>
          <a:p>
            <a:pPr marL="171450" lvl="0" indent="-171450">
              <a:buFont typeface="Arial" panose="020B0604020202020204" pitchFamily="34" charset="0"/>
              <a:buChar char="•"/>
            </a:pPr>
            <a:r>
              <a:rPr lang="en-US" dirty="0"/>
              <a:t>It was not chosen or made, it just is.</a:t>
            </a:r>
            <a:endParaRPr lang="en-US" sz="1100" dirty="0"/>
          </a:p>
          <a:p>
            <a:pPr marL="171450" lvl="0" indent="-171450">
              <a:buFont typeface="Arial" panose="020B0604020202020204" pitchFamily="34" charset="0"/>
              <a:buChar char="•"/>
            </a:pPr>
            <a:r>
              <a:rPr lang="en-US" dirty="0"/>
              <a:t>As God’s creation, we are to live moral lives, according to the true moral standard – God’s nature.</a:t>
            </a:r>
            <a:endParaRPr lang="en-US" sz="1100" dirty="0"/>
          </a:p>
          <a:p>
            <a:endParaRPr lang="en-US" dirty="0"/>
          </a:p>
        </p:txBody>
      </p:sp>
      <p:sp>
        <p:nvSpPr>
          <p:cNvPr id="4" name="Slide Number Placeholder 3"/>
          <p:cNvSpPr>
            <a:spLocks noGrp="1"/>
          </p:cNvSpPr>
          <p:nvPr>
            <p:ph type="sldNum" sz="quarter" idx="10"/>
          </p:nvPr>
        </p:nvSpPr>
        <p:spPr/>
        <p:txBody>
          <a:bodyPr/>
          <a:lstStyle/>
          <a:p>
            <a:fld id="{AEA65723-E030-4AE1-AFEF-86405C7BFE0F}" type="slidenum">
              <a:rPr lang="en-US" smtClean="0"/>
              <a:t>8</a:t>
            </a:fld>
            <a:endParaRPr lang="en-US"/>
          </a:p>
        </p:txBody>
      </p:sp>
    </p:spTree>
    <p:extLst>
      <p:ext uri="{BB962C8B-B14F-4D97-AF65-F5344CB8AC3E}">
        <p14:creationId xmlns:p14="http://schemas.microsoft.com/office/powerpoint/2010/main" val="276347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3F7F0-37DC-411C-9813-FB464570AE6E}"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4917040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3F7F0-37DC-411C-9813-FB464570AE6E}"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9667039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3F7F0-37DC-411C-9813-FB464570AE6E}"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17816582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3F7F0-37DC-411C-9813-FB464570AE6E}"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4273921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3F7F0-37DC-411C-9813-FB464570AE6E}"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19685762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3F7F0-37DC-411C-9813-FB464570AE6E}"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6816596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3F7F0-37DC-411C-9813-FB464570AE6E}" type="datetimeFigureOut">
              <a:rPr lang="en-US" smtClean="0"/>
              <a:t>8/3/2014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2293072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3F7F0-37DC-411C-9813-FB464570AE6E}" type="datetimeFigureOut">
              <a:rPr lang="en-US" smtClean="0"/>
              <a:t>8/3/2014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12678581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3F7F0-37DC-411C-9813-FB464570AE6E}" type="datetimeFigureOut">
              <a:rPr lang="en-US" smtClean="0"/>
              <a:t>8/3/2014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19018619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3F7F0-37DC-411C-9813-FB464570AE6E}"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1380641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3F7F0-37DC-411C-9813-FB464570AE6E}"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E6D67-1C2D-443C-BD47-BC3DE6C88917}" type="slidenum">
              <a:rPr lang="en-US" smtClean="0"/>
              <a:t>‹#›</a:t>
            </a:fld>
            <a:endParaRPr lang="en-US"/>
          </a:p>
        </p:txBody>
      </p:sp>
    </p:spTree>
    <p:extLst>
      <p:ext uri="{BB962C8B-B14F-4D97-AF65-F5344CB8AC3E}">
        <p14:creationId xmlns:p14="http://schemas.microsoft.com/office/powerpoint/2010/main" val="5198226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3F7F0-37DC-411C-9813-FB464570AE6E}" type="datetimeFigureOut">
              <a:rPr lang="en-US" smtClean="0"/>
              <a:t>8/3/2014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E6D67-1C2D-443C-BD47-BC3DE6C88917}" type="slidenum">
              <a:rPr lang="en-US" smtClean="0"/>
              <a:t>‹#›</a:t>
            </a:fld>
            <a:endParaRPr lang="en-US"/>
          </a:p>
        </p:txBody>
      </p:sp>
    </p:spTree>
    <p:extLst>
      <p:ext uri="{BB962C8B-B14F-4D97-AF65-F5344CB8AC3E}">
        <p14:creationId xmlns:p14="http://schemas.microsoft.com/office/powerpoint/2010/main" val="4163010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1543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i="1" dirty="0" smtClean="0">
                <a:solidFill>
                  <a:schemeClr val="bg1"/>
                </a:solidFill>
                <a:latin typeface="Eraser" panose="00000400000000000000" pitchFamily="2" charset="0"/>
              </a:rPr>
              <a:t>Morality:</a:t>
            </a:r>
            <a:br>
              <a:rPr lang="en-US" i="1" dirty="0" smtClean="0">
                <a:solidFill>
                  <a:schemeClr val="bg1"/>
                </a:solidFill>
                <a:latin typeface="Eraser" panose="00000400000000000000" pitchFamily="2" charset="0"/>
              </a:rPr>
            </a:br>
            <a:r>
              <a:rPr lang="en-US" i="1" dirty="0" smtClean="0">
                <a:solidFill>
                  <a:schemeClr val="bg1"/>
                </a:solidFill>
                <a:latin typeface="Eraser" panose="00000400000000000000" pitchFamily="2" charset="0"/>
              </a:rPr>
              <a:t>It’s Relationship to God and Man</a:t>
            </a:r>
            <a:endParaRPr lang="en-US" i="1" dirty="0">
              <a:solidFill>
                <a:schemeClr val="bg1"/>
              </a:solidFill>
              <a:latin typeface="Eraser" panose="00000400000000000000" pitchFamily="2" charset="0"/>
            </a:endParaRPr>
          </a:p>
        </p:txBody>
      </p:sp>
      <p:grpSp>
        <p:nvGrpSpPr>
          <p:cNvPr id="10" name="Group 9"/>
          <p:cNvGrpSpPr/>
          <p:nvPr/>
        </p:nvGrpSpPr>
        <p:grpSpPr>
          <a:xfrm>
            <a:off x="2018654" y="4135740"/>
            <a:ext cx="5198592" cy="1740557"/>
            <a:chOff x="2018654" y="4135740"/>
            <a:chExt cx="5198592" cy="1740557"/>
          </a:xfrm>
        </p:grpSpPr>
        <p:sp>
          <p:nvSpPr>
            <p:cNvPr id="6" name="Oval Callout 5"/>
            <p:cNvSpPr/>
            <p:nvPr/>
          </p:nvSpPr>
          <p:spPr>
            <a:xfrm rot="1752272">
              <a:off x="4493767" y="4216106"/>
              <a:ext cx="2723479" cy="1660191"/>
            </a:xfrm>
            <a:prstGeom prst="wedgeEllipseCallout">
              <a:avLst/>
            </a:prstGeom>
            <a:noFill/>
            <a:ln w="38100">
              <a:solidFill>
                <a:schemeClr val="bg1">
                  <a:alpha val="8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rot="19870411" flipH="1">
              <a:off x="2018654" y="4135740"/>
              <a:ext cx="2473126" cy="1660191"/>
            </a:xfrm>
            <a:prstGeom prst="wedgeEllipseCallout">
              <a:avLst/>
            </a:prstGeom>
            <a:noFill/>
            <a:ln w="38100">
              <a:solidFill>
                <a:schemeClr val="bg1">
                  <a:alpha val="8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948273">
              <a:off x="2174942" y="4476753"/>
              <a:ext cx="1902930" cy="830997"/>
            </a:xfrm>
            <a:prstGeom prst="rect">
              <a:avLst/>
            </a:prstGeom>
            <a:noFill/>
          </p:spPr>
          <p:txBody>
            <a:bodyPr wrap="square" rtlCol="0">
              <a:spAutoFit/>
            </a:bodyPr>
            <a:lstStyle/>
            <a:p>
              <a:r>
                <a:rPr lang="en-US" sz="4800" dirty="0" smtClean="0">
                  <a:solidFill>
                    <a:schemeClr val="bg1"/>
                  </a:solidFill>
                  <a:latin typeface="Eraser" panose="00000400000000000000" pitchFamily="2" charset="0"/>
                </a:rPr>
                <a:t>Right</a:t>
              </a:r>
              <a:endParaRPr lang="en-US" sz="4800" dirty="0">
                <a:solidFill>
                  <a:schemeClr val="bg1"/>
                </a:solidFill>
                <a:latin typeface="Eraser" panose="00000400000000000000" pitchFamily="2" charset="0"/>
              </a:endParaRPr>
            </a:p>
          </p:txBody>
        </p:sp>
        <p:sp>
          <p:nvSpPr>
            <p:cNvPr id="9" name="TextBox 8"/>
            <p:cNvSpPr txBox="1"/>
            <p:nvPr/>
          </p:nvSpPr>
          <p:spPr>
            <a:xfrm rot="2072881">
              <a:off x="5125608" y="4630702"/>
              <a:ext cx="1902930" cy="830997"/>
            </a:xfrm>
            <a:prstGeom prst="rect">
              <a:avLst/>
            </a:prstGeom>
            <a:noFill/>
          </p:spPr>
          <p:txBody>
            <a:bodyPr wrap="square" rtlCol="0">
              <a:spAutoFit/>
            </a:bodyPr>
            <a:lstStyle/>
            <a:p>
              <a:r>
                <a:rPr lang="en-US" sz="4800" dirty="0" smtClean="0">
                  <a:solidFill>
                    <a:schemeClr val="bg1"/>
                  </a:solidFill>
                  <a:latin typeface="Eraser" panose="00000400000000000000" pitchFamily="2" charset="0"/>
                </a:rPr>
                <a:t>Wrong</a:t>
              </a:r>
              <a:endParaRPr lang="en-US" sz="4800" dirty="0">
                <a:solidFill>
                  <a:schemeClr val="bg1"/>
                </a:solidFill>
                <a:latin typeface="Eraser" panose="00000400000000000000" pitchFamily="2" charset="0"/>
              </a:endParaRPr>
            </a:p>
          </p:txBody>
        </p:sp>
      </p:grpSp>
    </p:spTree>
    <p:extLst>
      <p:ext uri="{BB962C8B-B14F-4D97-AF65-F5344CB8AC3E}">
        <p14:creationId xmlns:p14="http://schemas.microsoft.com/office/powerpoint/2010/main" val="5695582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Eraser" panose="00000400000000000000" pitchFamily="2" charset="0"/>
              </a:rPr>
              <a:t>Morality</a:t>
            </a:r>
            <a:endParaRPr lang="en-US" sz="6600" dirty="0">
              <a:solidFill>
                <a:schemeClr val="bg1"/>
              </a:solidFill>
              <a:latin typeface="Eraser" panose="00000400000000000000" pitchFamily="2" charset="0"/>
            </a:endParaRPr>
          </a:p>
        </p:txBody>
      </p:sp>
      <p:sp>
        <p:nvSpPr>
          <p:cNvPr id="3" name="Content Placeholder 2"/>
          <p:cNvSpPr>
            <a:spLocks noGrp="1"/>
          </p:cNvSpPr>
          <p:nvPr>
            <p:ph idx="1"/>
          </p:nvPr>
        </p:nvSpPr>
        <p:spPr/>
        <p:txBody>
          <a:bodyPr/>
          <a:lstStyle/>
          <a:p>
            <a:pPr marL="0" lvl="0" indent="0">
              <a:buNone/>
            </a:pPr>
            <a:r>
              <a:rPr lang="en-US" dirty="0">
                <a:solidFill>
                  <a:schemeClr val="bg1"/>
                </a:solidFill>
                <a:latin typeface="DK Cool Crayon" pitchFamily="2" charset="0"/>
              </a:rPr>
              <a:t>What is </a:t>
            </a:r>
            <a:r>
              <a:rPr lang="en-US" dirty="0" smtClean="0">
                <a:solidFill>
                  <a:schemeClr val="bg1"/>
                </a:solidFill>
                <a:latin typeface="DK Cool Crayon" pitchFamily="2" charset="0"/>
              </a:rPr>
              <a:t>it? </a:t>
            </a:r>
            <a:r>
              <a:rPr lang="en-US" dirty="0">
                <a:solidFill>
                  <a:schemeClr val="bg1"/>
                </a:solidFill>
                <a:latin typeface="DK Cool Crayon" pitchFamily="2" charset="0"/>
              </a:rPr>
              <a:t>How do we know? Where does it come from?</a:t>
            </a:r>
          </a:p>
          <a:p>
            <a:pPr marL="0" lvl="0" indent="0">
              <a:buNone/>
            </a:pPr>
            <a:r>
              <a:rPr lang="en-US" dirty="0">
                <a:solidFill>
                  <a:schemeClr val="bg1"/>
                </a:solidFill>
                <a:latin typeface="DK Cool Crayon" pitchFamily="2" charset="0"/>
              </a:rPr>
              <a:t>What is </a:t>
            </a:r>
            <a:r>
              <a:rPr lang="en-US" dirty="0" smtClean="0">
                <a:solidFill>
                  <a:schemeClr val="bg1"/>
                </a:solidFill>
                <a:latin typeface="DK Cool Crayon" pitchFamily="2" charset="0"/>
              </a:rPr>
              <a:t>it’s </a:t>
            </a:r>
            <a:r>
              <a:rPr lang="en-US" dirty="0">
                <a:solidFill>
                  <a:schemeClr val="bg1"/>
                </a:solidFill>
                <a:latin typeface="DK Cool Crayon" pitchFamily="2" charset="0"/>
              </a:rPr>
              <a:t>relationship to us?</a:t>
            </a:r>
          </a:p>
          <a:p>
            <a:pPr marL="0" lvl="0" indent="0">
              <a:buNone/>
            </a:pPr>
            <a:r>
              <a:rPr lang="en-US" dirty="0">
                <a:solidFill>
                  <a:schemeClr val="bg1"/>
                </a:solidFill>
                <a:latin typeface="DK Cool Crayon" pitchFamily="2" charset="0"/>
              </a:rPr>
              <a:t>How should this cause us to live our </a:t>
            </a:r>
            <a:r>
              <a:rPr lang="en-US" dirty="0" smtClean="0">
                <a:solidFill>
                  <a:schemeClr val="bg1"/>
                </a:solidFill>
                <a:latin typeface="DK Cool Crayon" pitchFamily="2" charset="0"/>
              </a:rPr>
              <a:t>lives</a:t>
            </a:r>
            <a:r>
              <a:rPr lang="en-US" dirty="0">
                <a:solidFill>
                  <a:schemeClr val="bg1"/>
                </a:solidFill>
                <a:latin typeface="DK Cool Crayon" pitchFamily="2" charset="0"/>
              </a:rPr>
              <a:t>?</a:t>
            </a:r>
          </a:p>
          <a:p>
            <a:pPr marL="0" indent="0" algn="ctr">
              <a:buNone/>
            </a:pPr>
            <a:r>
              <a:rPr lang="en-US" sz="3200" i="1" dirty="0">
                <a:solidFill>
                  <a:schemeClr val="bg1"/>
                </a:solidFill>
                <a:latin typeface="DK Cool Crayon" pitchFamily="2" charset="0"/>
              </a:rPr>
              <a:t>Morality </a:t>
            </a:r>
            <a:r>
              <a:rPr lang="en-US" sz="3200" i="1" dirty="0" smtClean="0">
                <a:solidFill>
                  <a:schemeClr val="bg1"/>
                </a:solidFill>
                <a:latin typeface="DK Cool Crayon" pitchFamily="2" charset="0"/>
              </a:rPr>
              <a:t>- conformity </a:t>
            </a:r>
            <a:r>
              <a:rPr lang="en-US" sz="3200" i="1" dirty="0">
                <a:solidFill>
                  <a:schemeClr val="bg1"/>
                </a:solidFill>
                <a:latin typeface="DK Cool Crayon" pitchFamily="2" charset="0"/>
              </a:rPr>
              <a:t>to the rules of right conduct; moral quality or character; virtue in sexual matters; a doctrine or system of morals; moral instruction. </a:t>
            </a:r>
            <a:r>
              <a:rPr lang="en-US" sz="3200" i="1" dirty="0" smtClean="0">
                <a:solidFill>
                  <a:schemeClr val="bg1"/>
                </a:solidFill>
                <a:latin typeface="DK Cool Crayon" pitchFamily="2" charset="0"/>
              </a:rPr>
              <a:t>- (</a:t>
            </a:r>
            <a:r>
              <a:rPr lang="en-US" sz="3200" i="1" dirty="0">
                <a:solidFill>
                  <a:schemeClr val="bg1"/>
                </a:solidFill>
                <a:latin typeface="DK Cool Crayon" pitchFamily="2" charset="0"/>
              </a:rPr>
              <a:t>dictionary.com)</a:t>
            </a:r>
            <a:endParaRPr lang="en-US" sz="3200" dirty="0">
              <a:solidFill>
                <a:schemeClr val="bg1"/>
              </a:solidFill>
              <a:latin typeface="DK Cool Crayon" pitchFamily="2" charset="0"/>
            </a:endParaRPr>
          </a:p>
          <a:p>
            <a:endParaRPr lang="en-US" dirty="0"/>
          </a:p>
        </p:txBody>
      </p:sp>
      <p:grpSp>
        <p:nvGrpSpPr>
          <p:cNvPr id="4" name="Group 3"/>
          <p:cNvGrpSpPr/>
          <p:nvPr/>
        </p:nvGrpSpPr>
        <p:grpSpPr>
          <a:xfrm>
            <a:off x="5949124" y="515153"/>
            <a:ext cx="2798045" cy="763384"/>
            <a:chOff x="2018654" y="4135740"/>
            <a:chExt cx="5198592" cy="1740557"/>
          </a:xfrm>
        </p:grpSpPr>
        <p:sp>
          <p:nvSpPr>
            <p:cNvPr id="5" name="Oval Callout 4"/>
            <p:cNvSpPr/>
            <p:nvPr/>
          </p:nvSpPr>
          <p:spPr>
            <a:xfrm rot="1752272">
              <a:off x="4493767" y="4216106"/>
              <a:ext cx="2723479" cy="1660191"/>
            </a:xfrm>
            <a:prstGeom prst="wedgeEllipseCallout">
              <a:avLst/>
            </a:prstGeom>
            <a:noFill/>
            <a:ln w="38100">
              <a:solidFill>
                <a:schemeClr val="bg1">
                  <a:alpha val="8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rot="19870411" flipH="1">
              <a:off x="2018654" y="4135740"/>
              <a:ext cx="2473126" cy="1660191"/>
            </a:xfrm>
            <a:prstGeom prst="wedgeEllipseCallout">
              <a:avLst/>
            </a:prstGeom>
            <a:noFill/>
            <a:ln w="38100">
              <a:solidFill>
                <a:schemeClr val="bg1">
                  <a:alpha val="8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948273">
              <a:off x="2174942" y="4365940"/>
              <a:ext cx="1902931" cy="1052621"/>
            </a:xfrm>
            <a:prstGeom prst="rect">
              <a:avLst/>
            </a:prstGeom>
            <a:noFill/>
          </p:spPr>
          <p:txBody>
            <a:bodyPr wrap="square" rtlCol="0">
              <a:spAutoFit/>
            </a:bodyPr>
            <a:lstStyle/>
            <a:p>
              <a:r>
                <a:rPr lang="en-US" sz="2400" dirty="0" smtClean="0">
                  <a:solidFill>
                    <a:schemeClr val="bg1"/>
                  </a:solidFill>
                  <a:latin typeface="Eraser" panose="00000400000000000000" pitchFamily="2" charset="0"/>
                </a:rPr>
                <a:t>Right</a:t>
              </a:r>
              <a:endParaRPr lang="en-US" sz="4800" dirty="0">
                <a:solidFill>
                  <a:schemeClr val="bg1"/>
                </a:solidFill>
                <a:latin typeface="Eraser" panose="00000400000000000000" pitchFamily="2" charset="0"/>
              </a:endParaRPr>
            </a:p>
          </p:txBody>
        </p:sp>
        <p:sp>
          <p:nvSpPr>
            <p:cNvPr id="8" name="TextBox 7"/>
            <p:cNvSpPr txBox="1"/>
            <p:nvPr/>
          </p:nvSpPr>
          <p:spPr>
            <a:xfrm rot="2072881">
              <a:off x="5125608" y="4519886"/>
              <a:ext cx="1902931" cy="1052621"/>
            </a:xfrm>
            <a:prstGeom prst="rect">
              <a:avLst/>
            </a:prstGeom>
            <a:noFill/>
          </p:spPr>
          <p:txBody>
            <a:bodyPr wrap="square" rtlCol="0">
              <a:spAutoFit/>
            </a:bodyPr>
            <a:lstStyle/>
            <a:p>
              <a:r>
                <a:rPr lang="en-US" sz="2400" dirty="0" smtClean="0">
                  <a:solidFill>
                    <a:schemeClr val="bg1"/>
                  </a:solidFill>
                  <a:latin typeface="Eraser" panose="00000400000000000000" pitchFamily="2" charset="0"/>
                </a:rPr>
                <a:t>Wrong</a:t>
              </a:r>
              <a:endParaRPr lang="en-US" sz="2400" dirty="0">
                <a:solidFill>
                  <a:schemeClr val="bg1"/>
                </a:solidFill>
                <a:latin typeface="Eraser" panose="00000400000000000000" pitchFamily="2" charset="0"/>
              </a:endParaRPr>
            </a:p>
          </p:txBody>
        </p:sp>
      </p:grpSp>
    </p:spTree>
    <p:extLst>
      <p:ext uri="{BB962C8B-B14F-4D97-AF65-F5344CB8AC3E}">
        <p14:creationId xmlns:p14="http://schemas.microsoft.com/office/powerpoint/2010/main" val="2188108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bg1"/>
                </a:solidFill>
                <a:latin typeface="Eraser" panose="00000400000000000000" pitchFamily="2" charset="0"/>
              </a:rPr>
              <a:t>Morality’s Relationship to God </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latin typeface="DK Cool Crayon" pitchFamily="2" charset="0"/>
              </a:rPr>
              <a:t>Free Will (Genesis 39:6-12)</a:t>
            </a:r>
          </a:p>
          <a:p>
            <a:r>
              <a:rPr lang="en-US" sz="3600" dirty="0" smtClean="0">
                <a:solidFill>
                  <a:schemeClr val="bg1"/>
                </a:solidFill>
                <a:latin typeface="DK Cool Crayon" pitchFamily="2" charset="0"/>
              </a:rPr>
              <a:t>Joshua 24:14-15</a:t>
            </a:r>
          </a:p>
          <a:p>
            <a:pPr lvl="1"/>
            <a:r>
              <a:rPr lang="en-US" sz="3200" dirty="0" smtClean="0">
                <a:solidFill>
                  <a:schemeClr val="bg1"/>
                </a:solidFill>
                <a:latin typeface="DK Cool Crayon" pitchFamily="2" charset="0"/>
              </a:rPr>
              <a:t>Firm distinction between right and wrong - Genesis </a:t>
            </a:r>
            <a:r>
              <a:rPr lang="en-US" sz="3200" dirty="0">
                <a:solidFill>
                  <a:schemeClr val="bg1"/>
                </a:solidFill>
                <a:latin typeface="DK Cool Crayon" pitchFamily="2" charset="0"/>
              </a:rPr>
              <a:t>2:15-16; Deuteronomy </a:t>
            </a:r>
            <a:r>
              <a:rPr lang="en-US" sz="3200" dirty="0" smtClean="0">
                <a:solidFill>
                  <a:schemeClr val="bg1"/>
                </a:solidFill>
                <a:latin typeface="DK Cool Crayon" pitchFamily="2" charset="0"/>
              </a:rPr>
              <a:t>30:19</a:t>
            </a:r>
            <a:endParaRPr lang="en-US" sz="3200" dirty="0">
              <a:solidFill>
                <a:schemeClr val="bg1"/>
              </a:solidFill>
              <a:latin typeface="DK Cool Crayon" pitchFamily="2" charset="0"/>
            </a:endParaRPr>
          </a:p>
          <a:p>
            <a:pPr marL="0" indent="0" algn="ctr">
              <a:buNone/>
            </a:pPr>
            <a:r>
              <a:rPr lang="en-US" sz="4000" dirty="0" smtClean="0">
                <a:solidFill>
                  <a:schemeClr val="bg1"/>
                </a:solidFill>
                <a:latin typeface="DK Cool Crayon" pitchFamily="2" charset="0"/>
              </a:rPr>
              <a:t>How is the distinction made?</a:t>
            </a:r>
            <a:endParaRPr lang="en-US" sz="4000" dirty="0">
              <a:solidFill>
                <a:schemeClr val="bg1"/>
              </a:solidFill>
              <a:latin typeface="DK Cool Crayon" pitchFamily="2" charset="0"/>
            </a:endParaRPr>
          </a:p>
        </p:txBody>
      </p:sp>
      <p:grpSp>
        <p:nvGrpSpPr>
          <p:cNvPr id="9" name="Group 8"/>
          <p:cNvGrpSpPr/>
          <p:nvPr/>
        </p:nvGrpSpPr>
        <p:grpSpPr>
          <a:xfrm>
            <a:off x="2548352" y="5149270"/>
            <a:ext cx="4047295" cy="1162629"/>
            <a:chOff x="2018654" y="4135740"/>
            <a:chExt cx="5198592" cy="1740557"/>
          </a:xfrm>
        </p:grpSpPr>
        <p:sp>
          <p:nvSpPr>
            <p:cNvPr id="10" name="Oval Callout 9"/>
            <p:cNvSpPr/>
            <p:nvPr/>
          </p:nvSpPr>
          <p:spPr>
            <a:xfrm rot="1752272">
              <a:off x="4493767" y="4216106"/>
              <a:ext cx="2723479" cy="1660191"/>
            </a:xfrm>
            <a:prstGeom prst="wedgeEllipseCallout">
              <a:avLst/>
            </a:prstGeom>
            <a:noFill/>
            <a:ln w="38100">
              <a:solidFill>
                <a:schemeClr val="bg1">
                  <a:alpha val="8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rot="19870411" flipH="1">
              <a:off x="2018654" y="4135740"/>
              <a:ext cx="2473126" cy="1660191"/>
            </a:xfrm>
            <a:prstGeom prst="wedgeEllipseCallout">
              <a:avLst/>
            </a:prstGeom>
            <a:noFill/>
            <a:ln w="38100">
              <a:solidFill>
                <a:schemeClr val="bg1">
                  <a:alpha val="8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948273">
              <a:off x="2174942" y="4408443"/>
              <a:ext cx="1902930" cy="967614"/>
            </a:xfrm>
            <a:prstGeom prst="rect">
              <a:avLst/>
            </a:prstGeom>
            <a:noFill/>
          </p:spPr>
          <p:txBody>
            <a:bodyPr wrap="square" rtlCol="0">
              <a:spAutoFit/>
            </a:bodyPr>
            <a:lstStyle/>
            <a:p>
              <a:r>
                <a:rPr lang="en-US" sz="3600" dirty="0" smtClean="0">
                  <a:solidFill>
                    <a:schemeClr val="bg1"/>
                  </a:solidFill>
                  <a:latin typeface="Eraser" panose="00000400000000000000" pitchFamily="2" charset="0"/>
                </a:rPr>
                <a:t>Right</a:t>
              </a:r>
              <a:endParaRPr lang="en-US" sz="3600" dirty="0">
                <a:solidFill>
                  <a:schemeClr val="bg1"/>
                </a:solidFill>
                <a:latin typeface="Eraser" panose="00000400000000000000" pitchFamily="2" charset="0"/>
              </a:endParaRPr>
            </a:p>
          </p:txBody>
        </p:sp>
        <p:sp>
          <p:nvSpPr>
            <p:cNvPr id="13" name="TextBox 12"/>
            <p:cNvSpPr txBox="1"/>
            <p:nvPr/>
          </p:nvSpPr>
          <p:spPr>
            <a:xfrm rot="2072881">
              <a:off x="5125608" y="4562393"/>
              <a:ext cx="1902930" cy="967614"/>
            </a:xfrm>
            <a:prstGeom prst="rect">
              <a:avLst/>
            </a:prstGeom>
            <a:noFill/>
          </p:spPr>
          <p:txBody>
            <a:bodyPr wrap="square" rtlCol="0">
              <a:spAutoFit/>
            </a:bodyPr>
            <a:lstStyle/>
            <a:p>
              <a:r>
                <a:rPr lang="en-US" sz="3600" dirty="0" smtClean="0">
                  <a:solidFill>
                    <a:schemeClr val="bg1"/>
                  </a:solidFill>
                  <a:latin typeface="Eraser" panose="00000400000000000000" pitchFamily="2" charset="0"/>
                </a:rPr>
                <a:t>Wrong</a:t>
              </a:r>
              <a:endParaRPr lang="en-US" sz="3600" dirty="0">
                <a:solidFill>
                  <a:schemeClr val="bg1"/>
                </a:solidFill>
                <a:latin typeface="Eraser" panose="00000400000000000000" pitchFamily="2" charset="0"/>
              </a:endParaRPr>
            </a:p>
          </p:txBody>
        </p:sp>
      </p:grpSp>
    </p:spTree>
    <p:extLst>
      <p:ext uri="{BB962C8B-B14F-4D97-AF65-F5344CB8AC3E}">
        <p14:creationId xmlns:p14="http://schemas.microsoft.com/office/powerpoint/2010/main" val="141559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bg1"/>
                </a:solidFill>
                <a:latin typeface="Eraser" panose="00000400000000000000" pitchFamily="2" charset="0"/>
              </a:rPr>
              <a:t>Morality’s Relationship to God </a:t>
            </a:r>
          </a:p>
        </p:txBody>
      </p:sp>
      <p:sp>
        <p:nvSpPr>
          <p:cNvPr id="3" name="Content Placeholder 2"/>
          <p:cNvSpPr>
            <a:spLocks noGrp="1"/>
          </p:cNvSpPr>
          <p:nvPr>
            <p:ph idx="1"/>
          </p:nvPr>
        </p:nvSpPr>
        <p:spPr>
          <a:xfrm>
            <a:off x="628650" y="1825624"/>
            <a:ext cx="7886700" cy="5032375"/>
          </a:xfrm>
        </p:spPr>
        <p:txBody>
          <a:bodyPr>
            <a:normAutofit fontScale="92500" lnSpcReduction="20000"/>
          </a:bodyPr>
          <a:lstStyle/>
          <a:p>
            <a:pPr marL="0" indent="0">
              <a:buNone/>
            </a:pPr>
            <a:r>
              <a:rPr lang="en-US" sz="3600" dirty="0" smtClean="0">
                <a:solidFill>
                  <a:schemeClr val="bg1"/>
                </a:solidFill>
                <a:latin typeface="DK Cool Crayon" pitchFamily="2" charset="0"/>
              </a:rPr>
              <a:t>“</a:t>
            </a:r>
            <a:r>
              <a:rPr lang="en-US" sz="3600" dirty="0">
                <a:solidFill>
                  <a:schemeClr val="bg1"/>
                </a:solidFill>
                <a:latin typeface="DK Cool Crayon" pitchFamily="2" charset="0"/>
              </a:rPr>
              <a:t>The philosophic argument of whether something is right because God wills it or God wills it because it is right is answered in the biblical perspective that God's expressed will of right is an expression of God's </a:t>
            </a:r>
            <a:r>
              <a:rPr lang="en-US" sz="3600" u="sng" dirty="0">
                <a:solidFill>
                  <a:schemeClr val="bg1"/>
                </a:solidFill>
                <a:latin typeface="DK Cool Crayon" pitchFamily="2" charset="0"/>
              </a:rPr>
              <a:t>essential and unchanging </a:t>
            </a:r>
            <a:r>
              <a:rPr lang="en-US" sz="3600" u="sng" dirty="0" smtClean="0">
                <a:solidFill>
                  <a:schemeClr val="bg1"/>
                </a:solidFill>
                <a:latin typeface="DK Cool Crayon" pitchFamily="2" charset="0"/>
              </a:rPr>
              <a:t>character.</a:t>
            </a:r>
            <a:r>
              <a:rPr lang="en-US" sz="3600" dirty="0" smtClean="0">
                <a:solidFill>
                  <a:schemeClr val="bg1"/>
                </a:solidFill>
                <a:latin typeface="DK Cool Crayon" pitchFamily="2" charset="0"/>
              </a:rPr>
              <a:t> Right </a:t>
            </a:r>
            <a:r>
              <a:rPr lang="en-US" sz="3600" dirty="0">
                <a:solidFill>
                  <a:schemeClr val="bg1"/>
                </a:solidFill>
                <a:latin typeface="DK Cool Crayon" pitchFamily="2" charset="0"/>
              </a:rPr>
              <a:t>does not exist as something apart from God upon which he arbitrarily decides or upon which he stamps his approval</a:t>
            </a:r>
            <a:r>
              <a:rPr lang="en-US" sz="3600" dirty="0" smtClean="0">
                <a:solidFill>
                  <a:schemeClr val="bg1"/>
                </a:solidFill>
                <a:latin typeface="DK Cool Crayon" pitchFamily="2" charset="0"/>
              </a:rPr>
              <a:t>.”</a:t>
            </a:r>
          </a:p>
          <a:p>
            <a:pPr algn="r">
              <a:buFontTx/>
              <a:buChar char="-"/>
            </a:pPr>
            <a:r>
              <a:rPr lang="en-US" sz="3600" dirty="0" smtClean="0">
                <a:solidFill>
                  <a:schemeClr val="bg1"/>
                </a:solidFill>
                <a:latin typeface="DK Cool Crayon" pitchFamily="2" charset="0"/>
              </a:rPr>
              <a:t>John </a:t>
            </a:r>
            <a:r>
              <a:rPr lang="en-US" sz="3600" dirty="0" err="1" smtClean="0">
                <a:solidFill>
                  <a:schemeClr val="bg1"/>
                </a:solidFill>
                <a:latin typeface="DK Cool Crayon" pitchFamily="2" charset="0"/>
              </a:rPr>
              <a:t>Trokey</a:t>
            </a:r>
            <a:endParaRPr lang="en-US" sz="3600" dirty="0" smtClean="0">
              <a:solidFill>
                <a:schemeClr val="bg1"/>
              </a:solidFill>
              <a:latin typeface="DK Cool Crayon" pitchFamily="2" charset="0"/>
            </a:endParaRPr>
          </a:p>
          <a:p>
            <a:pPr marL="0" indent="0" algn="r">
              <a:buNone/>
            </a:pPr>
            <a:r>
              <a:rPr lang="en-US" sz="2600" dirty="0" smtClean="0">
                <a:solidFill>
                  <a:schemeClr val="bg1"/>
                </a:solidFill>
                <a:latin typeface="DK Cool Crayon" pitchFamily="2" charset="0"/>
              </a:rPr>
              <a:t>(“The </a:t>
            </a:r>
            <a:r>
              <a:rPr lang="en-US" sz="2600" dirty="0">
                <a:solidFill>
                  <a:schemeClr val="bg1"/>
                </a:solidFill>
                <a:latin typeface="DK Cool Crayon" pitchFamily="2" charset="0"/>
              </a:rPr>
              <a:t>Standard of </a:t>
            </a:r>
            <a:r>
              <a:rPr lang="en-US" sz="2600" dirty="0" smtClean="0">
                <a:solidFill>
                  <a:schemeClr val="bg1"/>
                </a:solidFill>
                <a:latin typeface="DK Cool Crayon" pitchFamily="2" charset="0"/>
              </a:rPr>
              <a:t>Morality,” Truth Magazine)</a:t>
            </a:r>
            <a:endParaRPr lang="en-US" sz="2600" dirty="0">
              <a:solidFill>
                <a:schemeClr val="bg1"/>
              </a:solidFill>
              <a:latin typeface="DK Cool Crayon" pitchFamily="2" charset="0"/>
            </a:endParaRPr>
          </a:p>
        </p:txBody>
      </p:sp>
    </p:spTree>
    <p:extLst>
      <p:ext uri="{BB962C8B-B14F-4D97-AF65-F5344CB8AC3E}">
        <p14:creationId xmlns:p14="http://schemas.microsoft.com/office/powerpoint/2010/main" val="715312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bg1"/>
                </a:solidFill>
                <a:latin typeface="Eraser" panose="00000400000000000000" pitchFamily="2" charset="0"/>
              </a:rPr>
              <a:t>Morality’s Relationship to God </a:t>
            </a:r>
          </a:p>
        </p:txBody>
      </p:sp>
      <p:sp>
        <p:nvSpPr>
          <p:cNvPr id="3" name="Content Placeholder 2"/>
          <p:cNvSpPr>
            <a:spLocks noGrp="1"/>
          </p:cNvSpPr>
          <p:nvPr>
            <p:ph idx="1"/>
          </p:nvPr>
        </p:nvSpPr>
        <p:spPr>
          <a:xfrm>
            <a:off x="628650" y="1825624"/>
            <a:ext cx="7886700" cy="4562297"/>
          </a:xfrm>
        </p:spPr>
        <p:txBody>
          <a:bodyPr>
            <a:normAutofit/>
          </a:bodyPr>
          <a:lstStyle/>
          <a:p>
            <a:pPr marL="0" indent="0">
              <a:buNone/>
            </a:pPr>
            <a:r>
              <a:rPr lang="en-US" sz="3600" dirty="0">
                <a:solidFill>
                  <a:schemeClr val="bg1"/>
                </a:solidFill>
                <a:latin typeface="DK Cool Crayon" pitchFamily="2" charset="0"/>
              </a:rPr>
              <a:t>D</a:t>
            </a:r>
            <a:r>
              <a:rPr lang="en-US" sz="4000" dirty="0" smtClean="0">
                <a:solidFill>
                  <a:schemeClr val="bg1"/>
                </a:solidFill>
                <a:latin typeface="DK Cool Crayon" pitchFamily="2" charset="0"/>
              </a:rPr>
              <a:t>efined by God’s Nature</a:t>
            </a:r>
          </a:p>
          <a:p>
            <a:r>
              <a:rPr lang="en-US" sz="3600" dirty="0" smtClean="0">
                <a:solidFill>
                  <a:schemeClr val="bg1"/>
                </a:solidFill>
                <a:latin typeface="DK Cool Crayon" pitchFamily="2" charset="0"/>
              </a:rPr>
              <a:t>James 1:13; 2 </a:t>
            </a:r>
            <a:r>
              <a:rPr lang="en-US" sz="3600" dirty="0">
                <a:solidFill>
                  <a:schemeClr val="bg1"/>
                </a:solidFill>
                <a:latin typeface="DK Cool Crayon" pitchFamily="2" charset="0"/>
              </a:rPr>
              <a:t>Peter </a:t>
            </a:r>
            <a:r>
              <a:rPr lang="en-US" sz="3600" dirty="0" smtClean="0">
                <a:solidFill>
                  <a:schemeClr val="bg1"/>
                </a:solidFill>
                <a:latin typeface="DK Cool Crayon" pitchFamily="2" charset="0"/>
              </a:rPr>
              <a:t>1:2-4;              1 </a:t>
            </a:r>
            <a:r>
              <a:rPr lang="en-US" sz="3600" dirty="0">
                <a:solidFill>
                  <a:schemeClr val="bg1"/>
                </a:solidFill>
                <a:latin typeface="DK Cool Crayon" pitchFamily="2" charset="0"/>
              </a:rPr>
              <a:t>John </a:t>
            </a:r>
            <a:r>
              <a:rPr lang="en-US" sz="3600" dirty="0" smtClean="0">
                <a:solidFill>
                  <a:schemeClr val="bg1"/>
                </a:solidFill>
                <a:latin typeface="DK Cool Crayon" pitchFamily="2" charset="0"/>
              </a:rPr>
              <a:t>1:5-7; 1 </a:t>
            </a:r>
            <a:r>
              <a:rPr lang="en-US" sz="3600" dirty="0">
                <a:solidFill>
                  <a:schemeClr val="bg1"/>
                </a:solidFill>
                <a:latin typeface="DK Cool Crayon" pitchFamily="2" charset="0"/>
              </a:rPr>
              <a:t>John </a:t>
            </a:r>
            <a:r>
              <a:rPr lang="en-US" sz="3600" dirty="0" smtClean="0">
                <a:solidFill>
                  <a:schemeClr val="bg1"/>
                </a:solidFill>
                <a:latin typeface="DK Cool Crayon" pitchFamily="2" charset="0"/>
              </a:rPr>
              <a:t>2:28-29</a:t>
            </a:r>
            <a:endParaRPr lang="en-US" sz="3600" dirty="0">
              <a:solidFill>
                <a:schemeClr val="bg1"/>
              </a:solidFill>
              <a:latin typeface="DK Cool Crayon" pitchFamily="2" charset="0"/>
            </a:endParaRPr>
          </a:p>
          <a:p>
            <a:pPr marL="0" indent="0">
              <a:buNone/>
            </a:pPr>
            <a:endParaRPr lang="en-US" sz="3600" dirty="0" smtClean="0">
              <a:solidFill>
                <a:schemeClr val="bg1"/>
              </a:solidFill>
              <a:latin typeface="DK Cool Crayon" pitchFamily="2" charset="0"/>
            </a:endParaRPr>
          </a:p>
        </p:txBody>
      </p:sp>
    </p:spTree>
    <p:extLst>
      <p:ext uri="{BB962C8B-B14F-4D97-AF65-F5344CB8AC3E}">
        <p14:creationId xmlns:p14="http://schemas.microsoft.com/office/powerpoint/2010/main" val="10701210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bg1"/>
                </a:solidFill>
                <a:latin typeface="Eraser" panose="00000400000000000000" pitchFamily="2" charset="0"/>
              </a:rPr>
              <a:t>Morality’s Relationship to God </a:t>
            </a:r>
          </a:p>
        </p:txBody>
      </p:sp>
      <p:sp>
        <p:nvSpPr>
          <p:cNvPr id="3" name="Content Placeholder 2"/>
          <p:cNvSpPr>
            <a:spLocks noGrp="1"/>
          </p:cNvSpPr>
          <p:nvPr>
            <p:ph idx="1"/>
          </p:nvPr>
        </p:nvSpPr>
        <p:spPr>
          <a:xfrm>
            <a:off x="628650" y="1825624"/>
            <a:ext cx="7886700" cy="4562297"/>
          </a:xfrm>
        </p:spPr>
        <p:txBody>
          <a:bodyPr>
            <a:normAutofit/>
          </a:bodyPr>
          <a:lstStyle/>
          <a:p>
            <a:pPr marL="0" indent="0">
              <a:buNone/>
            </a:pPr>
            <a:r>
              <a:rPr lang="en-US" sz="4000" dirty="0" smtClean="0">
                <a:solidFill>
                  <a:schemeClr val="bg1"/>
                </a:solidFill>
                <a:latin typeface="DK Cool Crayon" pitchFamily="2" charset="0"/>
              </a:rPr>
              <a:t>False Standards</a:t>
            </a:r>
          </a:p>
          <a:p>
            <a:r>
              <a:rPr lang="en-US" sz="3600" dirty="0" smtClean="0">
                <a:solidFill>
                  <a:schemeClr val="bg1"/>
                </a:solidFill>
                <a:latin typeface="DK Cool Crayon" pitchFamily="2" charset="0"/>
              </a:rPr>
              <a:t>Might </a:t>
            </a:r>
            <a:r>
              <a:rPr lang="en-US" sz="3600" dirty="0">
                <a:solidFill>
                  <a:schemeClr val="bg1"/>
                </a:solidFill>
                <a:latin typeface="DK Cool Crayon" pitchFamily="2" charset="0"/>
              </a:rPr>
              <a:t>makes </a:t>
            </a:r>
            <a:r>
              <a:rPr lang="en-US" sz="3600" dirty="0" smtClean="0">
                <a:solidFill>
                  <a:schemeClr val="bg1"/>
                </a:solidFill>
                <a:latin typeface="DK Cool Crayon" pitchFamily="2" charset="0"/>
              </a:rPr>
              <a:t>right.</a:t>
            </a:r>
          </a:p>
          <a:p>
            <a:r>
              <a:rPr lang="en-US" sz="3600" dirty="0" smtClean="0">
                <a:solidFill>
                  <a:schemeClr val="bg1"/>
                </a:solidFill>
                <a:latin typeface="DK Cool Crayon" pitchFamily="2" charset="0"/>
              </a:rPr>
              <a:t>Right </a:t>
            </a:r>
            <a:r>
              <a:rPr lang="en-US" sz="3600" dirty="0">
                <a:solidFill>
                  <a:schemeClr val="bg1"/>
                </a:solidFill>
                <a:latin typeface="DK Cool Crayon" pitchFamily="2" charset="0"/>
              </a:rPr>
              <a:t>is determined by the </a:t>
            </a:r>
            <a:r>
              <a:rPr lang="en-US" sz="3600" dirty="0" smtClean="0">
                <a:solidFill>
                  <a:schemeClr val="bg1"/>
                </a:solidFill>
                <a:latin typeface="DK Cool Crayon" pitchFamily="2" charset="0"/>
              </a:rPr>
              <a:t>group.</a:t>
            </a:r>
          </a:p>
          <a:p>
            <a:r>
              <a:rPr lang="en-US" sz="3600" dirty="0" smtClean="0">
                <a:solidFill>
                  <a:schemeClr val="bg1"/>
                </a:solidFill>
                <a:latin typeface="DK Cool Crayon" pitchFamily="2" charset="0"/>
              </a:rPr>
              <a:t>Man </a:t>
            </a:r>
            <a:r>
              <a:rPr lang="en-US" sz="3600" dirty="0">
                <a:solidFill>
                  <a:schemeClr val="bg1"/>
                </a:solidFill>
                <a:latin typeface="DK Cool Crayon" pitchFamily="2" charset="0"/>
              </a:rPr>
              <a:t>is the measure</a:t>
            </a:r>
            <a:r>
              <a:rPr lang="en-US" sz="3600" dirty="0" smtClean="0">
                <a:solidFill>
                  <a:schemeClr val="bg1"/>
                </a:solidFill>
                <a:latin typeface="DK Cool Crayon" pitchFamily="2" charset="0"/>
              </a:rPr>
              <a:t>.</a:t>
            </a:r>
            <a:endParaRPr lang="en-US" sz="3600" dirty="0">
              <a:solidFill>
                <a:schemeClr val="bg1"/>
              </a:solidFill>
              <a:latin typeface="DK Cool Crayon" pitchFamily="2" charset="0"/>
            </a:endParaRPr>
          </a:p>
          <a:p>
            <a:r>
              <a:rPr lang="en-US" sz="3600" dirty="0" smtClean="0">
                <a:solidFill>
                  <a:schemeClr val="bg1"/>
                </a:solidFill>
                <a:latin typeface="DK Cool Crayon" pitchFamily="2" charset="0"/>
              </a:rPr>
              <a:t>Right </a:t>
            </a:r>
            <a:r>
              <a:rPr lang="en-US" sz="3600" dirty="0">
                <a:solidFill>
                  <a:schemeClr val="bg1"/>
                </a:solidFill>
                <a:latin typeface="DK Cool Crayon" pitchFamily="2" charset="0"/>
              </a:rPr>
              <a:t>is what brings </a:t>
            </a:r>
            <a:r>
              <a:rPr lang="en-US" sz="3600" dirty="0" smtClean="0">
                <a:solidFill>
                  <a:schemeClr val="bg1"/>
                </a:solidFill>
                <a:latin typeface="DK Cool Crayon" pitchFamily="2" charset="0"/>
              </a:rPr>
              <a:t>pleasure.</a:t>
            </a:r>
          </a:p>
          <a:p>
            <a:r>
              <a:rPr lang="en-US" sz="3600" dirty="0" smtClean="0">
                <a:solidFill>
                  <a:schemeClr val="bg1"/>
                </a:solidFill>
                <a:latin typeface="DK Cool Crayon" pitchFamily="2" charset="0"/>
              </a:rPr>
              <a:t>There </a:t>
            </a:r>
            <a:r>
              <a:rPr lang="en-US" sz="3600" dirty="0">
                <a:solidFill>
                  <a:schemeClr val="bg1"/>
                </a:solidFill>
                <a:latin typeface="DK Cool Crayon" pitchFamily="2" charset="0"/>
              </a:rPr>
              <a:t>is no right</a:t>
            </a:r>
            <a:r>
              <a:rPr lang="en-US" sz="3600" dirty="0" smtClean="0">
                <a:solidFill>
                  <a:schemeClr val="bg1"/>
                </a:solidFill>
                <a:latin typeface="DK Cool Crayon" pitchFamily="2" charset="0"/>
              </a:rPr>
              <a:t>.</a:t>
            </a:r>
          </a:p>
        </p:txBody>
      </p:sp>
    </p:spTree>
    <p:extLst>
      <p:ext uri="{BB962C8B-B14F-4D97-AF65-F5344CB8AC3E}">
        <p14:creationId xmlns:p14="http://schemas.microsoft.com/office/powerpoint/2010/main" val="3037426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solidFill>
                  <a:schemeClr val="bg1"/>
                </a:solidFill>
                <a:latin typeface="Eraser" panose="00000400000000000000" pitchFamily="2" charset="0"/>
              </a:rPr>
              <a:t>Morality’s Relationship to </a:t>
            </a:r>
            <a:r>
              <a:rPr lang="en-US" sz="5400" dirty="0" smtClean="0">
                <a:solidFill>
                  <a:schemeClr val="bg1"/>
                </a:solidFill>
                <a:latin typeface="Eraser" panose="00000400000000000000" pitchFamily="2" charset="0"/>
              </a:rPr>
              <a:t>Man </a:t>
            </a:r>
            <a:endParaRPr lang="en-US" sz="5400" dirty="0">
              <a:solidFill>
                <a:schemeClr val="bg1"/>
              </a:solidFill>
              <a:latin typeface="Eraser" panose="00000400000000000000" pitchFamily="2" charset="0"/>
            </a:endParaRPr>
          </a:p>
        </p:txBody>
      </p:sp>
      <p:sp>
        <p:nvSpPr>
          <p:cNvPr id="3" name="Content Placeholder 2"/>
          <p:cNvSpPr>
            <a:spLocks noGrp="1"/>
          </p:cNvSpPr>
          <p:nvPr>
            <p:ph idx="1"/>
          </p:nvPr>
        </p:nvSpPr>
        <p:spPr>
          <a:xfrm>
            <a:off x="628650" y="1825624"/>
            <a:ext cx="7886700" cy="4562297"/>
          </a:xfrm>
        </p:spPr>
        <p:txBody>
          <a:bodyPr>
            <a:normAutofit fontScale="85000" lnSpcReduction="10000"/>
          </a:bodyPr>
          <a:lstStyle/>
          <a:p>
            <a:pPr marL="0" indent="0">
              <a:buNone/>
            </a:pPr>
            <a:r>
              <a:rPr lang="en-US" sz="4000" dirty="0" smtClean="0">
                <a:solidFill>
                  <a:schemeClr val="bg1"/>
                </a:solidFill>
                <a:latin typeface="DK Cool Crayon" pitchFamily="2" charset="0"/>
              </a:rPr>
              <a:t>God Created Man</a:t>
            </a:r>
          </a:p>
          <a:p>
            <a:r>
              <a:rPr lang="en-US" sz="3600" dirty="0" smtClean="0">
                <a:solidFill>
                  <a:schemeClr val="bg1"/>
                </a:solidFill>
                <a:latin typeface="DK Cool Crayon" pitchFamily="2" charset="0"/>
              </a:rPr>
              <a:t>Genesis </a:t>
            </a:r>
            <a:r>
              <a:rPr lang="en-US" sz="3600" dirty="0">
                <a:solidFill>
                  <a:schemeClr val="bg1"/>
                </a:solidFill>
                <a:latin typeface="DK Cool Crayon" pitchFamily="2" charset="0"/>
              </a:rPr>
              <a:t>1:26; Ecclesiastes 12:13</a:t>
            </a:r>
          </a:p>
          <a:p>
            <a:r>
              <a:rPr lang="en-US" sz="3600" dirty="0" smtClean="0">
                <a:solidFill>
                  <a:schemeClr val="bg1"/>
                </a:solidFill>
                <a:latin typeface="DK Cool Crayon" pitchFamily="2" charset="0"/>
              </a:rPr>
              <a:t>Ephesians </a:t>
            </a:r>
            <a:r>
              <a:rPr lang="en-US" sz="3600" dirty="0" smtClean="0">
                <a:solidFill>
                  <a:schemeClr val="bg1"/>
                </a:solidFill>
                <a:latin typeface="DK Cool Crayon" pitchFamily="2" charset="0"/>
              </a:rPr>
              <a:t>4:17-24</a:t>
            </a:r>
          </a:p>
          <a:p>
            <a:pPr marL="0" indent="0">
              <a:buNone/>
            </a:pPr>
            <a:r>
              <a:rPr lang="en-US" sz="4000" dirty="0" smtClean="0">
                <a:solidFill>
                  <a:schemeClr val="bg1"/>
                </a:solidFill>
                <a:latin typeface="DK Cool Crayon" pitchFamily="2" charset="0"/>
              </a:rPr>
              <a:t>Submit to God’s Standard</a:t>
            </a:r>
          </a:p>
          <a:p>
            <a:r>
              <a:rPr lang="en-US" sz="3600" dirty="0" smtClean="0">
                <a:solidFill>
                  <a:schemeClr val="bg1"/>
                </a:solidFill>
                <a:latin typeface="DK Cool Crayon" pitchFamily="2" charset="0"/>
              </a:rPr>
              <a:t>1 </a:t>
            </a:r>
            <a:r>
              <a:rPr lang="en-US" sz="3600" dirty="0">
                <a:solidFill>
                  <a:schemeClr val="bg1"/>
                </a:solidFill>
                <a:latin typeface="DK Cool Crayon" pitchFamily="2" charset="0"/>
              </a:rPr>
              <a:t>Peter 1:13-19</a:t>
            </a:r>
          </a:p>
          <a:p>
            <a:pPr marL="0" indent="0">
              <a:buNone/>
            </a:pPr>
            <a:r>
              <a:rPr lang="en-US" sz="4000" dirty="0" smtClean="0">
                <a:solidFill>
                  <a:schemeClr val="bg1"/>
                </a:solidFill>
                <a:latin typeface="DK Cool Crayon" pitchFamily="2" charset="0"/>
              </a:rPr>
              <a:t>Why? If </a:t>
            </a:r>
            <a:r>
              <a:rPr lang="en-US" sz="4000" dirty="0">
                <a:solidFill>
                  <a:schemeClr val="bg1"/>
                </a:solidFill>
                <a:latin typeface="DK Cool Crayon" pitchFamily="2" charset="0"/>
              </a:rPr>
              <a:t>you fail…</a:t>
            </a:r>
          </a:p>
          <a:p>
            <a:r>
              <a:rPr lang="en-US" sz="3600" dirty="0">
                <a:solidFill>
                  <a:schemeClr val="bg1"/>
                </a:solidFill>
                <a:latin typeface="DK Cool Crayon" pitchFamily="2" charset="0"/>
              </a:rPr>
              <a:t>D</a:t>
            </a:r>
            <a:r>
              <a:rPr lang="en-US" sz="3600" dirty="0" smtClean="0">
                <a:solidFill>
                  <a:schemeClr val="bg1"/>
                </a:solidFill>
                <a:latin typeface="DK Cool Crayon" pitchFamily="2" charset="0"/>
              </a:rPr>
              <a:t>estroy </a:t>
            </a:r>
            <a:r>
              <a:rPr lang="en-US" sz="3600" dirty="0">
                <a:solidFill>
                  <a:schemeClr val="bg1"/>
                </a:solidFill>
                <a:latin typeface="DK Cool Crayon" pitchFamily="2" charset="0"/>
              </a:rPr>
              <a:t>yourself </a:t>
            </a:r>
            <a:r>
              <a:rPr lang="en-US" sz="3600" dirty="0" smtClean="0">
                <a:solidFill>
                  <a:schemeClr val="bg1"/>
                </a:solidFill>
                <a:latin typeface="DK Cool Crayon" pitchFamily="2" charset="0"/>
              </a:rPr>
              <a:t>- </a:t>
            </a:r>
            <a:r>
              <a:rPr lang="en-US" sz="3600" dirty="0">
                <a:solidFill>
                  <a:schemeClr val="bg1"/>
                </a:solidFill>
                <a:latin typeface="DK Cool Crayon" pitchFamily="2" charset="0"/>
              </a:rPr>
              <a:t>1 John 2:15-17; 3:7-9</a:t>
            </a:r>
          </a:p>
          <a:p>
            <a:r>
              <a:rPr lang="en-US" sz="3600" dirty="0" smtClean="0">
                <a:solidFill>
                  <a:schemeClr val="bg1"/>
                </a:solidFill>
                <a:latin typeface="DK Cool Crayon" pitchFamily="2" charset="0"/>
              </a:rPr>
              <a:t>And your influence - </a:t>
            </a:r>
            <a:r>
              <a:rPr lang="en-US" sz="3600" dirty="0">
                <a:solidFill>
                  <a:schemeClr val="bg1"/>
                </a:solidFill>
                <a:latin typeface="DK Cool Crayon" pitchFamily="2" charset="0"/>
              </a:rPr>
              <a:t>1 Peter 2:11-12; Matthew 5:13-16</a:t>
            </a:r>
          </a:p>
          <a:p>
            <a:pPr marL="0" indent="0">
              <a:buNone/>
            </a:pPr>
            <a:endParaRPr lang="en-US" sz="4000" dirty="0">
              <a:solidFill>
                <a:schemeClr val="bg1"/>
              </a:solidFill>
              <a:latin typeface="DK Cool Crayon" pitchFamily="2" charset="0"/>
            </a:endParaRPr>
          </a:p>
        </p:txBody>
      </p:sp>
    </p:spTree>
    <p:extLst>
      <p:ext uri="{BB962C8B-B14F-4D97-AF65-F5344CB8AC3E}">
        <p14:creationId xmlns:p14="http://schemas.microsoft.com/office/powerpoint/2010/main" val="12654957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1029</Words>
  <Application>Microsoft Office PowerPoint</Application>
  <PresentationFormat>On-screen Show (4:3)</PresentationFormat>
  <Paragraphs>97</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Wingdings</vt:lpstr>
      <vt:lpstr>Arial</vt:lpstr>
      <vt:lpstr>Calibri Light</vt:lpstr>
      <vt:lpstr>DK Cool Crayon</vt:lpstr>
      <vt:lpstr>Eraser</vt:lpstr>
      <vt:lpstr>Office Theme</vt:lpstr>
      <vt:lpstr>PowerPoint Presentation</vt:lpstr>
      <vt:lpstr>Morality: It’s Relationship to God and Man</vt:lpstr>
      <vt:lpstr>Morality</vt:lpstr>
      <vt:lpstr>Morality’s Relationship to God </vt:lpstr>
      <vt:lpstr>Morality’s Relationship to God </vt:lpstr>
      <vt:lpstr>Morality’s Relationship to God </vt:lpstr>
      <vt:lpstr>Morality’s Relationship to God </vt:lpstr>
      <vt:lpstr>Morality’s Relationship to Man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Morality: It’s Relationship to God and Man</dc:title>
  <dc:creator>Jeremiah Cox</dc:creator>
  <cp:lastModifiedBy>Jeremiah Cox</cp:lastModifiedBy>
  <cp:revision>16</cp:revision>
  <dcterms:created xsi:type="dcterms:W3CDTF">2014-08-03T03:02:35Z</dcterms:created>
  <dcterms:modified xsi:type="dcterms:W3CDTF">2014-08-03T13:43:43Z</dcterms:modified>
</cp:coreProperties>
</file>