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embeddedFontLst>
    <p:embeddedFont>
      <p:font typeface="Brush Script Std" panose="03060802040607070404" pitchFamily="66" charset="0"/>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3" d="2"/>
        <a:sy n="3" d="2"/>
      </p:scale>
      <p:origin x="0" y="0"/>
    </p:cViewPr>
  </p:notesTextViewPr>
  <p:notesViewPr>
    <p:cSldViewPr snapToGrid="0">
      <p:cViewPr>
        <p:scale>
          <a:sx n="100" d="100"/>
          <a:sy n="100" d="100"/>
        </p:scale>
        <p:origin x="103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7B291-E8AC-4F46-8285-6E51F3328A8D}" type="datetimeFigureOut">
              <a:rPr lang="en-US" smtClean="0"/>
              <a:t>8/24/2014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A4777-4DED-4762-8D0C-4E8C3CD0A8F4}" type="slidenum">
              <a:rPr lang="en-US" smtClean="0"/>
              <a:t>‹#›</a:t>
            </a:fld>
            <a:endParaRPr lang="en-US"/>
          </a:p>
        </p:txBody>
      </p:sp>
    </p:spTree>
    <p:extLst>
      <p:ext uri="{BB962C8B-B14F-4D97-AF65-F5344CB8AC3E}">
        <p14:creationId xmlns:p14="http://schemas.microsoft.com/office/powerpoint/2010/main" val="318731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pPr marL="228600" indent="-228600">
              <a:buFont typeface="+mj-lt"/>
              <a:buAutoNum type="arabicPeriod"/>
            </a:pPr>
            <a:r>
              <a:rPr lang="en-US" dirty="0" smtClean="0"/>
              <a:t>A Christian’s life is one of remembrance.</a:t>
            </a:r>
          </a:p>
          <a:p>
            <a:pPr marL="228600" indent="-228600">
              <a:buFont typeface="+mj-lt"/>
              <a:buAutoNum type="arabicPeriod"/>
            </a:pPr>
            <a:r>
              <a:rPr lang="en-US" dirty="0" smtClean="0"/>
              <a:t>We must not forget the things God has showed to be essential to salvation.</a:t>
            </a:r>
          </a:p>
          <a:p>
            <a:endParaRPr lang="en-US" dirty="0" smtClean="0"/>
          </a:p>
          <a:p>
            <a:r>
              <a:rPr lang="en-US" dirty="0" smtClean="0"/>
              <a:t>I</a:t>
            </a:r>
            <a:r>
              <a:rPr lang="en-US" dirty="0"/>
              <a:t>. REMEMBER YOUR CREATOR, </a:t>
            </a:r>
          </a:p>
          <a:p>
            <a:r>
              <a:rPr lang="en-US" dirty="0"/>
              <a:t>Ecclesiastes 12:1 </a:t>
            </a:r>
            <a:br>
              <a:rPr lang="en-US" dirty="0"/>
            </a:br>
            <a:r>
              <a:rPr lang="en-US" dirty="0"/>
              <a:t>  A. God has Remembered You</a:t>
            </a:r>
          </a:p>
          <a:p>
            <a:pPr marL="171450" lvl="0" indent="-171450">
              <a:buFont typeface="Arial" panose="020B0604020202020204" pitchFamily="34" charset="0"/>
              <a:buChar char="•"/>
            </a:pPr>
            <a:r>
              <a:rPr lang="en-US" dirty="0"/>
              <a:t>Psalm 8:4-9 – God has given us all things and made us a priority over all creation.</a:t>
            </a:r>
          </a:p>
          <a:p>
            <a:pPr marL="171450" lvl="0" indent="-171450">
              <a:buFont typeface="Arial" panose="020B0604020202020204" pitchFamily="34" charset="0"/>
              <a:buChar char="•"/>
            </a:pPr>
            <a:r>
              <a:rPr lang="en-US" dirty="0"/>
              <a:t>Acts 17:26-28 – He has not made it difficult to know Him. God gives us life.</a:t>
            </a:r>
          </a:p>
          <a:p>
            <a:pPr marL="171450" lvl="0" indent="-171450">
              <a:buFont typeface="Arial" panose="020B0604020202020204" pitchFamily="34" charset="0"/>
              <a:buChar char="•"/>
            </a:pPr>
            <a:r>
              <a:rPr lang="en-US" dirty="0"/>
              <a:t>James 1:17 – All good things are from Him.</a:t>
            </a:r>
          </a:p>
          <a:p>
            <a:pPr marL="171450" lvl="0" indent="-171450">
              <a:buFont typeface="Arial" panose="020B0604020202020204" pitchFamily="34" charset="0"/>
              <a:buChar char="•"/>
            </a:pPr>
            <a:r>
              <a:rPr lang="en-US" dirty="0"/>
              <a:t>Ephesians 1:3-7 – He has given us spiritual blessings, predestined us to adoption.</a:t>
            </a:r>
          </a:p>
          <a:p>
            <a:pPr marL="171450" lvl="0" indent="-171450">
              <a:buFont typeface="Arial" panose="020B0604020202020204" pitchFamily="34" charset="0"/>
              <a:buChar char="•"/>
            </a:pPr>
            <a:r>
              <a:rPr lang="en-US" dirty="0"/>
              <a:t>1 Timothy 2:1-4 – God allows us to communicate with Him, for He desires all to be saved.</a:t>
            </a:r>
          </a:p>
          <a:p>
            <a:r>
              <a:rPr lang="en-US" dirty="0"/>
              <a:t>  B. In Your Youth to Avoid the Hardening of Years</a:t>
            </a:r>
          </a:p>
          <a:p>
            <a:pPr marL="171450" lvl="0" indent="-171450">
              <a:buFont typeface="Arial" panose="020B0604020202020204" pitchFamily="34" charset="0"/>
              <a:buChar char="•"/>
            </a:pPr>
            <a:r>
              <a:rPr lang="en-US" dirty="0"/>
              <a:t>Ecclesiastes 12:1 – The youth generally tend to dwell on the here and now. The youth should remember their purpose and not forget that those pleasures are passing. Lest they grow old and not fulfill their duty because it was never a priority.</a:t>
            </a:r>
          </a:p>
          <a:p>
            <a:pPr marL="171450" lvl="0" indent="-171450">
              <a:buFont typeface="Arial" panose="020B0604020202020204" pitchFamily="34" charset="0"/>
              <a:buChar char="•"/>
            </a:pPr>
            <a:r>
              <a:rPr lang="en-US" dirty="0"/>
              <a:t>Luke 2:42, 49 – Jesus remembered God from an early age. He recognized His true purpose.</a:t>
            </a:r>
          </a:p>
          <a:p>
            <a:endParaRPr lang="en-US" dirty="0"/>
          </a:p>
        </p:txBody>
      </p:sp>
      <p:sp>
        <p:nvSpPr>
          <p:cNvPr id="4" name="Slide Number Placeholder 3"/>
          <p:cNvSpPr>
            <a:spLocks noGrp="1"/>
          </p:cNvSpPr>
          <p:nvPr>
            <p:ph type="sldNum" sz="quarter" idx="10"/>
          </p:nvPr>
        </p:nvSpPr>
        <p:spPr/>
        <p:txBody>
          <a:bodyPr/>
          <a:lstStyle/>
          <a:p>
            <a:fld id="{39FA4777-4DED-4762-8D0C-4E8C3CD0A8F4}" type="slidenum">
              <a:rPr lang="en-US" smtClean="0"/>
              <a:t>1</a:t>
            </a:fld>
            <a:endParaRPr lang="en-US"/>
          </a:p>
        </p:txBody>
      </p:sp>
    </p:spTree>
    <p:extLst>
      <p:ext uri="{BB962C8B-B14F-4D97-AF65-F5344CB8AC3E}">
        <p14:creationId xmlns:p14="http://schemas.microsoft.com/office/powerpoint/2010/main" val="20793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 REMEMBER THE WORDS OF CHRIST</a:t>
            </a:r>
          </a:p>
          <a:p>
            <a:r>
              <a:rPr lang="en-US" dirty="0"/>
              <a:t>Psalm 119:89-93 – God’s words are important. They give life! He has given authority to Jesus – His words are life!</a:t>
            </a:r>
            <a:br>
              <a:rPr lang="en-US" dirty="0"/>
            </a:br>
            <a:r>
              <a:rPr lang="en-US" dirty="0"/>
              <a:t>  A. Reasons to Remember Christ’s Word</a:t>
            </a:r>
          </a:p>
          <a:p>
            <a:pPr marL="171450" lvl="0" indent="-171450">
              <a:buFont typeface="Arial" panose="020B0604020202020204" pitchFamily="34" charset="0"/>
              <a:buChar char="•"/>
            </a:pPr>
            <a:r>
              <a:rPr lang="en-US" dirty="0"/>
              <a:t>John. 1:1-5 – The word is Christ and in Him is life.</a:t>
            </a:r>
          </a:p>
          <a:p>
            <a:pPr marL="171450" lvl="0" indent="-171450">
              <a:buFont typeface="Arial" panose="020B0604020202020204" pitchFamily="34" charset="0"/>
              <a:buChar char="•"/>
            </a:pPr>
            <a:r>
              <a:rPr lang="en-US" dirty="0"/>
              <a:t>14:6 – Without it we can’t come to the Father.</a:t>
            </a:r>
          </a:p>
          <a:p>
            <a:pPr marL="171450" lvl="0" indent="-171450">
              <a:buFont typeface="Arial" panose="020B0604020202020204" pitchFamily="34" charset="0"/>
              <a:buChar char="•"/>
            </a:pPr>
            <a:r>
              <a:rPr lang="en-US" dirty="0"/>
              <a:t>8:31-32 – By it we are made free.</a:t>
            </a:r>
          </a:p>
          <a:p>
            <a:pPr marL="171450" lvl="0" indent="-171450">
              <a:buFont typeface="Arial" panose="020B0604020202020204" pitchFamily="34" charset="0"/>
              <a:buChar char="•"/>
            </a:pPr>
            <a:r>
              <a:rPr lang="en-US" dirty="0"/>
              <a:t>17:15-17 – It sanctifies us from the world while we live here.</a:t>
            </a:r>
          </a:p>
          <a:p>
            <a:pPr marL="171450" lvl="0" indent="-171450">
              <a:buFont typeface="Arial" panose="020B0604020202020204" pitchFamily="34" charset="0"/>
              <a:buChar char="•"/>
            </a:pPr>
            <a:r>
              <a:rPr lang="en-US" dirty="0"/>
              <a:t>12:48 – It is going to judge us.</a:t>
            </a:r>
          </a:p>
          <a:p>
            <a:r>
              <a:rPr lang="en-US" dirty="0"/>
              <a:t>B. Means We Spend Time with the Word</a:t>
            </a:r>
          </a:p>
          <a:p>
            <a:pPr marL="171450" indent="-171450">
              <a:buFont typeface="Arial" panose="020B0604020202020204" pitchFamily="34" charset="0"/>
              <a:buChar char="•"/>
            </a:pPr>
            <a:r>
              <a:rPr lang="en-US" dirty="0" smtClean="0"/>
              <a:t>2 </a:t>
            </a:r>
            <a:r>
              <a:rPr lang="en-US" dirty="0"/>
              <a:t>Timothy 2:15 – Diligently study.</a:t>
            </a:r>
          </a:p>
          <a:p>
            <a:pPr marL="171450" lvl="0" indent="-171450">
              <a:buFont typeface="Arial" panose="020B0604020202020204" pitchFamily="34" charset="0"/>
              <a:buChar char="•"/>
            </a:pPr>
            <a:r>
              <a:rPr lang="en-US" dirty="0"/>
              <a:t>1 Peter 2:2 – Desire the word from the beginning.</a:t>
            </a:r>
          </a:p>
          <a:p>
            <a:pPr marL="628650" lvl="1" indent="-171450">
              <a:buFont typeface="Arial" panose="020B0604020202020204" pitchFamily="34" charset="0"/>
              <a:buChar char="•"/>
            </a:pPr>
            <a:r>
              <a:rPr lang="en-US" dirty="0"/>
              <a:t>Hebrews 5:12-14 – Seek to progress from milk to meat.</a:t>
            </a:r>
          </a:p>
          <a:p>
            <a:pPr marL="171450" lvl="0" indent="-171450">
              <a:buFont typeface="Arial" panose="020B0604020202020204" pitchFamily="34" charset="0"/>
              <a:buChar char="•"/>
            </a:pPr>
            <a:r>
              <a:rPr lang="en-US" dirty="0"/>
              <a:t>Psalm 119:15-16 “</a:t>
            </a:r>
            <a:r>
              <a:rPr lang="en-US" i="1" dirty="0"/>
              <a:t>I will meditate on Your precepts, And contemplate Your ways. </a:t>
            </a:r>
            <a:r>
              <a:rPr lang="en-US" b="1" i="1" dirty="0"/>
              <a:t>16 </a:t>
            </a:r>
            <a:r>
              <a:rPr lang="en-US" i="1" dirty="0"/>
              <a:t>I will delight myself in Your statutes; I will not forget Your word.”</a:t>
            </a:r>
            <a:endParaRPr lang="en-US" dirty="0"/>
          </a:p>
          <a:p>
            <a:endParaRPr lang="en-US" dirty="0"/>
          </a:p>
        </p:txBody>
      </p:sp>
      <p:sp>
        <p:nvSpPr>
          <p:cNvPr id="4" name="Slide Number Placeholder 3"/>
          <p:cNvSpPr>
            <a:spLocks noGrp="1"/>
          </p:cNvSpPr>
          <p:nvPr>
            <p:ph type="sldNum" sz="quarter" idx="10"/>
          </p:nvPr>
        </p:nvSpPr>
        <p:spPr/>
        <p:txBody>
          <a:bodyPr/>
          <a:lstStyle/>
          <a:p>
            <a:fld id="{39FA4777-4DED-4762-8D0C-4E8C3CD0A8F4}" type="slidenum">
              <a:rPr lang="en-US" smtClean="0"/>
              <a:t>2</a:t>
            </a:fld>
            <a:endParaRPr lang="en-US"/>
          </a:p>
        </p:txBody>
      </p:sp>
    </p:spTree>
    <p:extLst>
      <p:ext uri="{BB962C8B-B14F-4D97-AF65-F5344CB8AC3E}">
        <p14:creationId xmlns:p14="http://schemas.microsoft.com/office/powerpoint/2010/main" val="179567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 REMEMBER THE DEATH OF CHRIST. </a:t>
            </a:r>
          </a:p>
          <a:p>
            <a:r>
              <a:rPr lang="en-US" dirty="0"/>
              <a:t>A wonderful gift that we must remember daily – Isaiah 53:5 “</a:t>
            </a:r>
            <a:r>
              <a:rPr lang="en-US" i="1" dirty="0"/>
              <a:t>But He was wounded for our transgressions, He was bruised for our iniquities; The chastisement for our peace was upon Him, And by His stripes we are healed.</a:t>
            </a:r>
            <a:r>
              <a:rPr lang="en-US" dirty="0"/>
              <a:t>”</a:t>
            </a:r>
            <a:br>
              <a:rPr lang="en-US" dirty="0"/>
            </a:br>
            <a:r>
              <a:rPr lang="en-US" dirty="0"/>
              <a:t>  A. As the Sacrifice for Our Sins</a:t>
            </a:r>
          </a:p>
          <a:p>
            <a:pPr marL="171450" lvl="0" indent="-171450">
              <a:buFont typeface="Arial" panose="020B0604020202020204" pitchFamily="34" charset="0"/>
              <a:buChar char="•"/>
            </a:pPr>
            <a:r>
              <a:rPr lang="en-US" dirty="0"/>
              <a:t>Galatians 1:3-4 – By His death he delivered us from the present evil age.</a:t>
            </a:r>
          </a:p>
          <a:p>
            <a:pPr marL="628650" lvl="1" indent="-171450">
              <a:buFont typeface="Arial" panose="020B0604020202020204" pitchFamily="34" charset="0"/>
              <a:buChar char="•"/>
            </a:pPr>
            <a:r>
              <a:rPr lang="en-US" dirty="0"/>
              <a:t>Colossians 1:13-14 – God delivers us from darkness into His kingdom. This is possible because of Christ’s death.</a:t>
            </a:r>
          </a:p>
          <a:p>
            <a:pPr marL="171450" lvl="0" indent="-171450">
              <a:buFont typeface="Arial" panose="020B0604020202020204" pitchFamily="34" charset="0"/>
              <a:buChar char="•"/>
            </a:pPr>
            <a:r>
              <a:rPr lang="en-US" dirty="0"/>
              <a:t>Romans 5:6-11 – Through His death and blood we are justified. Our sins are forgiven.</a:t>
            </a:r>
          </a:p>
          <a:p>
            <a:r>
              <a:rPr lang="en-US" dirty="0"/>
              <a:t>  B. As the Only Means of Remission of Our Sins </a:t>
            </a:r>
          </a:p>
          <a:p>
            <a:pPr marL="171450" lvl="0" indent="-171450">
              <a:buFont typeface="Arial" panose="020B0604020202020204" pitchFamily="34" charset="0"/>
              <a:buChar char="•"/>
            </a:pPr>
            <a:r>
              <a:rPr lang="en-US" dirty="0"/>
              <a:t>Hebrews 9:22; 10:4, 10, 18 – Christ’s blood is the only blood that could accomplish this. His sacrifice is sufficient. Now that He did what He did, there is no need for more sacrifices.</a:t>
            </a:r>
          </a:p>
          <a:p>
            <a:r>
              <a:rPr lang="en-US" dirty="0"/>
              <a:t>  C. Lord's Supper Helps – 1 Corinthians 11:24-26 – It is important to be there to participate in this.</a:t>
            </a:r>
            <a:br>
              <a:rPr lang="en-US" dirty="0"/>
            </a:br>
            <a:r>
              <a:rPr lang="en-US" dirty="0"/>
              <a:t/>
            </a:r>
            <a:br>
              <a:rPr lang="en-US" dirty="0"/>
            </a:br>
            <a:r>
              <a:rPr lang="en-US" sz="1400" b="1" dirty="0"/>
              <a:t>Conclusion</a:t>
            </a:r>
            <a:r>
              <a:rPr lang="en-US" dirty="0"/>
              <a:t/>
            </a:r>
            <a:br>
              <a:rPr lang="en-US" dirty="0"/>
            </a:br>
            <a:r>
              <a:rPr lang="en-US" dirty="0"/>
              <a:t>1. Always remember the truth we have received and by which we are established</a:t>
            </a:r>
            <a:r>
              <a:rPr lang="en-US" dirty="0" smtClean="0"/>
              <a:t>.</a:t>
            </a:r>
          </a:p>
          <a:p>
            <a:pPr marL="171450" indent="-171450">
              <a:buFont typeface="Arial" panose="020B0604020202020204" pitchFamily="34" charset="0"/>
              <a:buChar char="•"/>
            </a:pPr>
            <a:r>
              <a:rPr lang="en-US" dirty="0" smtClean="0"/>
              <a:t>In a sense we are established by remembrance. God has given us the bible so we can remember these things as we live. They help us get to heaven.</a:t>
            </a:r>
          </a:p>
          <a:p>
            <a:r>
              <a:rPr lang="en-US" dirty="0" smtClean="0"/>
              <a:t>2</a:t>
            </a:r>
            <a:r>
              <a:rPr lang="en-US" dirty="0"/>
              <a:t>. Keep God and His will constantly in mind. </a:t>
            </a:r>
          </a:p>
          <a:p>
            <a:endParaRPr lang="en-US" dirty="0"/>
          </a:p>
        </p:txBody>
      </p:sp>
      <p:sp>
        <p:nvSpPr>
          <p:cNvPr id="4" name="Slide Number Placeholder 3"/>
          <p:cNvSpPr>
            <a:spLocks noGrp="1"/>
          </p:cNvSpPr>
          <p:nvPr>
            <p:ph type="sldNum" sz="quarter" idx="10"/>
          </p:nvPr>
        </p:nvSpPr>
        <p:spPr/>
        <p:txBody>
          <a:bodyPr/>
          <a:lstStyle/>
          <a:p>
            <a:fld id="{39FA4777-4DED-4762-8D0C-4E8C3CD0A8F4}" type="slidenum">
              <a:rPr lang="en-US" smtClean="0"/>
              <a:t>3</a:t>
            </a:fld>
            <a:endParaRPr lang="en-US"/>
          </a:p>
        </p:txBody>
      </p:sp>
    </p:spTree>
    <p:extLst>
      <p:ext uri="{BB962C8B-B14F-4D97-AF65-F5344CB8AC3E}">
        <p14:creationId xmlns:p14="http://schemas.microsoft.com/office/powerpoint/2010/main" val="217967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2FFFB5-DB51-45A4-938A-B9537F75C7E5}"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260251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FFFB5-DB51-45A4-938A-B9537F75C7E5}"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41455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FFFB5-DB51-45A4-938A-B9537F75C7E5}"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9078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2FFFB5-DB51-45A4-938A-B9537F75C7E5}"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136942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FFFB5-DB51-45A4-938A-B9537F75C7E5}"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132764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2FFFB5-DB51-45A4-938A-B9537F75C7E5}"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15487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2FFFB5-DB51-45A4-938A-B9537F75C7E5}" type="datetimeFigureOut">
              <a:rPr lang="en-US" smtClean="0"/>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44954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2FFFB5-DB51-45A4-938A-B9537F75C7E5}" type="datetimeFigureOut">
              <a:rPr lang="en-US" smtClean="0"/>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79578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FFFB5-DB51-45A4-938A-B9537F75C7E5}" type="datetimeFigureOut">
              <a:rPr lang="en-US" smtClean="0"/>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03133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FFFB5-DB51-45A4-938A-B9537F75C7E5}"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85384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FFFB5-DB51-45A4-938A-B9537F75C7E5}"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C4F0-EC2D-4803-950C-9A32FC6A97B5}" type="slidenum">
              <a:rPr lang="en-US" smtClean="0"/>
              <a:t>‹#›</a:t>
            </a:fld>
            <a:endParaRPr lang="en-US"/>
          </a:p>
        </p:txBody>
      </p:sp>
    </p:spTree>
    <p:extLst>
      <p:ext uri="{BB962C8B-B14F-4D97-AF65-F5344CB8AC3E}">
        <p14:creationId xmlns:p14="http://schemas.microsoft.com/office/powerpoint/2010/main" val="354216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FFFB5-DB51-45A4-938A-B9537F75C7E5}" type="datetimeFigureOut">
              <a:rPr lang="en-US" smtClean="0"/>
              <a:t>8/24/2014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1C4F0-EC2D-4803-950C-9A32FC6A97B5}" type="slidenum">
              <a:rPr lang="en-US" smtClean="0"/>
              <a:t>‹#›</a:t>
            </a:fld>
            <a:endParaRPr lang="en-US"/>
          </a:p>
        </p:txBody>
      </p:sp>
    </p:spTree>
    <p:extLst>
      <p:ext uri="{BB962C8B-B14F-4D97-AF65-F5344CB8AC3E}">
        <p14:creationId xmlns:p14="http://schemas.microsoft.com/office/powerpoint/2010/main" val="3793073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141667" y="901521"/>
            <a:ext cx="4159876" cy="2246769"/>
          </a:xfrm>
          <a:prstGeom prst="rect">
            <a:avLst/>
          </a:prstGeom>
          <a:solidFill>
            <a:schemeClr val="bg1">
              <a:alpha val="65000"/>
            </a:schemeClr>
          </a:solidFill>
          <a:effectLst>
            <a:softEdge rad="266700"/>
          </a:effectLst>
        </p:spPr>
        <p:txBody>
          <a:bodyPr wrap="square" rtlCol="0">
            <a:spAutoFit/>
          </a:bodyPr>
          <a:lstStyle/>
          <a:p>
            <a:pPr algn="ctr"/>
            <a:r>
              <a:rPr lang="en-US" sz="5400" b="1" dirty="0" smtClean="0">
                <a:latin typeface="Brush Script Std" panose="03060802040607070404" pitchFamily="66" charset="0"/>
              </a:rPr>
              <a:t>Things To Remember</a:t>
            </a:r>
          </a:p>
          <a:p>
            <a:pPr algn="ctr"/>
            <a:r>
              <a:rPr lang="en-US" sz="3200" b="1" i="1" dirty="0" smtClean="0"/>
              <a:t>2 Peter 1:10-15</a:t>
            </a:r>
          </a:p>
        </p:txBody>
      </p:sp>
      <p:sp>
        <p:nvSpPr>
          <p:cNvPr id="9" name="TextBox 8"/>
          <p:cNvSpPr txBox="1"/>
          <p:nvPr/>
        </p:nvSpPr>
        <p:spPr>
          <a:xfrm>
            <a:off x="4971245" y="1519707"/>
            <a:ext cx="3606085" cy="861774"/>
          </a:xfrm>
          <a:prstGeom prst="rect">
            <a:avLst/>
          </a:prstGeom>
          <a:solidFill>
            <a:schemeClr val="bg1">
              <a:alpha val="65000"/>
            </a:schemeClr>
          </a:solidFill>
          <a:effectLst>
            <a:softEdge rad="266700"/>
          </a:effectLst>
        </p:spPr>
        <p:txBody>
          <a:bodyPr wrap="square" rtlCol="0">
            <a:spAutoFit/>
          </a:bodyPr>
          <a:lstStyle/>
          <a:p>
            <a:pPr algn="ctr"/>
            <a:r>
              <a:rPr lang="en-US" sz="5000" dirty="0" smtClean="0">
                <a:latin typeface="Brush Script Std" panose="03060802040607070404" pitchFamily="66" charset="0"/>
              </a:rPr>
              <a:t>Your Creator</a:t>
            </a:r>
            <a:endParaRPr lang="en-US" sz="5000" dirty="0">
              <a:latin typeface="Brush Script Std" panose="03060802040607070404" pitchFamily="66" charset="0"/>
            </a:endParaRPr>
          </a:p>
        </p:txBody>
      </p:sp>
      <p:sp>
        <p:nvSpPr>
          <p:cNvPr id="11" name="TextBox 10"/>
          <p:cNvSpPr txBox="1"/>
          <p:nvPr/>
        </p:nvSpPr>
        <p:spPr>
          <a:xfrm>
            <a:off x="4971244" y="2524259"/>
            <a:ext cx="3606085" cy="4001095"/>
          </a:xfrm>
          <a:prstGeom prst="rect">
            <a:avLst/>
          </a:prstGeom>
          <a:solidFill>
            <a:schemeClr val="bg1">
              <a:alpha val="65000"/>
            </a:schemeClr>
          </a:solidFill>
          <a:effectLst>
            <a:softEdge rad="76200"/>
          </a:effectLst>
        </p:spPr>
        <p:txBody>
          <a:bodyPr wrap="square" rtlCol="0">
            <a:spAutoFit/>
          </a:bodyPr>
          <a:lstStyle/>
          <a:p>
            <a:r>
              <a:rPr lang="en-US" sz="3600" b="1" dirty="0" smtClean="0"/>
              <a:t>Why?</a:t>
            </a:r>
          </a:p>
          <a:p>
            <a:pPr marL="342900" indent="-342900">
              <a:buFont typeface="Arial" panose="020B0604020202020204" pitchFamily="34" charset="0"/>
              <a:buChar char="•"/>
            </a:pPr>
            <a:r>
              <a:rPr lang="en-US" sz="3200" dirty="0" smtClean="0"/>
              <a:t>He Remembered You!</a:t>
            </a:r>
          </a:p>
          <a:p>
            <a:r>
              <a:rPr lang="en-US" sz="3600" b="1" dirty="0" smtClean="0"/>
              <a:t>Remember Him Early On!</a:t>
            </a:r>
          </a:p>
          <a:p>
            <a:pPr marL="342900" indent="-342900">
              <a:buFont typeface="Arial" panose="020B0604020202020204" pitchFamily="34" charset="0"/>
              <a:buChar char="•"/>
            </a:pPr>
            <a:r>
              <a:rPr lang="en-US" sz="3200" dirty="0" smtClean="0"/>
              <a:t>Ecclesiastes 12:1</a:t>
            </a:r>
          </a:p>
          <a:p>
            <a:pPr marL="342900" indent="-342900">
              <a:buFont typeface="Arial" panose="020B0604020202020204" pitchFamily="34" charset="0"/>
              <a:buChar char="•"/>
            </a:pPr>
            <a:r>
              <a:rPr lang="en-US" sz="3200" dirty="0" smtClean="0"/>
              <a:t>Luke 2:42, 49</a:t>
            </a:r>
          </a:p>
          <a:p>
            <a:endParaRPr lang="en-US" dirty="0"/>
          </a:p>
        </p:txBody>
      </p:sp>
    </p:spTree>
    <p:extLst>
      <p:ext uri="{BB962C8B-B14F-4D97-AF65-F5344CB8AC3E}">
        <p14:creationId xmlns:p14="http://schemas.microsoft.com/office/powerpoint/2010/main" val="32982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fade">
                                      <p:cBhvr>
                                        <p:cTn id="38" dur="1000"/>
                                        <p:tgtEl>
                                          <p:spTgt spid="11">
                                            <p:txEl>
                                              <p:pRg st="4" end="4"/>
                                            </p:txEl>
                                          </p:spTgt>
                                        </p:tgtEl>
                                      </p:cBhvr>
                                    </p:animEffect>
                                    <p:anim calcmode="lin" valueType="num">
                                      <p:cBhvr>
                                        <p:cTn id="3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141667" y="901521"/>
            <a:ext cx="4159876" cy="2246769"/>
          </a:xfrm>
          <a:prstGeom prst="rect">
            <a:avLst/>
          </a:prstGeom>
          <a:solidFill>
            <a:schemeClr val="bg1">
              <a:alpha val="65000"/>
            </a:schemeClr>
          </a:solidFill>
          <a:effectLst>
            <a:softEdge rad="266700"/>
          </a:effectLst>
        </p:spPr>
        <p:txBody>
          <a:bodyPr wrap="square" rtlCol="0">
            <a:spAutoFit/>
          </a:bodyPr>
          <a:lstStyle/>
          <a:p>
            <a:pPr algn="ctr"/>
            <a:r>
              <a:rPr lang="en-US" sz="5400" b="1" dirty="0" smtClean="0">
                <a:latin typeface="Brush Script Std" panose="03060802040607070404" pitchFamily="66" charset="0"/>
              </a:rPr>
              <a:t>Things To Remember</a:t>
            </a:r>
          </a:p>
          <a:p>
            <a:pPr algn="ctr"/>
            <a:r>
              <a:rPr lang="en-US" sz="3200" b="1" i="1" dirty="0" smtClean="0"/>
              <a:t>2 Peter 1:10-15</a:t>
            </a:r>
          </a:p>
        </p:txBody>
      </p:sp>
      <p:sp>
        <p:nvSpPr>
          <p:cNvPr id="9" name="TextBox 8"/>
          <p:cNvSpPr txBox="1"/>
          <p:nvPr/>
        </p:nvSpPr>
        <p:spPr>
          <a:xfrm>
            <a:off x="4778060" y="1594018"/>
            <a:ext cx="3992451" cy="861774"/>
          </a:xfrm>
          <a:prstGeom prst="rect">
            <a:avLst/>
          </a:prstGeom>
          <a:solidFill>
            <a:schemeClr val="bg1">
              <a:alpha val="65000"/>
            </a:schemeClr>
          </a:solidFill>
          <a:effectLst>
            <a:softEdge rad="266700"/>
          </a:effectLst>
        </p:spPr>
        <p:txBody>
          <a:bodyPr wrap="square" rtlCol="0">
            <a:spAutoFit/>
          </a:bodyPr>
          <a:lstStyle/>
          <a:p>
            <a:pPr algn="ctr"/>
            <a:r>
              <a:rPr lang="en-US" sz="5000" dirty="0" smtClean="0">
                <a:latin typeface="Brush Script Std" panose="03060802040607070404" pitchFamily="66" charset="0"/>
              </a:rPr>
              <a:t>Christ’s Words</a:t>
            </a:r>
            <a:endParaRPr lang="en-US" sz="5000" dirty="0">
              <a:latin typeface="Brush Script Std" panose="03060802040607070404" pitchFamily="66" charset="0"/>
            </a:endParaRPr>
          </a:p>
        </p:txBody>
      </p:sp>
      <p:sp>
        <p:nvSpPr>
          <p:cNvPr id="11" name="TextBox 10"/>
          <p:cNvSpPr txBox="1"/>
          <p:nvPr/>
        </p:nvSpPr>
        <p:spPr>
          <a:xfrm>
            <a:off x="4971244" y="2524259"/>
            <a:ext cx="3606085" cy="3939540"/>
          </a:xfrm>
          <a:prstGeom prst="rect">
            <a:avLst/>
          </a:prstGeom>
          <a:solidFill>
            <a:schemeClr val="bg1">
              <a:alpha val="65000"/>
            </a:schemeClr>
          </a:solidFill>
          <a:effectLst>
            <a:softEdge rad="76200"/>
          </a:effectLst>
        </p:spPr>
        <p:txBody>
          <a:bodyPr wrap="square" rtlCol="0">
            <a:spAutoFit/>
          </a:bodyPr>
          <a:lstStyle/>
          <a:p>
            <a:r>
              <a:rPr lang="en-US" sz="3600" b="1" dirty="0" smtClean="0"/>
              <a:t>Why?</a:t>
            </a:r>
          </a:p>
          <a:p>
            <a:pPr marL="342900" indent="-342900">
              <a:buFont typeface="Arial" panose="020B0604020202020204" pitchFamily="34" charset="0"/>
              <a:buChar char="•"/>
            </a:pPr>
            <a:r>
              <a:rPr lang="en-US" sz="3200" dirty="0" smtClean="0"/>
              <a:t>It’s our instruction for salvation!</a:t>
            </a:r>
          </a:p>
          <a:p>
            <a:r>
              <a:rPr lang="en-US" sz="3600" b="1" dirty="0" smtClean="0"/>
              <a:t>Requires study!</a:t>
            </a:r>
          </a:p>
          <a:p>
            <a:pPr marL="342900" indent="-342900">
              <a:buFont typeface="Arial" panose="020B0604020202020204" pitchFamily="34" charset="0"/>
              <a:buChar char="•"/>
            </a:pPr>
            <a:r>
              <a:rPr lang="en-US" sz="3200" dirty="0" smtClean="0"/>
              <a:t>2 Timothy 2:15</a:t>
            </a:r>
          </a:p>
          <a:p>
            <a:pPr marL="342900" indent="-342900">
              <a:buFont typeface="Arial" panose="020B0604020202020204" pitchFamily="34" charset="0"/>
              <a:buChar char="•"/>
            </a:pPr>
            <a:r>
              <a:rPr lang="en-US" sz="3200" dirty="0" smtClean="0"/>
              <a:t>1 Peter 2:2</a:t>
            </a:r>
          </a:p>
          <a:p>
            <a:pPr marL="800100" lvl="1" indent="-342900">
              <a:buFont typeface="Arial" panose="020B0604020202020204" pitchFamily="34" charset="0"/>
              <a:buChar char="•"/>
            </a:pPr>
            <a:r>
              <a:rPr lang="en-US" sz="3200" dirty="0" smtClean="0"/>
              <a:t>Heb. 5:12-14</a:t>
            </a:r>
          </a:p>
          <a:p>
            <a:endParaRPr lang="en-US" dirty="0"/>
          </a:p>
        </p:txBody>
      </p:sp>
    </p:spTree>
    <p:extLst>
      <p:ext uri="{BB962C8B-B14F-4D97-AF65-F5344CB8AC3E}">
        <p14:creationId xmlns:p14="http://schemas.microsoft.com/office/powerpoint/2010/main" val="27448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anim calcmode="lin" valueType="num">
                                      <p:cBhvr>
                                        <p:cTn id="3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1000"/>
                                        <p:tgtEl>
                                          <p:spTgt spid="11">
                                            <p:txEl>
                                              <p:pRg st="4" end="4"/>
                                            </p:txEl>
                                          </p:spTgt>
                                        </p:tgtEl>
                                      </p:cBhvr>
                                    </p:animEffect>
                                    <p:anim calcmode="lin" valueType="num">
                                      <p:cBhvr>
                                        <p:cTn id="4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1000"/>
                                        <p:tgtEl>
                                          <p:spTgt spid="11">
                                            <p:txEl>
                                              <p:pRg st="5" end="5"/>
                                            </p:txEl>
                                          </p:spTgt>
                                        </p:tgtEl>
                                      </p:cBhvr>
                                    </p:animEffect>
                                    <p:anim calcmode="lin" valueType="num">
                                      <p:cBhvr>
                                        <p:cTn id="4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141667" y="901521"/>
            <a:ext cx="4159876" cy="2246769"/>
          </a:xfrm>
          <a:prstGeom prst="rect">
            <a:avLst/>
          </a:prstGeom>
          <a:solidFill>
            <a:schemeClr val="bg1">
              <a:alpha val="65000"/>
            </a:schemeClr>
          </a:solidFill>
          <a:effectLst>
            <a:softEdge rad="266700"/>
          </a:effectLst>
        </p:spPr>
        <p:txBody>
          <a:bodyPr wrap="square" rtlCol="0">
            <a:spAutoFit/>
          </a:bodyPr>
          <a:lstStyle/>
          <a:p>
            <a:pPr algn="ctr"/>
            <a:r>
              <a:rPr lang="en-US" sz="5400" b="1" dirty="0" smtClean="0">
                <a:latin typeface="Brush Script Std" panose="03060802040607070404" pitchFamily="66" charset="0"/>
              </a:rPr>
              <a:t>Things To Remember</a:t>
            </a:r>
          </a:p>
          <a:p>
            <a:pPr algn="ctr"/>
            <a:r>
              <a:rPr lang="en-US" sz="3200" b="1" i="1" dirty="0" smtClean="0"/>
              <a:t>2 Peter 1:10-15</a:t>
            </a:r>
          </a:p>
        </p:txBody>
      </p:sp>
      <p:sp>
        <p:nvSpPr>
          <p:cNvPr id="9" name="TextBox 8"/>
          <p:cNvSpPr txBox="1"/>
          <p:nvPr/>
        </p:nvSpPr>
        <p:spPr>
          <a:xfrm>
            <a:off x="4816697" y="1594018"/>
            <a:ext cx="3915178" cy="861774"/>
          </a:xfrm>
          <a:prstGeom prst="rect">
            <a:avLst/>
          </a:prstGeom>
          <a:solidFill>
            <a:schemeClr val="bg1">
              <a:alpha val="65000"/>
            </a:schemeClr>
          </a:solidFill>
          <a:effectLst>
            <a:softEdge rad="266700"/>
          </a:effectLst>
        </p:spPr>
        <p:txBody>
          <a:bodyPr wrap="square" rtlCol="0">
            <a:spAutoFit/>
          </a:bodyPr>
          <a:lstStyle/>
          <a:p>
            <a:pPr algn="ctr"/>
            <a:r>
              <a:rPr lang="en-US" sz="5000" dirty="0" smtClean="0">
                <a:latin typeface="Brush Script Std" panose="03060802040607070404" pitchFamily="66" charset="0"/>
              </a:rPr>
              <a:t>Christ’s Death</a:t>
            </a:r>
            <a:endParaRPr lang="en-US" sz="5000" dirty="0">
              <a:latin typeface="Brush Script Std" panose="03060802040607070404" pitchFamily="66" charset="0"/>
            </a:endParaRPr>
          </a:p>
        </p:txBody>
      </p:sp>
      <p:sp>
        <p:nvSpPr>
          <p:cNvPr id="11" name="TextBox 10"/>
          <p:cNvSpPr txBox="1"/>
          <p:nvPr/>
        </p:nvSpPr>
        <p:spPr>
          <a:xfrm>
            <a:off x="4971244" y="2524259"/>
            <a:ext cx="3606085" cy="3939540"/>
          </a:xfrm>
          <a:prstGeom prst="rect">
            <a:avLst/>
          </a:prstGeom>
          <a:solidFill>
            <a:schemeClr val="bg1">
              <a:alpha val="65000"/>
            </a:schemeClr>
          </a:solidFill>
          <a:effectLst>
            <a:softEdge rad="76200"/>
          </a:effectLst>
        </p:spPr>
        <p:txBody>
          <a:bodyPr wrap="square" rtlCol="0">
            <a:spAutoFit/>
          </a:bodyPr>
          <a:lstStyle/>
          <a:p>
            <a:r>
              <a:rPr lang="en-US" sz="3600" b="1" dirty="0" smtClean="0"/>
              <a:t>Why?</a:t>
            </a:r>
          </a:p>
          <a:p>
            <a:pPr marL="342900" indent="-342900">
              <a:buFont typeface="Arial" panose="020B0604020202020204" pitchFamily="34" charset="0"/>
              <a:buChar char="•"/>
            </a:pPr>
            <a:r>
              <a:rPr lang="en-US" sz="3200" dirty="0" smtClean="0"/>
              <a:t>It’s the reason we have hope!</a:t>
            </a:r>
          </a:p>
          <a:p>
            <a:r>
              <a:rPr lang="en-US" sz="3600" b="1" dirty="0" smtClean="0"/>
              <a:t>Sacrifice for sins!</a:t>
            </a:r>
          </a:p>
          <a:p>
            <a:pPr marL="342900" indent="-342900">
              <a:buFont typeface="Arial" panose="020B0604020202020204" pitchFamily="34" charset="0"/>
              <a:buChar char="•"/>
            </a:pPr>
            <a:r>
              <a:rPr lang="en-US" sz="3200" dirty="0" smtClean="0"/>
              <a:t>Romans 5:6-11</a:t>
            </a:r>
          </a:p>
          <a:p>
            <a:pPr marL="342900" indent="-342900">
              <a:buFont typeface="Arial" panose="020B0604020202020204" pitchFamily="34" charset="0"/>
              <a:buChar char="•"/>
            </a:pPr>
            <a:r>
              <a:rPr lang="en-US" sz="3200" dirty="0" smtClean="0"/>
              <a:t>Hebrews 9:22; 10:4, 10, 18</a:t>
            </a:r>
          </a:p>
          <a:p>
            <a:endParaRPr lang="en-US" dirty="0"/>
          </a:p>
        </p:txBody>
      </p:sp>
    </p:spTree>
    <p:extLst>
      <p:ext uri="{BB962C8B-B14F-4D97-AF65-F5344CB8AC3E}">
        <p14:creationId xmlns:p14="http://schemas.microsoft.com/office/powerpoint/2010/main" val="32271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anim calcmode="lin" valueType="num">
                                      <p:cBhvr>
                                        <p:cTn id="3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1000"/>
                                        <p:tgtEl>
                                          <p:spTgt spid="11">
                                            <p:txEl>
                                              <p:pRg st="4" end="4"/>
                                            </p:txEl>
                                          </p:spTgt>
                                        </p:tgtEl>
                                      </p:cBhvr>
                                    </p:animEffect>
                                    <p:anim calcmode="lin" valueType="num">
                                      <p:cBhvr>
                                        <p:cTn id="4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202</Words>
  <Application>Microsoft Office PowerPoint</Application>
  <PresentationFormat>On-screen Show (4:3)</PresentationFormat>
  <Paragraphs>64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Brush Script Std</vt:lpstr>
      <vt:lpstr>Calibri</vt:lpstr>
      <vt:lpstr>Arial</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To Remember</dc:title>
  <dc:creator>Jeremiah Cox</dc:creator>
  <cp:lastModifiedBy>Jeremiah Cox</cp:lastModifiedBy>
  <cp:revision>13</cp:revision>
  <dcterms:created xsi:type="dcterms:W3CDTF">2014-08-24T19:47:01Z</dcterms:created>
  <dcterms:modified xsi:type="dcterms:W3CDTF">2014-08-24T21:36:25Z</dcterms:modified>
</cp:coreProperties>
</file>