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8" r:id="rId2"/>
    <p:sldId id="259" r:id="rId3"/>
    <p:sldId id="260" r:id="rId4"/>
    <p:sldId id="261" r:id="rId5"/>
    <p:sldId id="263"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401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64" y="72"/>
      </p:cViewPr>
      <p:guideLst/>
    </p:cSldViewPr>
  </p:slideViewPr>
  <p:notesTextViewPr>
    <p:cViewPr>
      <p:scale>
        <a:sx n="1" d="1"/>
        <a:sy n="1" d="1"/>
      </p:scale>
      <p:origin x="0" y="0"/>
    </p:cViewPr>
  </p:notesTextViewPr>
  <p:notesViewPr>
    <p:cSldViewPr snapToGrid="0">
      <p:cViewPr varScale="1">
        <p:scale>
          <a:sx n="57" d="100"/>
          <a:sy n="57" d="100"/>
        </p:scale>
        <p:origin x="198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12A5CB-E401-40CB-BC1D-CEA31CDB39D9}" type="datetimeFigureOut">
              <a:rPr lang="en-US" smtClean="0"/>
              <a:t>8/31/2014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131B56-C197-449A-BE2D-FC806D6F0656}" type="slidenum">
              <a:rPr lang="en-US" smtClean="0"/>
              <a:t>‹#›</a:t>
            </a:fld>
            <a:endParaRPr lang="en-US"/>
          </a:p>
        </p:txBody>
      </p:sp>
    </p:spTree>
    <p:extLst>
      <p:ext uri="{BB962C8B-B14F-4D97-AF65-F5344CB8AC3E}">
        <p14:creationId xmlns:p14="http://schemas.microsoft.com/office/powerpoint/2010/main" val="4024345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Which Love?</a:t>
            </a:r>
          </a:p>
          <a:p>
            <a:r>
              <a:rPr lang="en-US" i="1" dirty="0"/>
              <a:t>Four Greek words translated into “love.”</a:t>
            </a:r>
            <a:endParaRPr lang="en-US" dirty="0"/>
          </a:p>
          <a:p>
            <a:pPr marL="171450" lvl="0" indent="-171450">
              <a:buFont typeface="Arial" panose="020B0604020202020204" pitchFamily="34" charset="0"/>
              <a:buChar char="•"/>
            </a:pPr>
            <a:r>
              <a:rPr lang="en-US" i="1" dirty="0"/>
              <a:t>Eros</a:t>
            </a:r>
            <a:r>
              <a:rPr lang="en-US" dirty="0"/>
              <a:t> – refers to passion. (Not in NT)</a:t>
            </a:r>
          </a:p>
          <a:p>
            <a:pPr marL="628650" lvl="1" indent="-171450">
              <a:buFont typeface="Arial" panose="020B0604020202020204" pitchFamily="34" charset="0"/>
              <a:buChar char="•"/>
            </a:pPr>
            <a:r>
              <a:rPr lang="en-US" dirty="0"/>
              <a:t>English word “erotic” is derived from </a:t>
            </a:r>
            <a:r>
              <a:rPr lang="en-US" i="1" dirty="0" err="1"/>
              <a:t>eros</a:t>
            </a:r>
            <a:r>
              <a:rPr lang="en-US" dirty="0"/>
              <a:t>.</a:t>
            </a:r>
          </a:p>
          <a:p>
            <a:pPr marL="628650" lvl="1" indent="-171450">
              <a:buFont typeface="Arial" panose="020B0604020202020204" pitchFamily="34" charset="0"/>
              <a:buChar char="•"/>
            </a:pPr>
            <a:r>
              <a:rPr lang="en-US" dirty="0"/>
              <a:t>Sexual love.</a:t>
            </a:r>
          </a:p>
          <a:p>
            <a:pPr marL="171450" lvl="0" indent="-171450">
              <a:buFont typeface="Arial" panose="020B0604020202020204" pitchFamily="34" charset="0"/>
              <a:buChar char="•"/>
            </a:pPr>
            <a:r>
              <a:rPr lang="en-US" i="1" dirty="0" err="1"/>
              <a:t>Stergos</a:t>
            </a:r>
            <a:r>
              <a:rPr lang="en-US" dirty="0"/>
              <a:t> – natural affection.</a:t>
            </a:r>
          </a:p>
          <a:p>
            <a:pPr marL="628650" lvl="1" indent="-171450">
              <a:buFont typeface="Arial" panose="020B0604020202020204" pitchFamily="34" charset="0"/>
              <a:buChar char="•"/>
            </a:pPr>
            <a:r>
              <a:rPr lang="en-US" dirty="0"/>
              <a:t>Love that a parent naturally has for a child.</a:t>
            </a:r>
          </a:p>
          <a:p>
            <a:pPr marL="171450" lvl="0" indent="-171450">
              <a:buFont typeface="Arial" panose="020B0604020202020204" pitchFamily="34" charset="0"/>
              <a:buChar char="•"/>
            </a:pPr>
            <a:r>
              <a:rPr lang="en-US" i="1" dirty="0" err="1"/>
              <a:t>Philos</a:t>
            </a:r>
            <a:r>
              <a:rPr lang="en-US" dirty="0"/>
              <a:t> – friendly love.</a:t>
            </a:r>
          </a:p>
          <a:p>
            <a:pPr marL="628650" lvl="1" indent="-171450">
              <a:buFont typeface="Arial" panose="020B0604020202020204" pitchFamily="34" charset="0"/>
              <a:buChar char="•"/>
            </a:pPr>
            <a:r>
              <a:rPr lang="en-US" dirty="0"/>
              <a:t>Love that friends with much in common have for each other.</a:t>
            </a:r>
          </a:p>
          <a:p>
            <a:pPr marL="171450" lvl="0" indent="-171450">
              <a:buFont typeface="Arial" panose="020B0604020202020204" pitchFamily="34" charset="0"/>
              <a:buChar char="•"/>
            </a:pPr>
            <a:r>
              <a:rPr lang="en-US" i="1" dirty="0"/>
              <a:t>Agape</a:t>
            </a:r>
            <a:r>
              <a:rPr lang="en-US" dirty="0"/>
              <a:t> – love out of will, i.e. choosing to love.</a:t>
            </a:r>
          </a:p>
          <a:p>
            <a:pPr marL="628650" lvl="1" indent="-171450">
              <a:buFont typeface="Arial" panose="020B0604020202020204" pitchFamily="34" charset="0"/>
              <a:buChar char="•"/>
            </a:pPr>
            <a:r>
              <a:rPr lang="en-US" dirty="0"/>
              <a:t>Wakened by a sense of value in the person being loved.</a:t>
            </a:r>
          </a:p>
          <a:p>
            <a:pPr marL="628650" lvl="1" indent="-171450">
              <a:buFont typeface="Arial" panose="020B0604020202020204" pitchFamily="34" charset="0"/>
              <a:buChar char="•"/>
            </a:pPr>
            <a:r>
              <a:rPr lang="en-US" dirty="0"/>
              <a:t>John 3:16 – God sees a sense of value in a soul created in His image. This lead to Him sending His son to die for man.</a:t>
            </a:r>
          </a:p>
          <a:p>
            <a:endParaRPr lang="en-US" dirty="0"/>
          </a:p>
        </p:txBody>
      </p:sp>
      <p:sp>
        <p:nvSpPr>
          <p:cNvPr id="4" name="Slide Number Placeholder 3"/>
          <p:cNvSpPr>
            <a:spLocks noGrp="1"/>
          </p:cNvSpPr>
          <p:nvPr>
            <p:ph type="sldNum" sz="quarter" idx="10"/>
          </p:nvPr>
        </p:nvSpPr>
        <p:spPr/>
        <p:txBody>
          <a:bodyPr/>
          <a:lstStyle/>
          <a:p>
            <a:fld id="{25131B56-C197-449A-BE2D-FC806D6F0656}" type="slidenum">
              <a:rPr lang="en-US" smtClean="0"/>
              <a:t>1</a:t>
            </a:fld>
            <a:endParaRPr lang="en-US"/>
          </a:p>
        </p:txBody>
      </p:sp>
    </p:spTree>
    <p:extLst>
      <p:ext uri="{BB962C8B-B14F-4D97-AF65-F5344CB8AC3E}">
        <p14:creationId xmlns:p14="http://schemas.microsoft.com/office/powerpoint/2010/main" val="3311662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Characteristics of </a:t>
            </a:r>
            <a:r>
              <a:rPr lang="en-US" i="1" dirty="0"/>
              <a:t>agape</a:t>
            </a:r>
            <a:r>
              <a:rPr lang="en-US" dirty="0"/>
              <a:t> Love (1 Corinthians 13:4-7).</a:t>
            </a:r>
          </a:p>
          <a:p>
            <a:r>
              <a:rPr lang="en-US" i="1" dirty="0"/>
              <a:t>The Corinthian church was not utilizing their spiritual gifts in proper ways. This caused division. The main problem was their lack of love in using these gifts.</a:t>
            </a:r>
            <a:endParaRPr lang="en-US" dirty="0"/>
          </a:p>
          <a:p>
            <a:pPr marL="171450" lvl="0" indent="-171450">
              <a:buFont typeface="Arial" panose="020B0604020202020204" pitchFamily="34" charset="0"/>
              <a:buChar char="•"/>
            </a:pPr>
            <a:r>
              <a:rPr lang="en-US" i="1" dirty="0"/>
              <a:t>“suffers long and is kind”</a:t>
            </a:r>
            <a:endParaRPr lang="en-US" dirty="0"/>
          </a:p>
          <a:p>
            <a:pPr marL="628650" lvl="1" indent="-171450">
              <a:buFont typeface="Arial" panose="020B0604020202020204" pitchFamily="34" charset="0"/>
              <a:buChar char="•"/>
            </a:pPr>
            <a:r>
              <a:rPr lang="en-US" dirty="0"/>
              <a:t>Long-tempered instead of short-tempered. (Tempers raged in Corinth due to the conflict of spiritual gifts.)</a:t>
            </a:r>
          </a:p>
          <a:p>
            <a:pPr marL="628650" lvl="1" indent="-171450">
              <a:buFont typeface="Arial" panose="020B0604020202020204" pitchFamily="34" charset="0"/>
              <a:buChar char="•"/>
            </a:pPr>
            <a:r>
              <a:rPr lang="en-US" dirty="0"/>
              <a:t>Kind = mellow; not sharp. (Harsh words were spoken – “</a:t>
            </a:r>
            <a:r>
              <a:rPr lang="en-US" i="1" dirty="0"/>
              <a:t>I have no need of you</a:t>
            </a:r>
            <a:r>
              <a:rPr lang="en-US" dirty="0"/>
              <a:t>”)</a:t>
            </a:r>
          </a:p>
          <a:p>
            <a:pPr marL="171450" lvl="0" indent="-171450">
              <a:buFont typeface="Arial" panose="020B0604020202020204" pitchFamily="34" charset="0"/>
              <a:buChar char="•"/>
            </a:pPr>
            <a:r>
              <a:rPr lang="en-US" i="1" dirty="0"/>
              <a:t>“does not envy”</a:t>
            </a:r>
            <a:endParaRPr lang="en-US" dirty="0"/>
          </a:p>
          <a:p>
            <a:pPr marL="628650" lvl="1" indent="-171450">
              <a:buFont typeface="Arial" panose="020B0604020202020204" pitchFamily="34" charset="0"/>
              <a:buChar char="•"/>
            </a:pPr>
            <a:r>
              <a:rPr lang="en-US" dirty="0"/>
              <a:t>Jealous thoughts toward another’s good fortune. (People were jealous of other peoples gifts and resented them for the attention they received.)</a:t>
            </a:r>
          </a:p>
          <a:p>
            <a:pPr marL="171450" lvl="0" indent="-171450">
              <a:buFont typeface="Arial" panose="020B0604020202020204" pitchFamily="34" charset="0"/>
              <a:buChar char="•"/>
            </a:pPr>
            <a:r>
              <a:rPr lang="en-US" i="1" dirty="0"/>
              <a:t>“does not parade itself, is not puffed up”</a:t>
            </a:r>
            <a:endParaRPr lang="en-US" dirty="0"/>
          </a:p>
          <a:p>
            <a:pPr marL="628650" lvl="1" indent="-171450">
              <a:buFont typeface="Arial" panose="020B0604020202020204" pitchFamily="34" charset="0"/>
              <a:buChar char="•"/>
            </a:pPr>
            <a:r>
              <a:rPr lang="en-US" dirty="0"/>
              <a:t>Bragging and boasting. (about spiritual gifts)</a:t>
            </a:r>
          </a:p>
          <a:p>
            <a:pPr marL="628650" lvl="1" indent="-171450">
              <a:buFont typeface="Arial" panose="020B0604020202020204" pitchFamily="34" charset="0"/>
              <a:buChar char="•"/>
            </a:pPr>
            <a:r>
              <a:rPr lang="en-US" dirty="0"/>
              <a:t>Arrogance. Inflated concept of self-importance. (because of spiritual gifts)</a:t>
            </a:r>
          </a:p>
          <a:p>
            <a:pPr marL="171450" lvl="0" indent="-171450">
              <a:buFont typeface="Arial" panose="020B0604020202020204" pitchFamily="34" charset="0"/>
              <a:buChar char="•"/>
            </a:pPr>
            <a:r>
              <a:rPr lang="en-US" i="1" dirty="0"/>
              <a:t>“does not behave rudely”</a:t>
            </a:r>
            <a:endParaRPr lang="en-US" dirty="0"/>
          </a:p>
          <a:p>
            <a:pPr marL="628650" lvl="1" indent="-171450">
              <a:buFont typeface="Arial" panose="020B0604020202020204" pitchFamily="34" charset="0"/>
              <a:buChar char="•"/>
            </a:pPr>
            <a:r>
              <a:rPr lang="en-US" dirty="0"/>
              <a:t>Indecency. (plain rudeness toward others.)</a:t>
            </a:r>
          </a:p>
          <a:p>
            <a:pPr marL="171450" lvl="0" indent="-171450">
              <a:buFont typeface="Arial" panose="020B0604020202020204" pitchFamily="34" charset="0"/>
              <a:buChar char="•"/>
            </a:pPr>
            <a:r>
              <a:rPr lang="en-US" i="1" dirty="0"/>
              <a:t>“does not seek its own”</a:t>
            </a:r>
            <a:endParaRPr lang="en-US" dirty="0"/>
          </a:p>
          <a:p>
            <a:pPr marL="628650" lvl="1" indent="-171450">
              <a:buFont typeface="Arial" panose="020B0604020202020204" pitchFamily="34" charset="0"/>
              <a:buChar char="•"/>
            </a:pPr>
            <a:r>
              <a:rPr lang="en-US" dirty="0"/>
              <a:t>Selfishness. (Using gifts for own benefit. Or to be seen. Not for others benefit.)</a:t>
            </a:r>
          </a:p>
          <a:p>
            <a:pPr marL="171450" lvl="0" indent="-171450">
              <a:buFont typeface="Arial" panose="020B0604020202020204" pitchFamily="34" charset="0"/>
              <a:buChar char="•"/>
            </a:pPr>
            <a:r>
              <a:rPr lang="en-US" i="1" dirty="0"/>
              <a:t>“is not provoked”</a:t>
            </a:r>
            <a:endParaRPr lang="en-US" dirty="0"/>
          </a:p>
          <a:p>
            <a:pPr marL="628650" lvl="1" indent="-171450">
              <a:buFont typeface="Arial" panose="020B0604020202020204" pitchFamily="34" charset="0"/>
              <a:buChar char="•"/>
            </a:pPr>
            <a:r>
              <a:rPr lang="en-US" dirty="0"/>
              <a:t>Angered; provoked to wrath. (tension was high in Corinth)</a:t>
            </a:r>
          </a:p>
          <a:p>
            <a:endParaRPr lang="en-US" dirty="0"/>
          </a:p>
        </p:txBody>
      </p:sp>
      <p:sp>
        <p:nvSpPr>
          <p:cNvPr id="4" name="Slide Number Placeholder 3"/>
          <p:cNvSpPr>
            <a:spLocks noGrp="1"/>
          </p:cNvSpPr>
          <p:nvPr>
            <p:ph type="sldNum" sz="quarter" idx="10"/>
          </p:nvPr>
        </p:nvSpPr>
        <p:spPr/>
        <p:txBody>
          <a:bodyPr/>
          <a:lstStyle/>
          <a:p>
            <a:fld id="{25131B56-C197-449A-BE2D-FC806D6F0656}" type="slidenum">
              <a:rPr lang="en-US" smtClean="0"/>
              <a:t>2</a:t>
            </a:fld>
            <a:endParaRPr lang="en-US"/>
          </a:p>
        </p:txBody>
      </p:sp>
    </p:spTree>
    <p:extLst>
      <p:ext uri="{BB962C8B-B14F-4D97-AF65-F5344CB8AC3E}">
        <p14:creationId xmlns:p14="http://schemas.microsoft.com/office/powerpoint/2010/main" val="3247714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i="1" dirty="0"/>
              <a:t>“thinks no evil”</a:t>
            </a:r>
            <a:endParaRPr lang="en-US" dirty="0"/>
          </a:p>
          <a:p>
            <a:pPr marL="628650" lvl="1" indent="-171450">
              <a:buFont typeface="Arial" panose="020B0604020202020204" pitchFamily="34" charset="0"/>
              <a:buChar char="•"/>
            </a:pPr>
            <a:r>
              <a:rPr lang="en-US" dirty="0"/>
              <a:t>Dwelling on offences others have committed, or offences committed toward you.</a:t>
            </a:r>
          </a:p>
          <a:p>
            <a:pPr marL="171450" lvl="0" indent="-171450">
              <a:buFont typeface="Arial" panose="020B0604020202020204" pitchFamily="34" charset="0"/>
              <a:buChar char="•"/>
            </a:pPr>
            <a:r>
              <a:rPr lang="en-US" i="1" dirty="0"/>
              <a:t>“does not rejoice in iniquity, but rejoices in the truth”</a:t>
            </a:r>
            <a:endParaRPr lang="en-US" dirty="0"/>
          </a:p>
          <a:p>
            <a:pPr marL="628650" lvl="1" indent="-171450">
              <a:buFont typeface="Arial" panose="020B0604020202020204" pitchFamily="34" charset="0"/>
              <a:buChar char="•"/>
            </a:pPr>
            <a:r>
              <a:rPr lang="en-US" dirty="0"/>
              <a:t>Finding pleasure in sin. Or perhaps in another’s downfall.</a:t>
            </a:r>
          </a:p>
          <a:p>
            <a:pPr marL="628650" lvl="1" indent="-171450">
              <a:buFont typeface="Arial" panose="020B0604020202020204" pitchFamily="34" charset="0"/>
              <a:buChar char="•"/>
            </a:pPr>
            <a:r>
              <a:rPr lang="en-US" dirty="0"/>
              <a:t>Love finds pleasure in truth. If truth is present, love is there.</a:t>
            </a:r>
          </a:p>
          <a:p>
            <a:pPr marL="171450" lvl="0" indent="-171450">
              <a:buFont typeface="Arial" panose="020B0604020202020204" pitchFamily="34" charset="0"/>
              <a:buChar char="•"/>
            </a:pPr>
            <a:r>
              <a:rPr lang="en-US" i="1" dirty="0"/>
              <a:t>“bears all things”</a:t>
            </a:r>
            <a:endParaRPr lang="en-US" dirty="0"/>
          </a:p>
          <a:p>
            <a:pPr marL="628650" lvl="1" indent="-171450">
              <a:buFont typeface="Arial" panose="020B0604020202020204" pitchFamily="34" charset="0"/>
              <a:buChar char="•"/>
            </a:pPr>
            <a:r>
              <a:rPr lang="en-US" dirty="0"/>
              <a:t>Stability under hard times. Trials/tribulations. Love remains standing.</a:t>
            </a:r>
          </a:p>
          <a:p>
            <a:pPr marL="171450" lvl="0" indent="-171450">
              <a:buFont typeface="Arial" panose="020B0604020202020204" pitchFamily="34" charset="0"/>
              <a:buChar char="•"/>
            </a:pPr>
            <a:r>
              <a:rPr lang="en-US" i="1" dirty="0"/>
              <a:t>“believes all things”</a:t>
            </a:r>
            <a:endParaRPr lang="en-US" dirty="0"/>
          </a:p>
          <a:p>
            <a:pPr marL="628650" lvl="1" indent="-171450">
              <a:buFont typeface="Arial" panose="020B0604020202020204" pitchFamily="34" charset="0"/>
              <a:buChar char="•"/>
            </a:pPr>
            <a:r>
              <a:rPr lang="en-US" dirty="0"/>
              <a:t>Gives the benefit of the doubt. Thinks good of people.</a:t>
            </a:r>
          </a:p>
          <a:p>
            <a:pPr marL="171450" lvl="0" indent="-171450">
              <a:buFont typeface="Arial" panose="020B0604020202020204" pitchFamily="34" charset="0"/>
              <a:buChar char="•"/>
            </a:pPr>
            <a:r>
              <a:rPr lang="en-US" i="1" dirty="0"/>
              <a:t>“hopes all things”</a:t>
            </a:r>
            <a:endParaRPr lang="en-US" dirty="0"/>
          </a:p>
          <a:p>
            <a:pPr marL="628650" lvl="1" indent="-171450">
              <a:buFont typeface="Arial" panose="020B0604020202020204" pitchFamily="34" charset="0"/>
              <a:buChar char="•"/>
            </a:pPr>
            <a:r>
              <a:rPr lang="en-US" dirty="0"/>
              <a:t>Is not pessimistic. Hopes for the better, not the worse.</a:t>
            </a:r>
          </a:p>
          <a:p>
            <a:pPr marL="171450" lvl="0" indent="-171450">
              <a:buFont typeface="Arial" panose="020B0604020202020204" pitchFamily="34" charset="0"/>
              <a:buChar char="•"/>
            </a:pPr>
            <a:r>
              <a:rPr lang="en-US" i="1" dirty="0"/>
              <a:t>“endures all things”</a:t>
            </a:r>
            <a:endParaRPr lang="en-US" dirty="0"/>
          </a:p>
          <a:p>
            <a:pPr marL="628650" lvl="1" indent="-171450">
              <a:buFont typeface="Arial" panose="020B0604020202020204" pitchFamily="34" charset="0"/>
              <a:buChar char="•"/>
            </a:pPr>
            <a:r>
              <a:rPr lang="en-US" dirty="0"/>
              <a:t>It is able to get through anything. </a:t>
            </a:r>
          </a:p>
          <a:p>
            <a:pPr marL="171450" lvl="0" indent="-171450">
              <a:buFont typeface="Arial" panose="020B0604020202020204" pitchFamily="34" charset="0"/>
              <a:buChar char="•"/>
            </a:pPr>
            <a:r>
              <a:rPr lang="en-US" i="1" dirty="0"/>
              <a:t>“never fails” (v. 8)</a:t>
            </a:r>
            <a:endParaRPr lang="en-US" dirty="0"/>
          </a:p>
          <a:p>
            <a:pPr marL="628650" lvl="1" indent="-171450">
              <a:buFont typeface="Arial" panose="020B0604020202020204" pitchFamily="34" charset="0"/>
              <a:buChar char="•"/>
            </a:pPr>
            <a:r>
              <a:rPr lang="en-US" dirty="0"/>
              <a:t>Never fails because it is a choice. It can bear and endure anything, and so failure is a choice, not accidental. </a:t>
            </a:r>
          </a:p>
          <a:p>
            <a:endParaRPr lang="en-US" dirty="0"/>
          </a:p>
        </p:txBody>
      </p:sp>
      <p:sp>
        <p:nvSpPr>
          <p:cNvPr id="4" name="Slide Number Placeholder 3"/>
          <p:cNvSpPr>
            <a:spLocks noGrp="1"/>
          </p:cNvSpPr>
          <p:nvPr>
            <p:ph type="sldNum" sz="quarter" idx="10"/>
          </p:nvPr>
        </p:nvSpPr>
        <p:spPr/>
        <p:txBody>
          <a:bodyPr/>
          <a:lstStyle/>
          <a:p>
            <a:fld id="{25131B56-C197-449A-BE2D-FC806D6F0656}" type="slidenum">
              <a:rPr lang="en-US" smtClean="0"/>
              <a:t>3</a:t>
            </a:fld>
            <a:endParaRPr lang="en-US"/>
          </a:p>
        </p:txBody>
      </p:sp>
    </p:spTree>
    <p:extLst>
      <p:ext uri="{BB962C8B-B14F-4D97-AF65-F5344CB8AC3E}">
        <p14:creationId xmlns:p14="http://schemas.microsoft.com/office/powerpoint/2010/main" val="3617836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Love is important!</a:t>
            </a:r>
          </a:p>
          <a:p>
            <a:pPr marL="171450" lvl="0" indent="-171450">
              <a:buFont typeface="Arial" panose="020B0604020202020204" pitchFamily="34" charset="0"/>
              <a:buChar char="•"/>
            </a:pPr>
            <a:r>
              <a:rPr lang="en-US" dirty="0"/>
              <a:t>1 Corinthians 13:1-3</a:t>
            </a:r>
          </a:p>
          <a:p>
            <a:pPr marL="628650" lvl="1" indent="-171450">
              <a:buFont typeface="Arial" panose="020B0604020202020204" pitchFamily="34" charset="0"/>
              <a:buChar char="•"/>
            </a:pPr>
            <a:r>
              <a:rPr lang="en-US" dirty="0"/>
              <a:t>It doesn’t matter what we do, if we don’t do it out of love it is profitless.</a:t>
            </a:r>
          </a:p>
          <a:p>
            <a:pPr marL="171450" lvl="0" indent="-171450">
              <a:buFont typeface="Arial" panose="020B0604020202020204" pitchFamily="34" charset="0"/>
              <a:buChar char="•"/>
            </a:pPr>
            <a:r>
              <a:rPr lang="en-US" dirty="0"/>
              <a:t>Matthew 22:37-40</a:t>
            </a:r>
          </a:p>
          <a:p>
            <a:pPr marL="628650" lvl="1" indent="-171450">
              <a:buFont typeface="Arial" panose="020B0604020202020204" pitchFamily="34" charset="0"/>
              <a:buChar char="•"/>
            </a:pPr>
            <a:r>
              <a:rPr lang="en-US" dirty="0"/>
              <a:t>Love is so important that the Law and Prophets depend on it.</a:t>
            </a:r>
          </a:p>
          <a:p>
            <a:pPr marL="628650" lvl="1" indent="-171450">
              <a:buFont typeface="Arial" panose="020B0604020202020204" pitchFamily="34" charset="0"/>
              <a:buChar char="•"/>
            </a:pPr>
            <a:r>
              <a:rPr lang="en-US" dirty="0"/>
              <a:t>Every expectation/commandment given by God is expected to be obeyed out of love. Like 1 Corinthians 13, if it isn’t it is meaningless.</a:t>
            </a:r>
          </a:p>
          <a:p>
            <a:pPr marL="628650" lvl="1" indent="-171450">
              <a:buFont typeface="Arial" panose="020B0604020202020204" pitchFamily="34" charset="0"/>
              <a:buChar char="•"/>
            </a:pPr>
            <a:r>
              <a:rPr lang="en-US" dirty="0"/>
              <a:t>Colossians 3:12-14 – Love includes all the characteristics of the new man.</a:t>
            </a:r>
          </a:p>
          <a:p>
            <a:pPr marL="1085850" lvl="2" indent="-171450">
              <a:buFont typeface="Arial" panose="020B0604020202020204" pitchFamily="34" charset="0"/>
              <a:buChar char="•"/>
            </a:pPr>
            <a:r>
              <a:rPr lang="en-US" dirty="0"/>
              <a:t>If all of the characteristics is present, but love is not, it is meaningless.</a:t>
            </a:r>
          </a:p>
          <a:p>
            <a:pPr marL="1085850" lvl="2" indent="-171450">
              <a:buFont typeface="Arial" panose="020B0604020202020204" pitchFamily="34" charset="0"/>
              <a:buChar char="•"/>
            </a:pPr>
            <a:r>
              <a:rPr lang="en-US" dirty="0"/>
              <a:t>Without love the new man cannot be perfect (complete).</a:t>
            </a:r>
          </a:p>
          <a:p>
            <a:pPr marL="171450" lvl="0" indent="-171450">
              <a:buFont typeface="Arial" panose="020B0604020202020204" pitchFamily="34" charset="0"/>
              <a:buChar char="•"/>
            </a:pPr>
            <a:r>
              <a:rPr lang="en-US" dirty="0"/>
              <a:t>1 John 4:7-11</a:t>
            </a:r>
          </a:p>
          <a:p>
            <a:pPr marL="628650" lvl="1" indent="-171450">
              <a:buFont typeface="Arial" panose="020B0604020202020204" pitchFamily="34" charset="0"/>
              <a:buChar char="•"/>
            </a:pPr>
            <a:r>
              <a:rPr lang="en-US" dirty="0"/>
              <a:t>If we do not love we do not have God.</a:t>
            </a:r>
          </a:p>
          <a:p>
            <a:pPr marL="171450" lvl="0" indent="-171450">
              <a:buFont typeface="Arial" panose="020B0604020202020204" pitchFamily="34" charset="0"/>
              <a:buChar char="•"/>
            </a:pPr>
            <a:r>
              <a:rPr lang="en-US" dirty="0"/>
              <a:t>Love is VITAL!</a:t>
            </a:r>
          </a:p>
          <a:p>
            <a:endParaRPr lang="en-US" dirty="0"/>
          </a:p>
        </p:txBody>
      </p:sp>
      <p:sp>
        <p:nvSpPr>
          <p:cNvPr id="4" name="Slide Number Placeholder 3"/>
          <p:cNvSpPr>
            <a:spLocks noGrp="1"/>
          </p:cNvSpPr>
          <p:nvPr>
            <p:ph type="sldNum" sz="quarter" idx="10"/>
          </p:nvPr>
        </p:nvSpPr>
        <p:spPr/>
        <p:txBody>
          <a:bodyPr/>
          <a:lstStyle/>
          <a:p>
            <a:fld id="{25131B56-C197-449A-BE2D-FC806D6F0656}" type="slidenum">
              <a:rPr lang="en-US" smtClean="0"/>
              <a:t>4</a:t>
            </a:fld>
            <a:endParaRPr lang="en-US"/>
          </a:p>
        </p:txBody>
      </p:sp>
    </p:spTree>
    <p:extLst>
      <p:ext uri="{BB962C8B-B14F-4D97-AF65-F5344CB8AC3E}">
        <p14:creationId xmlns:p14="http://schemas.microsoft.com/office/powerpoint/2010/main" val="30979120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It is important to know actions that are present if have love. The following actions are driven by love.</a:t>
            </a:r>
            <a:endParaRPr lang="en-US" dirty="0"/>
          </a:p>
          <a:p>
            <a:pPr lvl="0"/>
            <a:r>
              <a:rPr lang="en-US" dirty="0"/>
              <a:t>Preaching/Teaching/Edifying.</a:t>
            </a:r>
          </a:p>
          <a:p>
            <a:pPr marL="171450" lvl="0" indent="-171450">
              <a:buFont typeface="Arial" panose="020B0604020202020204" pitchFamily="34" charset="0"/>
              <a:buChar char="•"/>
            </a:pPr>
            <a:r>
              <a:rPr lang="en-US" dirty="0"/>
              <a:t>Preaching and writing of the apostles. (Hebrews 11:6)</a:t>
            </a:r>
          </a:p>
          <a:p>
            <a:pPr marL="628650" lvl="1" indent="-171450">
              <a:buFont typeface="Arial" panose="020B0604020202020204" pitchFamily="34" charset="0"/>
              <a:buChar char="•"/>
            </a:pPr>
            <a:r>
              <a:rPr lang="en-US" dirty="0"/>
              <a:t>Romans 10:17 – faith is only possible by hearing the word of God!</a:t>
            </a:r>
          </a:p>
          <a:p>
            <a:pPr marL="628650" lvl="1" indent="-171450">
              <a:buFont typeface="Arial" panose="020B0604020202020204" pitchFamily="34" charset="0"/>
              <a:buChar char="•"/>
            </a:pPr>
            <a:r>
              <a:rPr lang="en-US" dirty="0"/>
              <a:t>1 John 1:1-4</a:t>
            </a:r>
          </a:p>
          <a:p>
            <a:pPr marL="1085850" lvl="2" indent="-171450">
              <a:buFont typeface="Arial" panose="020B0604020202020204" pitchFamily="34" charset="0"/>
              <a:buChar char="•"/>
            </a:pPr>
            <a:r>
              <a:rPr lang="en-US" dirty="0"/>
              <a:t>They witness Jesus and were given the mystery. They proclaim it to us because they want us to know and obtain salvation.</a:t>
            </a:r>
          </a:p>
          <a:p>
            <a:pPr marL="628650" lvl="1" indent="-171450">
              <a:buFont typeface="Arial" panose="020B0604020202020204" pitchFamily="34" charset="0"/>
              <a:buChar char="•"/>
            </a:pPr>
            <a:r>
              <a:rPr lang="en-US" dirty="0"/>
              <a:t>1 Peter 1:3-9 – the end of faith is salvation.</a:t>
            </a:r>
          </a:p>
          <a:p>
            <a:pPr marL="171450" lvl="0" indent="-171450">
              <a:buFont typeface="Arial" panose="020B0604020202020204" pitchFamily="34" charset="0"/>
              <a:buChar char="•"/>
            </a:pPr>
            <a:r>
              <a:rPr lang="en-US" dirty="0"/>
              <a:t>1 Timothy 4:12-16 – In teaching and leading by example Timothy saved others.</a:t>
            </a:r>
          </a:p>
          <a:p>
            <a:pPr marL="628650" lvl="1" indent="-171450">
              <a:buFont typeface="Arial" panose="020B0604020202020204" pitchFamily="34" charset="0"/>
              <a:buChar char="•"/>
            </a:pPr>
            <a:r>
              <a:rPr lang="en-US" dirty="0"/>
              <a:t>James 5:19-20 – This is important.</a:t>
            </a:r>
          </a:p>
          <a:p>
            <a:pPr marL="628650" lvl="1" indent="-171450">
              <a:buFont typeface="Arial" panose="020B0604020202020204" pitchFamily="34" charset="0"/>
              <a:buChar char="•"/>
            </a:pPr>
            <a:r>
              <a:rPr lang="en-US" dirty="0"/>
              <a:t>1 Timothy 2:4 – We, like God, should desire all to reach heaven. This should cause us to preach.</a:t>
            </a:r>
          </a:p>
          <a:p>
            <a:pPr marL="171450" lvl="0" indent="-171450">
              <a:buFont typeface="Arial" panose="020B0604020202020204" pitchFamily="34" charset="0"/>
              <a:buChar char="•"/>
            </a:pPr>
            <a:r>
              <a:rPr lang="en-US" dirty="0"/>
              <a:t>In teaching is edification. This is a responsibility each of us has toward each other. </a:t>
            </a:r>
            <a:r>
              <a:rPr lang="en-US" dirty="0">
                <a:sym typeface="Wingdings" panose="05000000000000000000" pitchFamily="2" charset="2"/>
              </a:rPr>
              <a:t></a:t>
            </a:r>
            <a:endParaRPr lang="en-US" dirty="0"/>
          </a:p>
          <a:p>
            <a:pPr lvl="0"/>
            <a:r>
              <a:rPr lang="en-US" dirty="0"/>
              <a:t>Attendance at assembly.</a:t>
            </a:r>
          </a:p>
          <a:p>
            <a:pPr marL="171450" lvl="0" indent="-171450">
              <a:buFont typeface="Arial" panose="020B0604020202020204" pitchFamily="34" charset="0"/>
              <a:buChar char="•"/>
            </a:pPr>
            <a:r>
              <a:rPr lang="en-US" dirty="0"/>
              <a:t>Hebrews 10:24-25 – Exhortation is expected from each of us. In order to do this God has designed the assembling together.</a:t>
            </a:r>
          </a:p>
          <a:p>
            <a:pPr marL="628650" lvl="1" indent="-171450">
              <a:buFont typeface="Arial" panose="020B0604020202020204" pitchFamily="34" charset="0"/>
              <a:buChar char="•"/>
            </a:pPr>
            <a:r>
              <a:rPr lang="en-US" dirty="0"/>
              <a:t>3:12-14 – We are to look out for one another by warning each other of sin and encouraging each other to remain faithful.</a:t>
            </a:r>
          </a:p>
          <a:p>
            <a:pPr marL="171450" lvl="0" indent="-171450">
              <a:buFont typeface="Arial" panose="020B0604020202020204" pitchFamily="34" charset="0"/>
              <a:buChar char="•"/>
            </a:pPr>
            <a:r>
              <a:rPr lang="en-US" dirty="0"/>
              <a:t>The assembly is designed for edification – 1 Corinthians 14:12; Ephesians 4:11-16</a:t>
            </a:r>
          </a:p>
          <a:p>
            <a:pPr marL="171450" lvl="0" indent="-171450">
              <a:buFont typeface="Arial" panose="020B0604020202020204" pitchFamily="34" charset="0"/>
              <a:buChar char="•"/>
            </a:pPr>
            <a:r>
              <a:rPr lang="en-US" dirty="0"/>
              <a:t>Assembling is an action driven by considering one another </a:t>
            </a:r>
            <a:r>
              <a:rPr lang="en-US" i="1" dirty="0"/>
              <a:t>“in order to stir up love and good works” (Hebrews 10:24)</a:t>
            </a:r>
            <a:r>
              <a:rPr lang="en-US" dirty="0"/>
              <a:t>.</a:t>
            </a:r>
          </a:p>
          <a:p>
            <a:endParaRPr lang="en-US" dirty="0"/>
          </a:p>
        </p:txBody>
      </p:sp>
      <p:sp>
        <p:nvSpPr>
          <p:cNvPr id="4" name="Slide Number Placeholder 3"/>
          <p:cNvSpPr>
            <a:spLocks noGrp="1"/>
          </p:cNvSpPr>
          <p:nvPr>
            <p:ph type="sldNum" sz="quarter" idx="10"/>
          </p:nvPr>
        </p:nvSpPr>
        <p:spPr/>
        <p:txBody>
          <a:bodyPr/>
          <a:lstStyle/>
          <a:p>
            <a:fld id="{25131B56-C197-449A-BE2D-FC806D6F0656}" type="slidenum">
              <a:rPr lang="en-US" smtClean="0"/>
              <a:t>5</a:t>
            </a:fld>
            <a:endParaRPr lang="en-US"/>
          </a:p>
        </p:txBody>
      </p:sp>
    </p:spTree>
    <p:extLst>
      <p:ext uri="{BB962C8B-B14F-4D97-AF65-F5344CB8AC3E}">
        <p14:creationId xmlns:p14="http://schemas.microsoft.com/office/powerpoint/2010/main" val="4931493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Discipline. (parent to child/church to member)</a:t>
            </a:r>
          </a:p>
          <a:p>
            <a:pPr marL="171450" lvl="0" indent="-171450">
              <a:buFont typeface="Arial" panose="020B0604020202020204" pitchFamily="34" charset="0"/>
              <a:buChar char="•"/>
            </a:pPr>
            <a:r>
              <a:rPr lang="en-US" dirty="0"/>
              <a:t>Hebrews 12:7-11 – Chastening is a negative action that brings positive results. It is ultimately an act of love.</a:t>
            </a:r>
          </a:p>
          <a:p>
            <a:pPr marL="628650" lvl="1" indent="-171450">
              <a:buFont typeface="Arial" panose="020B0604020202020204" pitchFamily="34" charset="0"/>
              <a:buChar char="•"/>
            </a:pPr>
            <a:r>
              <a:rPr lang="en-US" dirty="0"/>
              <a:t>Proverbs 23:13-14 – Disciplining children spares their soul.</a:t>
            </a:r>
          </a:p>
          <a:p>
            <a:pPr marL="1085850" lvl="2" indent="-171450">
              <a:buFont typeface="Arial" panose="020B0604020202020204" pitchFamily="34" charset="0"/>
              <a:buChar char="•"/>
            </a:pPr>
            <a:r>
              <a:rPr lang="en-US" dirty="0"/>
              <a:t>Failure to discipline proves detrimental – 1 Samuel 2:22-36 – Eli’s sons, </a:t>
            </a:r>
            <a:r>
              <a:rPr lang="en-US" dirty="0" err="1"/>
              <a:t>Hophni</a:t>
            </a:r>
            <a:r>
              <a:rPr lang="en-US" dirty="0"/>
              <a:t> and Phinehas, died because </a:t>
            </a:r>
            <a:r>
              <a:rPr lang="en-US" i="1" dirty="0"/>
              <a:t>“he did not restrain them”</a:t>
            </a:r>
            <a:r>
              <a:rPr lang="en-US" dirty="0"/>
              <a:t> (3:13).</a:t>
            </a:r>
          </a:p>
          <a:p>
            <a:pPr marL="628650" lvl="1" indent="-171450">
              <a:buFont typeface="Arial" panose="020B0604020202020204" pitchFamily="34" charset="0"/>
              <a:buChar char="•"/>
            </a:pPr>
            <a:r>
              <a:rPr lang="en-US" dirty="0"/>
              <a:t>2 Corinthians 2:4 – Paul’s letter to Corinth was out of love. It was out of love that he had withdrawn from the brother and out of love that they were commanded to. It lead to his soul being saved.</a:t>
            </a:r>
          </a:p>
          <a:p>
            <a:pPr lvl="0"/>
            <a:r>
              <a:rPr lang="en-US" dirty="0"/>
              <a:t>General Obedience to God</a:t>
            </a:r>
          </a:p>
          <a:p>
            <a:pPr marL="171450" lvl="0" indent="-171450">
              <a:buFont typeface="Arial" panose="020B0604020202020204" pitchFamily="34" charset="0"/>
              <a:buChar char="•"/>
            </a:pPr>
            <a:r>
              <a:rPr lang="en-US" dirty="0"/>
              <a:t>John 14:15, 23-24 – If we love God we’ll obey Him.</a:t>
            </a:r>
          </a:p>
          <a:p>
            <a:pPr marL="171450" lvl="0" indent="-171450">
              <a:buFont typeface="Arial" panose="020B0604020202020204" pitchFamily="34" charset="0"/>
              <a:buChar char="•"/>
            </a:pPr>
            <a:r>
              <a:rPr lang="en-US" dirty="0"/>
              <a:t>1 John 5:3; 2 John 6</a:t>
            </a:r>
          </a:p>
          <a:p>
            <a:endParaRPr lang="en-US" dirty="0"/>
          </a:p>
        </p:txBody>
      </p:sp>
      <p:sp>
        <p:nvSpPr>
          <p:cNvPr id="4" name="Slide Number Placeholder 3"/>
          <p:cNvSpPr>
            <a:spLocks noGrp="1"/>
          </p:cNvSpPr>
          <p:nvPr>
            <p:ph type="sldNum" sz="quarter" idx="10"/>
          </p:nvPr>
        </p:nvSpPr>
        <p:spPr/>
        <p:txBody>
          <a:bodyPr/>
          <a:lstStyle/>
          <a:p>
            <a:fld id="{25131B56-C197-449A-BE2D-FC806D6F0656}" type="slidenum">
              <a:rPr lang="en-US" smtClean="0"/>
              <a:t>6</a:t>
            </a:fld>
            <a:endParaRPr lang="en-US"/>
          </a:p>
        </p:txBody>
      </p:sp>
    </p:spTree>
    <p:extLst>
      <p:ext uri="{BB962C8B-B14F-4D97-AF65-F5344CB8AC3E}">
        <p14:creationId xmlns:p14="http://schemas.microsoft.com/office/powerpoint/2010/main" val="183325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4421DC1-ED18-4657-BD5A-5F761855824E}" type="datetimeFigureOut">
              <a:rPr lang="en-US" smtClean="0"/>
              <a:t>8/31/2014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A6EFC-4DF9-4513-B17A-AE44658B8CA7}" type="slidenum">
              <a:rPr lang="en-US" smtClean="0"/>
              <a:t>‹#›</a:t>
            </a:fld>
            <a:endParaRPr lang="en-US"/>
          </a:p>
        </p:txBody>
      </p:sp>
    </p:spTree>
    <p:extLst>
      <p:ext uri="{BB962C8B-B14F-4D97-AF65-F5344CB8AC3E}">
        <p14:creationId xmlns:p14="http://schemas.microsoft.com/office/powerpoint/2010/main" val="7677081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421DC1-ED18-4657-BD5A-5F761855824E}" type="datetimeFigureOut">
              <a:rPr lang="en-US" smtClean="0"/>
              <a:t>8/31/2014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A6EFC-4DF9-4513-B17A-AE44658B8CA7}" type="slidenum">
              <a:rPr lang="en-US" smtClean="0"/>
              <a:t>‹#›</a:t>
            </a:fld>
            <a:endParaRPr lang="en-US"/>
          </a:p>
        </p:txBody>
      </p:sp>
    </p:spTree>
    <p:extLst>
      <p:ext uri="{BB962C8B-B14F-4D97-AF65-F5344CB8AC3E}">
        <p14:creationId xmlns:p14="http://schemas.microsoft.com/office/powerpoint/2010/main" val="40956314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421DC1-ED18-4657-BD5A-5F761855824E}" type="datetimeFigureOut">
              <a:rPr lang="en-US" smtClean="0"/>
              <a:t>8/31/2014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A6EFC-4DF9-4513-B17A-AE44658B8CA7}" type="slidenum">
              <a:rPr lang="en-US" smtClean="0"/>
              <a:t>‹#›</a:t>
            </a:fld>
            <a:endParaRPr lang="en-US"/>
          </a:p>
        </p:txBody>
      </p:sp>
    </p:spTree>
    <p:extLst>
      <p:ext uri="{BB962C8B-B14F-4D97-AF65-F5344CB8AC3E}">
        <p14:creationId xmlns:p14="http://schemas.microsoft.com/office/powerpoint/2010/main" val="40788234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421DC1-ED18-4657-BD5A-5F761855824E}" type="datetimeFigureOut">
              <a:rPr lang="en-US" smtClean="0"/>
              <a:t>8/31/2014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A6EFC-4DF9-4513-B17A-AE44658B8CA7}" type="slidenum">
              <a:rPr lang="en-US" smtClean="0"/>
              <a:t>‹#›</a:t>
            </a:fld>
            <a:endParaRPr lang="en-US"/>
          </a:p>
        </p:txBody>
      </p:sp>
    </p:spTree>
    <p:extLst>
      <p:ext uri="{BB962C8B-B14F-4D97-AF65-F5344CB8AC3E}">
        <p14:creationId xmlns:p14="http://schemas.microsoft.com/office/powerpoint/2010/main" val="9916149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21DC1-ED18-4657-BD5A-5F761855824E}" type="datetimeFigureOut">
              <a:rPr lang="en-US" smtClean="0"/>
              <a:t>8/31/2014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A6EFC-4DF9-4513-B17A-AE44658B8CA7}" type="slidenum">
              <a:rPr lang="en-US" smtClean="0"/>
              <a:t>‹#›</a:t>
            </a:fld>
            <a:endParaRPr lang="en-US"/>
          </a:p>
        </p:txBody>
      </p:sp>
    </p:spTree>
    <p:extLst>
      <p:ext uri="{BB962C8B-B14F-4D97-AF65-F5344CB8AC3E}">
        <p14:creationId xmlns:p14="http://schemas.microsoft.com/office/powerpoint/2010/main" val="20449949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4421DC1-ED18-4657-BD5A-5F761855824E}" type="datetimeFigureOut">
              <a:rPr lang="en-US" smtClean="0"/>
              <a:t>8/31/2014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A6EFC-4DF9-4513-B17A-AE44658B8CA7}" type="slidenum">
              <a:rPr lang="en-US" smtClean="0"/>
              <a:t>‹#›</a:t>
            </a:fld>
            <a:endParaRPr lang="en-US"/>
          </a:p>
        </p:txBody>
      </p:sp>
    </p:spTree>
    <p:extLst>
      <p:ext uri="{BB962C8B-B14F-4D97-AF65-F5344CB8AC3E}">
        <p14:creationId xmlns:p14="http://schemas.microsoft.com/office/powerpoint/2010/main" val="33300238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4421DC1-ED18-4657-BD5A-5F761855824E}" type="datetimeFigureOut">
              <a:rPr lang="en-US" smtClean="0"/>
              <a:t>8/31/2014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2A6EFC-4DF9-4513-B17A-AE44658B8CA7}" type="slidenum">
              <a:rPr lang="en-US" smtClean="0"/>
              <a:t>‹#›</a:t>
            </a:fld>
            <a:endParaRPr lang="en-US"/>
          </a:p>
        </p:txBody>
      </p:sp>
    </p:spTree>
    <p:extLst>
      <p:ext uri="{BB962C8B-B14F-4D97-AF65-F5344CB8AC3E}">
        <p14:creationId xmlns:p14="http://schemas.microsoft.com/office/powerpoint/2010/main" val="30118459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4421DC1-ED18-4657-BD5A-5F761855824E}" type="datetimeFigureOut">
              <a:rPr lang="en-US" smtClean="0"/>
              <a:t>8/31/2014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2A6EFC-4DF9-4513-B17A-AE44658B8CA7}" type="slidenum">
              <a:rPr lang="en-US" smtClean="0"/>
              <a:t>‹#›</a:t>
            </a:fld>
            <a:endParaRPr lang="en-US"/>
          </a:p>
        </p:txBody>
      </p:sp>
    </p:spTree>
    <p:extLst>
      <p:ext uri="{BB962C8B-B14F-4D97-AF65-F5344CB8AC3E}">
        <p14:creationId xmlns:p14="http://schemas.microsoft.com/office/powerpoint/2010/main" val="37001306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421DC1-ED18-4657-BD5A-5F761855824E}" type="datetimeFigureOut">
              <a:rPr lang="en-US" smtClean="0"/>
              <a:t>8/31/2014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2A6EFC-4DF9-4513-B17A-AE44658B8CA7}" type="slidenum">
              <a:rPr lang="en-US" smtClean="0"/>
              <a:t>‹#›</a:t>
            </a:fld>
            <a:endParaRPr lang="en-US"/>
          </a:p>
        </p:txBody>
      </p:sp>
    </p:spTree>
    <p:extLst>
      <p:ext uri="{BB962C8B-B14F-4D97-AF65-F5344CB8AC3E}">
        <p14:creationId xmlns:p14="http://schemas.microsoft.com/office/powerpoint/2010/main" val="912279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DC1-ED18-4657-BD5A-5F761855824E}" type="datetimeFigureOut">
              <a:rPr lang="en-US" smtClean="0"/>
              <a:t>8/31/2014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A6EFC-4DF9-4513-B17A-AE44658B8CA7}" type="slidenum">
              <a:rPr lang="en-US" smtClean="0"/>
              <a:t>‹#›</a:t>
            </a:fld>
            <a:endParaRPr lang="en-US"/>
          </a:p>
        </p:txBody>
      </p:sp>
    </p:spTree>
    <p:extLst>
      <p:ext uri="{BB962C8B-B14F-4D97-AF65-F5344CB8AC3E}">
        <p14:creationId xmlns:p14="http://schemas.microsoft.com/office/powerpoint/2010/main" val="39202006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DC1-ED18-4657-BD5A-5F761855824E}" type="datetimeFigureOut">
              <a:rPr lang="en-US" smtClean="0"/>
              <a:t>8/31/2014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A6EFC-4DF9-4513-B17A-AE44658B8CA7}" type="slidenum">
              <a:rPr lang="en-US" smtClean="0"/>
              <a:t>‹#›</a:t>
            </a:fld>
            <a:endParaRPr lang="en-US"/>
          </a:p>
        </p:txBody>
      </p:sp>
    </p:spTree>
    <p:extLst>
      <p:ext uri="{BB962C8B-B14F-4D97-AF65-F5344CB8AC3E}">
        <p14:creationId xmlns:p14="http://schemas.microsoft.com/office/powerpoint/2010/main" val="29929457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421DC1-ED18-4657-BD5A-5F761855824E}" type="datetimeFigureOut">
              <a:rPr lang="en-US" smtClean="0"/>
              <a:t>8/31/2014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2A6EFC-4DF9-4513-B17A-AE44658B8CA7}" type="slidenum">
              <a:rPr lang="en-US" smtClean="0"/>
              <a:t>‹#›</a:t>
            </a:fld>
            <a:endParaRPr lang="en-US"/>
          </a:p>
        </p:txBody>
      </p:sp>
    </p:spTree>
    <p:extLst>
      <p:ext uri="{BB962C8B-B14F-4D97-AF65-F5344CB8AC3E}">
        <p14:creationId xmlns:p14="http://schemas.microsoft.com/office/powerpoint/2010/main" val="5761146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596" y="457200"/>
            <a:ext cx="2949178" cy="1600200"/>
          </a:xfrm>
        </p:spPr>
        <p:txBody>
          <a:bodyPr>
            <a:normAutofit/>
          </a:bodyPr>
          <a:lstStyle/>
          <a:p>
            <a:pPr algn="ctr"/>
            <a:r>
              <a:rPr lang="en-US" sz="4400" dirty="0">
                <a:solidFill>
                  <a:schemeClr val="bg1"/>
                </a:solidFill>
                <a:latin typeface="Algerian" panose="04020705040A02060702" pitchFamily="82" charset="0"/>
              </a:rPr>
              <a:t>Actions Driven </a:t>
            </a:r>
            <a:r>
              <a:rPr lang="en-US" sz="4400" dirty="0" smtClean="0">
                <a:solidFill>
                  <a:schemeClr val="bg1"/>
                </a:solidFill>
                <a:latin typeface="Algerian" panose="04020705040A02060702" pitchFamily="82" charset="0"/>
              </a:rPr>
              <a:t>By</a:t>
            </a:r>
            <a:endParaRPr lang="en-US" sz="4400" dirty="0"/>
          </a:p>
        </p:txBody>
      </p:sp>
      <p:sp>
        <p:nvSpPr>
          <p:cNvPr id="3" name="Content Placeholder 2"/>
          <p:cNvSpPr>
            <a:spLocks noGrp="1"/>
          </p:cNvSpPr>
          <p:nvPr>
            <p:ph idx="1"/>
          </p:nvPr>
        </p:nvSpPr>
        <p:spPr/>
        <p:txBody>
          <a:bodyPr>
            <a:normAutofit/>
          </a:bodyPr>
          <a:lstStyle/>
          <a:p>
            <a:pPr marL="0" indent="0">
              <a:buNone/>
            </a:pPr>
            <a:r>
              <a:rPr lang="en-US" sz="4000" b="1" dirty="0" smtClean="0">
                <a:solidFill>
                  <a:schemeClr val="bg1"/>
                </a:solidFill>
              </a:rPr>
              <a:t>Kinds of Love</a:t>
            </a:r>
          </a:p>
          <a:p>
            <a:pPr lvl="0"/>
            <a:r>
              <a:rPr lang="en-US" i="1" dirty="0">
                <a:solidFill>
                  <a:schemeClr val="bg1"/>
                </a:solidFill>
              </a:rPr>
              <a:t>Eros</a:t>
            </a:r>
            <a:r>
              <a:rPr lang="en-US" dirty="0">
                <a:solidFill>
                  <a:schemeClr val="bg1"/>
                </a:solidFill>
              </a:rPr>
              <a:t> – refers to passion. (Not in NT</a:t>
            </a:r>
            <a:r>
              <a:rPr lang="en-US" dirty="0" smtClean="0">
                <a:solidFill>
                  <a:schemeClr val="bg1"/>
                </a:solidFill>
              </a:rPr>
              <a:t>)</a:t>
            </a:r>
            <a:endParaRPr lang="en-US" dirty="0">
              <a:solidFill>
                <a:schemeClr val="bg1"/>
              </a:solidFill>
            </a:endParaRPr>
          </a:p>
          <a:p>
            <a:pPr lvl="0"/>
            <a:r>
              <a:rPr lang="en-US" i="1" dirty="0" err="1">
                <a:solidFill>
                  <a:schemeClr val="bg1"/>
                </a:solidFill>
              </a:rPr>
              <a:t>Stergos</a:t>
            </a:r>
            <a:r>
              <a:rPr lang="en-US" dirty="0">
                <a:solidFill>
                  <a:schemeClr val="bg1"/>
                </a:solidFill>
              </a:rPr>
              <a:t> – natural affection</a:t>
            </a:r>
            <a:r>
              <a:rPr lang="en-US" dirty="0" smtClean="0">
                <a:solidFill>
                  <a:schemeClr val="bg1"/>
                </a:solidFill>
              </a:rPr>
              <a:t>.</a:t>
            </a:r>
            <a:endParaRPr lang="en-US" dirty="0">
              <a:solidFill>
                <a:schemeClr val="bg1"/>
              </a:solidFill>
            </a:endParaRPr>
          </a:p>
          <a:p>
            <a:pPr lvl="0"/>
            <a:r>
              <a:rPr lang="en-US" i="1" dirty="0" err="1">
                <a:solidFill>
                  <a:schemeClr val="bg1"/>
                </a:solidFill>
              </a:rPr>
              <a:t>Philos</a:t>
            </a:r>
            <a:r>
              <a:rPr lang="en-US" dirty="0">
                <a:solidFill>
                  <a:schemeClr val="bg1"/>
                </a:solidFill>
              </a:rPr>
              <a:t> – friendly love</a:t>
            </a:r>
            <a:r>
              <a:rPr lang="en-US" dirty="0" smtClean="0">
                <a:solidFill>
                  <a:schemeClr val="bg1"/>
                </a:solidFill>
              </a:rPr>
              <a:t>.</a:t>
            </a:r>
            <a:endParaRPr lang="en-US" dirty="0">
              <a:solidFill>
                <a:schemeClr val="bg1"/>
              </a:solidFill>
            </a:endParaRPr>
          </a:p>
          <a:p>
            <a:pPr lvl="0"/>
            <a:r>
              <a:rPr lang="en-US" i="1" dirty="0">
                <a:solidFill>
                  <a:schemeClr val="bg1"/>
                </a:solidFill>
              </a:rPr>
              <a:t>Agape</a:t>
            </a:r>
            <a:r>
              <a:rPr lang="en-US" dirty="0">
                <a:solidFill>
                  <a:schemeClr val="bg1"/>
                </a:solidFill>
              </a:rPr>
              <a:t> – love out of will, i.e. choosing to love</a:t>
            </a:r>
            <a:r>
              <a:rPr lang="en-US" dirty="0" smtClean="0">
                <a:solidFill>
                  <a:schemeClr val="bg1"/>
                </a:solidFill>
              </a:rPr>
              <a:t>.</a:t>
            </a:r>
            <a:endParaRPr lang="en-US" dirty="0">
              <a:solidFill>
                <a:schemeClr val="bg1"/>
              </a:solidFill>
            </a:endParaRPr>
          </a:p>
        </p:txBody>
      </p:sp>
      <p:sp>
        <p:nvSpPr>
          <p:cNvPr id="4" name="Text Placeholder 3"/>
          <p:cNvSpPr>
            <a:spLocks noGrp="1"/>
          </p:cNvSpPr>
          <p:nvPr>
            <p:ph type="body" sz="half" idx="2"/>
          </p:nvPr>
        </p:nvSpPr>
        <p:spPr>
          <a:xfrm>
            <a:off x="1099266" y="2057400"/>
            <a:ext cx="1211838" cy="4047186"/>
          </a:xfrm>
          <a:solidFill>
            <a:schemeClr val="bg1">
              <a:alpha val="89000"/>
            </a:schemeClr>
          </a:solidFill>
          <a:effectLst>
            <a:glow rad="241300">
              <a:schemeClr val="bg1">
                <a:alpha val="67000"/>
              </a:schemeClr>
            </a:glow>
            <a:softEdge rad="215900"/>
          </a:effectLst>
        </p:spPr>
        <p:txBody>
          <a:bodyPr vert="wordArtVert">
            <a:normAutofit/>
          </a:bodyPr>
          <a:lstStyle/>
          <a:p>
            <a:pPr algn="ctr"/>
            <a:r>
              <a:rPr lang="en-US" sz="5400" dirty="0" smtClean="0">
                <a:solidFill>
                  <a:srgbClr val="840109"/>
                </a:solidFill>
                <a:latin typeface="Algerian" panose="04020705040A02060702" pitchFamily="82" charset="0"/>
              </a:rPr>
              <a:t>LOVE</a:t>
            </a:r>
          </a:p>
        </p:txBody>
      </p:sp>
      <p:sp>
        <p:nvSpPr>
          <p:cNvPr id="5" name="Oval 4"/>
          <p:cNvSpPr/>
          <p:nvPr/>
        </p:nvSpPr>
        <p:spPr>
          <a:xfrm>
            <a:off x="3541690" y="4080993"/>
            <a:ext cx="4974851" cy="1315255"/>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869121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596" y="457200"/>
            <a:ext cx="2949178" cy="1600200"/>
          </a:xfrm>
        </p:spPr>
        <p:txBody>
          <a:bodyPr>
            <a:normAutofit/>
          </a:bodyPr>
          <a:lstStyle/>
          <a:p>
            <a:pPr algn="ctr"/>
            <a:r>
              <a:rPr lang="en-US" sz="4400" dirty="0">
                <a:solidFill>
                  <a:schemeClr val="bg1"/>
                </a:solidFill>
                <a:latin typeface="Algerian" panose="04020705040A02060702" pitchFamily="82" charset="0"/>
              </a:rPr>
              <a:t>Actions Driven </a:t>
            </a:r>
            <a:r>
              <a:rPr lang="en-US" sz="4400" dirty="0" smtClean="0">
                <a:solidFill>
                  <a:schemeClr val="bg1"/>
                </a:solidFill>
                <a:latin typeface="Algerian" panose="04020705040A02060702" pitchFamily="82" charset="0"/>
              </a:rPr>
              <a:t>By</a:t>
            </a:r>
            <a:endParaRPr lang="en-US" sz="4400" dirty="0"/>
          </a:p>
        </p:txBody>
      </p:sp>
      <p:sp>
        <p:nvSpPr>
          <p:cNvPr id="3" name="Content Placeholder 2"/>
          <p:cNvSpPr>
            <a:spLocks noGrp="1"/>
          </p:cNvSpPr>
          <p:nvPr>
            <p:ph idx="1"/>
          </p:nvPr>
        </p:nvSpPr>
        <p:spPr/>
        <p:txBody>
          <a:bodyPr>
            <a:normAutofit lnSpcReduction="10000"/>
          </a:bodyPr>
          <a:lstStyle/>
          <a:p>
            <a:pPr marL="0" indent="0">
              <a:buNone/>
            </a:pPr>
            <a:r>
              <a:rPr lang="en-US" sz="4000" b="1" dirty="0" smtClean="0">
                <a:solidFill>
                  <a:schemeClr val="bg1"/>
                </a:solidFill>
              </a:rPr>
              <a:t>Characteristics of Love </a:t>
            </a:r>
            <a:r>
              <a:rPr lang="en-US" sz="4000" i="1" dirty="0" smtClean="0">
                <a:solidFill>
                  <a:schemeClr val="bg1"/>
                </a:solidFill>
              </a:rPr>
              <a:t>(agape)</a:t>
            </a:r>
          </a:p>
          <a:p>
            <a:pPr lvl="0"/>
            <a:r>
              <a:rPr lang="en-US" i="1" dirty="0" smtClean="0">
                <a:solidFill>
                  <a:schemeClr val="bg1"/>
                </a:solidFill>
              </a:rPr>
              <a:t>“suffers long and is kind”</a:t>
            </a:r>
            <a:endParaRPr lang="en-US" dirty="0" smtClean="0">
              <a:solidFill>
                <a:schemeClr val="bg1"/>
              </a:solidFill>
            </a:endParaRPr>
          </a:p>
          <a:p>
            <a:pPr lvl="0"/>
            <a:r>
              <a:rPr lang="en-US" i="1" dirty="0" smtClean="0">
                <a:solidFill>
                  <a:schemeClr val="bg1"/>
                </a:solidFill>
              </a:rPr>
              <a:t>“does not envy”</a:t>
            </a:r>
            <a:endParaRPr lang="en-US" dirty="0" smtClean="0">
              <a:solidFill>
                <a:schemeClr val="bg1"/>
              </a:solidFill>
            </a:endParaRPr>
          </a:p>
          <a:p>
            <a:pPr lvl="0"/>
            <a:r>
              <a:rPr lang="en-US" i="1" dirty="0" smtClean="0">
                <a:solidFill>
                  <a:schemeClr val="bg1"/>
                </a:solidFill>
              </a:rPr>
              <a:t>“does not parade itself, is not puffed up”</a:t>
            </a:r>
            <a:endParaRPr lang="en-US" dirty="0" smtClean="0">
              <a:solidFill>
                <a:schemeClr val="bg1"/>
              </a:solidFill>
            </a:endParaRPr>
          </a:p>
          <a:p>
            <a:pPr lvl="0"/>
            <a:r>
              <a:rPr lang="en-US" i="1" dirty="0" smtClean="0">
                <a:solidFill>
                  <a:schemeClr val="bg1"/>
                </a:solidFill>
              </a:rPr>
              <a:t>“does not behave rudely”</a:t>
            </a:r>
            <a:endParaRPr lang="en-US" dirty="0" smtClean="0">
              <a:solidFill>
                <a:schemeClr val="bg1"/>
              </a:solidFill>
            </a:endParaRPr>
          </a:p>
          <a:p>
            <a:pPr lvl="0"/>
            <a:r>
              <a:rPr lang="en-US" i="1" dirty="0" smtClean="0">
                <a:solidFill>
                  <a:schemeClr val="bg1"/>
                </a:solidFill>
              </a:rPr>
              <a:t>“does not seek its own”</a:t>
            </a:r>
            <a:endParaRPr lang="en-US" dirty="0" smtClean="0">
              <a:solidFill>
                <a:schemeClr val="bg1"/>
              </a:solidFill>
            </a:endParaRPr>
          </a:p>
          <a:p>
            <a:pPr lvl="0"/>
            <a:r>
              <a:rPr lang="en-US" i="1" dirty="0" smtClean="0">
                <a:solidFill>
                  <a:schemeClr val="bg1"/>
                </a:solidFill>
              </a:rPr>
              <a:t>“is not provoked”</a:t>
            </a:r>
            <a:endParaRPr lang="en-US" dirty="0" smtClean="0">
              <a:solidFill>
                <a:schemeClr val="bg1"/>
              </a:solidFill>
            </a:endParaRPr>
          </a:p>
        </p:txBody>
      </p:sp>
      <p:sp>
        <p:nvSpPr>
          <p:cNvPr id="4" name="Text Placeholder 3"/>
          <p:cNvSpPr>
            <a:spLocks noGrp="1"/>
          </p:cNvSpPr>
          <p:nvPr>
            <p:ph type="body" sz="half" idx="2"/>
          </p:nvPr>
        </p:nvSpPr>
        <p:spPr>
          <a:xfrm>
            <a:off x="1099266" y="2057400"/>
            <a:ext cx="1211838" cy="4047186"/>
          </a:xfrm>
          <a:solidFill>
            <a:schemeClr val="bg1">
              <a:alpha val="89000"/>
            </a:schemeClr>
          </a:solidFill>
          <a:effectLst>
            <a:glow rad="241300">
              <a:schemeClr val="bg1">
                <a:alpha val="67000"/>
              </a:schemeClr>
            </a:glow>
            <a:softEdge rad="215900"/>
          </a:effectLst>
        </p:spPr>
        <p:txBody>
          <a:bodyPr vert="wordArtVert">
            <a:normAutofit/>
          </a:bodyPr>
          <a:lstStyle/>
          <a:p>
            <a:pPr algn="ctr"/>
            <a:r>
              <a:rPr lang="en-US" sz="5400" dirty="0" smtClean="0">
                <a:solidFill>
                  <a:srgbClr val="840109"/>
                </a:solidFill>
                <a:latin typeface="Algerian" panose="04020705040A02060702" pitchFamily="82" charset="0"/>
              </a:rPr>
              <a:t>LOVE</a:t>
            </a:r>
          </a:p>
        </p:txBody>
      </p:sp>
      <p:sp>
        <p:nvSpPr>
          <p:cNvPr id="6" name="TextBox 5"/>
          <p:cNvSpPr txBox="1"/>
          <p:nvPr/>
        </p:nvSpPr>
        <p:spPr>
          <a:xfrm>
            <a:off x="4566743" y="5653825"/>
            <a:ext cx="3270445" cy="646331"/>
          </a:xfrm>
          <a:prstGeom prst="rect">
            <a:avLst/>
          </a:prstGeom>
          <a:noFill/>
        </p:spPr>
        <p:txBody>
          <a:bodyPr wrap="square" rtlCol="0">
            <a:spAutoFit/>
          </a:bodyPr>
          <a:lstStyle/>
          <a:p>
            <a:pPr algn="ctr"/>
            <a:r>
              <a:rPr lang="en-US" sz="3600" b="1" i="1" dirty="0" smtClean="0">
                <a:solidFill>
                  <a:schemeClr val="bg1"/>
                </a:solidFill>
              </a:rPr>
              <a:t>1 Corinthians 13</a:t>
            </a:r>
            <a:endParaRPr lang="en-US" sz="3600" b="1" i="1" dirty="0">
              <a:solidFill>
                <a:schemeClr val="bg1"/>
              </a:solidFill>
            </a:endParaRPr>
          </a:p>
        </p:txBody>
      </p:sp>
    </p:spTree>
    <p:extLst>
      <p:ext uri="{BB962C8B-B14F-4D97-AF65-F5344CB8AC3E}">
        <p14:creationId xmlns:p14="http://schemas.microsoft.com/office/powerpoint/2010/main" val="22538296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fade">
                                      <p:cBhvr>
                                        <p:cTn id="46" dur="1000"/>
                                        <p:tgtEl>
                                          <p:spTgt spid="3">
                                            <p:txEl>
                                              <p:pRg st="6" end="6"/>
                                            </p:txEl>
                                          </p:spTgt>
                                        </p:tgtEl>
                                      </p:cBhvr>
                                    </p:animEffect>
                                    <p:anim calcmode="lin" valueType="num">
                                      <p:cBhvr>
                                        <p:cTn id="4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596" y="457200"/>
            <a:ext cx="2949178" cy="1600200"/>
          </a:xfrm>
        </p:spPr>
        <p:txBody>
          <a:bodyPr>
            <a:normAutofit/>
          </a:bodyPr>
          <a:lstStyle/>
          <a:p>
            <a:pPr algn="ctr"/>
            <a:r>
              <a:rPr lang="en-US" sz="4400" dirty="0">
                <a:solidFill>
                  <a:schemeClr val="bg1"/>
                </a:solidFill>
                <a:latin typeface="Algerian" panose="04020705040A02060702" pitchFamily="82" charset="0"/>
              </a:rPr>
              <a:t>Actions Driven </a:t>
            </a:r>
            <a:r>
              <a:rPr lang="en-US" sz="4400" dirty="0" smtClean="0">
                <a:solidFill>
                  <a:schemeClr val="bg1"/>
                </a:solidFill>
                <a:latin typeface="Algerian" panose="04020705040A02060702" pitchFamily="82" charset="0"/>
              </a:rPr>
              <a:t>By</a:t>
            </a:r>
            <a:endParaRPr lang="en-US" sz="4400" dirty="0"/>
          </a:p>
        </p:txBody>
      </p:sp>
      <p:sp>
        <p:nvSpPr>
          <p:cNvPr id="3" name="Content Placeholder 2"/>
          <p:cNvSpPr>
            <a:spLocks noGrp="1"/>
          </p:cNvSpPr>
          <p:nvPr>
            <p:ph idx="1"/>
          </p:nvPr>
        </p:nvSpPr>
        <p:spPr/>
        <p:txBody>
          <a:bodyPr>
            <a:normAutofit fontScale="92500" lnSpcReduction="20000"/>
          </a:bodyPr>
          <a:lstStyle/>
          <a:p>
            <a:pPr marL="0" indent="0">
              <a:buNone/>
            </a:pPr>
            <a:r>
              <a:rPr lang="en-US" sz="4000" b="1" dirty="0" smtClean="0">
                <a:solidFill>
                  <a:schemeClr val="bg1"/>
                </a:solidFill>
              </a:rPr>
              <a:t>Characteristics of Love </a:t>
            </a:r>
            <a:r>
              <a:rPr lang="en-US" sz="4000" i="1" dirty="0" smtClean="0">
                <a:solidFill>
                  <a:schemeClr val="bg1"/>
                </a:solidFill>
              </a:rPr>
              <a:t>(agape)</a:t>
            </a:r>
          </a:p>
          <a:p>
            <a:pPr lvl="0"/>
            <a:r>
              <a:rPr lang="en-US" i="1" dirty="0" smtClean="0">
                <a:solidFill>
                  <a:schemeClr val="bg1"/>
                </a:solidFill>
              </a:rPr>
              <a:t>“</a:t>
            </a:r>
            <a:r>
              <a:rPr lang="en-US" i="1" dirty="0">
                <a:solidFill>
                  <a:schemeClr val="bg1"/>
                </a:solidFill>
              </a:rPr>
              <a:t>thinks no evil”</a:t>
            </a:r>
            <a:endParaRPr lang="en-US" dirty="0">
              <a:solidFill>
                <a:schemeClr val="bg1"/>
              </a:solidFill>
            </a:endParaRPr>
          </a:p>
          <a:p>
            <a:pPr lvl="0"/>
            <a:r>
              <a:rPr lang="en-US" i="1" dirty="0" smtClean="0">
                <a:solidFill>
                  <a:schemeClr val="bg1"/>
                </a:solidFill>
              </a:rPr>
              <a:t>“</a:t>
            </a:r>
            <a:r>
              <a:rPr lang="en-US" i="1" dirty="0">
                <a:solidFill>
                  <a:schemeClr val="bg1"/>
                </a:solidFill>
              </a:rPr>
              <a:t>does not rejoice in iniquity, but rejoices in the truth”</a:t>
            </a:r>
            <a:endParaRPr lang="en-US" dirty="0">
              <a:solidFill>
                <a:schemeClr val="bg1"/>
              </a:solidFill>
            </a:endParaRPr>
          </a:p>
          <a:p>
            <a:pPr lvl="0"/>
            <a:r>
              <a:rPr lang="en-US" i="1" dirty="0" smtClean="0">
                <a:solidFill>
                  <a:schemeClr val="bg1"/>
                </a:solidFill>
              </a:rPr>
              <a:t>“</a:t>
            </a:r>
            <a:r>
              <a:rPr lang="en-US" i="1" dirty="0">
                <a:solidFill>
                  <a:schemeClr val="bg1"/>
                </a:solidFill>
              </a:rPr>
              <a:t>bears all things”</a:t>
            </a:r>
            <a:endParaRPr lang="en-US" dirty="0">
              <a:solidFill>
                <a:schemeClr val="bg1"/>
              </a:solidFill>
            </a:endParaRPr>
          </a:p>
          <a:p>
            <a:pPr lvl="0"/>
            <a:r>
              <a:rPr lang="en-US" i="1" dirty="0" smtClean="0">
                <a:solidFill>
                  <a:schemeClr val="bg1"/>
                </a:solidFill>
              </a:rPr>
              <a:t>“</a:t>
            </a:r>
            <a:r>
              <a:rPr lang="en-US" i="1" dirty="0">
                <a:solidFill>
                  <a:schemeClr val="bg1"/>
                </a:solidFill>
              </a:rPr>
              <a:t>believes all things”</a:t>
            </a:r>
            <a:endParaRPr lang="en-US" dirty="0">
              <a:solidFill>
                <a:schemeClr val="bg1"/>
              </a:solidFill>
            </a:endParaRPr>
          </a:p>
          <a:p>
            <a:pPr lvl="0"/>
            <a:r>
              <a:rPr lang="en-US" i="1" dirty="0" smtClean="0">
                <a:solidFill>
                  <a:schemeClr val="bg1"/>
                </a:solidFill>
              </a:rPr>
              <a:t>“</a:t>
            </a:r>
            <a:r>
              <a:rPr lang="en-US" i="1" dirty="0">
                <a:solidFill>
                  <a:schemeClr val="bg1"/>
                </a:solidFill>
              </a:rPr>
              <a:t>hopes all things”</a:t>
            </a:r>
            <a:endParaRPr lang="en-US" dirty="0">
              <a:solidFill>
                <a:schemeClr val="bg1"/>
              </a:solidFill>
            </a:endParaRPr>
          </a:p>
          <a:p>
            <a:pPr lvl="0"/>
            <a:r>
              <a:rPr lang="en-US" i="1" dirty="0" smtClean="0">
                <a:solidFill>
                  <a:schemeClr val="bg1"/>
                </a:solidFill>
              </a:rPr>
              <a:t>“</a:t>
            </a:r>
            <a:r>
              <a:rPr lang="en-US" i="1" dirty="0">
                <a:solidFill>
                  <a:schemeClr val="bg1"/>
                </a:solidFill>
              </a:rPr>
              <a:t>endures all things”</a:t>
            </a:r>
            <a:endParaRPr lang="en-US" dirty="0">
              <a:solidFill>
                <a:schemeClr val="bg1"/>
              </a:solidFill>
            </a:endParaRPr>
          </a:p>
          <a:p>
            <a:pPr lvl="0"/>
            <a:r>
              <a:rPr lang="en-US" i="1" dirty="0" smtClean="0">
                <a:solidFill>
                  <a:schemeClr val="bg1"/>
                </a:solidFill>
              </a:rPr>
              <a:t>“</a:t>
            </a:r>
            <a:r>
              <a:rPr lang="en-US" i="1" dirty="0">
                <a:solidFill>
                  <a:schemeClr val="bg1"/>
                </a:solidFill>
              </a:rPr>
              <a:t>never fails” (v. 8</a:t>
            </a:r>
            <a:r>
              <a:rPr lang="en-US" i="1" dirty="0" smtClean="0">
                <a:solidFill>
                  <a:schemeClr val="bg1"/>
                </a:solidFill>
              </a:rPr>
              <a:t>)</a:t>
            </a:r>
            <a:endParaRPr lang="en-US" dirty="0">
              <a:solidFill>
                <a:schemeClr val="bg1"/>
              </a:solidFill>
            </a:endParaRPr>
          </a:p>
        </p:txBody>
      </p:sp>
      <p:sp>
        <p:nvSpPr>
          <p:cNvPr id="4" name="Text Placeholder 3"/>
          <p:cNvSpPr>
            <a:spLocks noGrp="1"/>
          </p:cNvSpPr>
          <p:nvPr>
            <p:ph type="body" sz="half" idx="2"/>
          </p:nvPr>
        </p:nvSpPr>
        <p:spPr>
          <a:xfrm>
            <a:off x="1099266" y="2057400"/>
            <a:ext cx="1211838" cy="4047186"/>
          </a:xfrm>
          <a:solidFill>
            <a:schemeClr val="bg1">
              <a:alpha val="89000"/>
            </a:schemeClr>
          </a:solidFill>
          <a:effectLst>
            <a:glow rad="241300">
              <a:schemeClr val="bg1">
                <a:alpha val="67000"/>
              </a:schemeClr>
            </a:glow>
            <a:softEdge rad="215900"/>
          </a:effectLst>
        </p:spPr>
        <p:txBody>
          <a:bodyPr vert="wordArtVert">
            <a:normAutofit/>
          </a:bodyPr>
          <a:lstStyle/>
          <a:p>
            <a:pPr algn="ctr"/>
            <a:r>
              <a:rPr lang="en-US" sz="5400" dirty="0" smtClean="0">
                <a:solidFill>
                  <a:srgbClr val="840109"/>
                </a:solidFill>
                <a:latin typeface="Algerian" panose="04020705040A02060702" pitchFamily="82" charset="0"/>
              </a:rPr>
              <a:t>LOVE</a:t>
            </a:r>
          </a:p>
        </p:txBody>
      </p:sp>
      <p:sp>
        <p:nvSpPr>
          <p:cNvPr id="5" name="TextBox 4"/>
          <p:cNvSpPr txBox="1"/>
          <p:nvPr/>
        </p:nvSpPr>
        <p:spPr>
          <a:xfrm>
            <a:off x="4566743" y="5653825"/>
            <a:ext cx="3270445" cy="646331"/>
          </a:xfrm>
          <a:prstGeom prst="rect">
            <a:avLst/>
          </a:prstGeom>
          <a:noFill/>
        </p:spPr>
        <p:txBody>
          <a:bodyPr wrap="square" rtlCol="0">
            <a:spAutoFit/>
          </a:bodyPr>
          <a:lstStyle/>
          <a:p>
            <a:pPr algn="ctr"/>
            <a:r>
              <a:rPr lang="en-US" sz="3600" b="1" i="1" dirty="0" smtClean="0">
                <a:solidFill>
                  <a:schemeClr val="bg1"/>
                </a:solidFill>
              </a:rPr>
              <a:t>1 Corinthians 13</a:t>
            </a:r>
            <a:endParaRPr lang="en-US" sz="3600" b="1" i="1" dirty="0">
              <a:solidFill>
                <a:schemeClr val="bg1"/>
              </a:solidFill>
            </a:endParaRPr>
          </a:p>
        </p:txBody>
      </p:sp>
    </p:spTree>
    <p:extLst>
      <p:ext uri="{BB962C8B-B14F-4D97-AF65-F5344CB8AC3E}">
        <p14:creationId xmlns:p14="http://schemas.microsoft.com/office/powerpoint/2010/main" val="25581597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anim calcmode="lin" valueType="num">
                                      <p:cBhvr>
                                        <p:cTn id="3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1000"/>
                                        <p:tgtEl>
                                          <p:spTgt spid="3">
                                            <p:txEl>
                                              <p:pRg st="7" end="7"/>
                                            </p:txEl>
                                          </p:spTgt>
                                        </p:tgtEl>
                                      </p:cBhvr>
                                    </p:animEffect>
                                    <p:anim calcmode="lin" valueType="num">
                                      <p:cBhvr>
                                        <p:cTn id="3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596" y="457200"/>
            <a:ext cx="2949178" cy="1600200"/>
          </a:xfrm>
        </p:spPr>
        <p:txBody>
          <a:bodyPr>
            <a:normAutofit/>
          </a:bodyPr>
          <a:lstStyle/>
          <a:p>
            <a:pPr algn="ctr"/>
            <a:r>
              <a:rPr lang="en-US" sz="4400" dirty="0">
                <a:solidFill>
                  <a:schemeClr val="bg1"/>
                </a:solidFill>
                <a:latin typeface="Algerian" panose="04020705040A02060702" pitchFamily="82" charset="0"/>
              </a:rPr>
              <a:t>Actions Driven </a:t>
            </a:r>
            <a:r>
              <a:rPr lang="en-US" sz="4400" dirty="0" smtClean="0">
                <a:solidFill>
                  <a:schemeClr val="bg1"/>
                </a:solidFill>
                <a:latin typeface="Algerian" panose="04020705040A02060702" pitchFamily="82" charset="0"/>
              </a:rPr>
              <a:t>By</a:t>
            </a:r>
            <a:endParaRPr lang="en-US" sz="4400" dirty="0"/>
          </a:p>
        </p:txBody>
      </p:sp>
      <p:sp>
        <p:nvSpPr>
          <p:cNvPr id="3" name="Content Placeholder 2"/>
          <p:cNvSpPr>
            <a:spLocks noGrp="1"/>
          </p:cNvSpPr>
          <p:nvPr>
            <p:ph idx="1"/>
          </p:nvPr>
        </p:nvSpPr>
        <p:spPr/>
        <p:txBody>
          <a:bodyPr>
            <a:normAutofit/>
          </a:bodyPr>
          <a:lstStyle/>
          <a:p>
            <a:pPr marL="0" indent="0">
              <a:buNone/>
            </a:pPr>
            <a:r>
              <a:rPr lang="en-US" sz="4000" b="1" dirty="0" smtClean="0">
                <a:solidFill>
                  <a:schemeClr val="bg1"/>
                </a:solidFill>
              </a:rPr>
              <a:t>Love Is Important</a:t>
            </a:r>
          </a:p>
          <a:p>
            <a:pPr lvl="0"/>
            <a:r>
              <a:rPr lang="en-US" dirty="0">
                <a:solidFill>
                  <a:schemeClr val="bg1"/>
                </a:solidFill>
              </a:rPr>
              <a:t>1 Corinthians 13:1-3</a:t>
            </a:r>
          </a:p>
          <a:p>
            <a:pPr lvl="0"/>
            <a:r>
              <a:rPr lang="en-US" dirty="0" smtClean="0">
                <a:solidFill>
                  <a:schemeClr val="bg1"/>
                </a:solidFill>
              </a:rPr>
              <a:t>Matthew </a:t>
            </a:r>
            <a:r>
              <a:rPr lang="en-US" dirty="0">
                <a:solidFill>
                  <a:schemeClr val="bg1"/>
                </a:solidFill>
              </a:rPr>
              <a:t>22:37-40</a:t>
            </a:r>
          </a:p>
          <a:p>
            <a:pPr lvl="0"/>
            <a:r>
              <a:rPr lang="en-US" dirty="0" smtClean="0">
                <a:solidFill>
                  <a:schemeClr val="bg1"/>
                </a:solidFill>
              </a:rPr>
              <a:t>1 </a:t>
            </a:r>
            <a:r>
              <a:rPr lang="en-US" dirty="0">
                <a:solidFill>
                  <a:schemeClr val="bg1"/>
                </a:solidFill>
              </a:rPr>
              <a:t>John 4:7-11</a:t>
            </a:r>
          </a:p>
        </p:txBody>
      </p:sp>
      <p:sp>
        <p:nvSpPr>
          <p:cNvPr id="4" name="Text Placeholder 3"/>
          <p:cNvSpPr>
            <a:spLocks noGrp="1"/>
          </p:cNvSpPr>
          <p:nvPr>
            <p:ph type="body" sz="half" idx="2"/>
          </p:nvPr>
        </p:nvSpPr>
        <p:spPr>
          <a:xfrm>
            <a:off x="1099266" y="2057400"/>
            <a:ext cx="1211838" cy="4047186"/>
          </a:xfrm>
          <a:solidFill>
            <a:schemeClr val="bg1">
              <a:alpha val="89000"/>
            </a:schemeClr>
          </a:solidFill>
          <a:effectLst>
            <a:glow rad="241300">
              <a:schemeClr val="bg1">
                <a:alpha val="67000"/>
              </a:schemeClr>
            </a:glow>
            <a:softEdge rad="215900"/>
          </a:effectLst>
        </p:spPr>
        <p:txBody>
          <a:bodyPr vert="wordArtVert">
            <a:normAutofit/>
          </a:bodyPr>
          <a:lstStyle/>
          <a:p>
            <a:pPr algn="ctr"/>
            <a:r>
              <a:rPr lang="en-US" sz="5400" dirty="0" smtClean="0">
                <a:solidFill>
                  <a:srgbClr val="840109"/>
                </a:solidFill>
                <a:latin typeface="Algerian" panose="04020705040A02060702" pitchFamily="82" charset="0"/>
              </a:rPr>
              <a:t>LOVE</a:t>
            </a:r>
          </a:p>
        </p:txBody>
      </p:sp>
    </p:spTree>
    <p:extLst>
      <p:ext uri="{BB962C8B-B14F-4D97-AF65-F5344CB8AC3E}">
        <p14:creationId xmlns:p14="http://schemas.microsoft.com/office/powerpoint/2010/main" val="2666700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596" y="457200"/>
            <a:ext cx="2949178" cy="1600200"/>
          </a:xfrm>
        </p:spPr>
        <p:txBody>
          <a:bodyPr>
            <a:normAutofit/>
          </a:bodyPr>
          <a:lstStyle/>
          <a:p>
            <a:pPr algn="ctr"/>
            <a:r>
              <a:rPr lang="en-US" sz="4400" dirty="0">
                <a:solidFill>
                  <a:schemeClr val="bg1"/>
                </a:solidFill>
                <a:latin typeface="Algerian" panose="04020705040A02060702" pitchFamily="82" charset="0"/>
              </a:rPr>
              <a:t>Actions Driven </a:t>
            </a:r>
            <a:r>
              <a:rPr lang="en-US" sz="4400" dirty="0" smtClean="0">
                <a:solidFill>
                  <a:schemeClr val="bg1"/>
                </a:solidFill>
                <a:latin typeface="Algerian" panose="04020705040A02060702" pitchFamily="82" charset="0"/>
              </a:rPr>
              <a:t>By</a:t>
            </a:r>
            <a:endParaRPr lang="en-US" sz="4400" dirty="0"/>
          </a:p>
        </p:txBody>
      </p:sp>
      <p:sp>
        <p:nvSpPr>
          <p:cNvPr id="3" name="Content Placeholder 2"/>
          <p:cNvSpPr>
            <a:spLocks noGrp="1"/>
          </p:cNvSpPr>
          <p:nvPr>
            <p:ph idx="1"/>
          </p:nvPr>
        </p:nvSpPr>
        <p:spPr/>
        <p:txBody>
          <a:bodyPr>
            <a:normAutofit/>
          </a:bodyPr>
          <a:lstStyle/>
          <a:p>
            <a:pPr marL="0" indent="0">
              <a:buNone/>
            </a:pPr>
            <a:endParaRPr lang="en-US" sz="4000" b="1" dirty="0" smtClean="0">
              <a:solidFill>
                <a:schemeClr val="bg1"/>
              </a:solidFill>
            </a:endParaRPr>
          </a:p>
          <a:p>
            <a:pPr marL="0" indent="0">
              <a:buNone/>
            </a:pPr>
            <a:r>
              <a:rPr lang="en-US" sz="4000" b="1" dirty="0" smtClean="0">
                <a:solidFill>
                  <a:schemeClr val="bg1"/>
                </a:solidFill>
              </a:rPr>
              <a:t>Preaching/Teaching</a:t>
            </a:r>
          </a:p>
          <a:p>
            <a:r>
              <a:rPr lang="en-US" dirty="0" smtClean="0">
                <a:solidFill>
                  <a:schemeClr val="bg1"/>
                </a:solidFill>
              </a:rPr>
              <a:t>1 </a:t>
            </a:r>
            <a:r>
              <a:rPr lang="en-US" dirty="0">
                <a:solidFill>
                  <a:schemeClr val="bg1"/>
                </a:solidFill>
              </a:rPr>
              <a:t>John </a:t>
            </a:r>
            <a:r>
              <a:rPr lang="en-US" dirty="0" smtClean="0">
                <a:solidFill>
                  <a:schemeClr val="bg1"/>
                </a:solidFill>
              </a:rPr>
              <a:t>1:1-4; 1 </a:t>
            </a:r>
            <a:r>
              <a:rPr lang="en-US" dirty="0">
                <a:solidFill>
                  <a:schemeClr val="bg1"/>
                </a:solidFill>
              </a:rPr>
              <a:t>Timothy </a:t>
            </a:r>
            <a:r>
              <a:rPr lang="en-US" dirty="0" smtClean="0">
                <a:solidFill>
                  <a:schemeClr val="bg1"/>
                </a:solidFill>
              </a:rPr>
              <a:t>4:12-16</a:t>
            </a:r>
          </a:p>
          <a:p>
            <a:pPr marL="0" indent="0">
              <a:buNone/>
            </a:pPr>
            <a:r>
              <a:rPr lang="en-US" sz="4000" b="1" dirty="0" smtClean="0">
                <a:solidFill>
                  <a:schemeClr val="bg1"/>
                </a:solidFill>
              </a:rPr>
              <a:t>Attendance</a:t>
            </a:r>
          </a:p>
          <a:p>
            <a:r>
              <a:rPr lang="en-US" dirty="0" smtClean="0">
                <a:solidFill>
                  <a:schemeClr val="bg1"/>
                </a:solidFill>
              </a:rPr>
              <a:t>Hebrews 10:24-25; Ephesians 4:11-16</a:t>
            </a:r>
          </a:p>
          <a:p>
            <a:pPr marL="0" indent="0">
              <a:buNone/>
            </a:pPr>
            <a:endParaRPr lang="en-US" sz="4000" b="1" dirty="0" smtClean="0">
              <a:solidFill>
                <a:schemeClr val="bg1"/>
              </a:solidFill>
            </a:endParaRPr>
          </a:p>
        </p:txBody>
      </p:sp>
      <p:sp>
        <p:nvSpPr>
          <p:cNvPr id="4" name="Text Placeholder 3"/>
          <p:cNvSpPr>
            <a:spLocks noGrp="1"/>
          </p:cNvSpPr>
          <p:nvPr>
            <p:ph type="body" sz="half" idx="2"/>
          </p:nvPr>
        </p:nvSpPr>
        <p:spPr>
          <a:xfrm>
            <a:off x="1099266" y="2057400"/>
            <a:ext cx="1211838" cy="4047186"/>
          </a:xfrm>
          <a:solidFill>
            <a:schemeClr val="bg1">
              <a:alpha val="89000"/>
            </a:schemeClr>
          </a:solidFill>
          <a:effectLst>
            <a:glow rad="241300">
              <a:schemeClr val="bg1">
                <a:alpha val="67000"/>
              </a:schemeClr>
            </a:glow>
            <a:softEdge rad="215900"/>
          </a:effectLst>
        </p:spPr>
        <p:txBody>
          <a:bodyPr vert="wordArtVert">
            <a:normAutofit/>
          </a:bodyPr>
          <a:lstStyle/>
          <a:p>
            <a:pPr algn="ctr"/>
            <a:r>
              <a:rPr lang="en-US" sz="5400" dirty="0" smtClean="0">
                <a:solidFill>
                  <a:srgbClr val="840109"/>
                </a:solidFill>
                <a:latin typeface="Algerian" panose="04020705040A02060702" pitchFamily="82" charset="0"/>
              </a:rPr>
              <a:t>LOVE</a:t>
            </a:r>
          </a:p>
        </p:txBody>
      </p:sp>
    </p:spTree>
    <p:extLst>
      <p:ext uri="{BB962C8B-B14F-4D97-AF65-F5344CB8AC3E}">
        <p14:creationId xmlns:p14="http://schemas.microsoft.com/office/powerpoint/2010/main" val="42274557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596" y="457200"/>
            <a:ext cx="2949178" cy="1600200"/>
          </a:xfrm>
        </p:spPr>
        <p:txBody>
          <a:bodyPr>
            <a:normAutofit/>
          </a:bodyPr>
          <a:lstStyle/>
          <a:p>
            <a:pPr algn="ctr"/>
            <a:r>
              <a:rPr lang="en-US" sz="4400" dirty="0">
                <a:solidFill>
                  <a:schemeClr val="bg1"/>
                </a:solidFill>
                <a:latin typeface="Algerian" panose="04020705040A02060702" pitchFamily="82" charset="0"/>
              </a:rPr>
              <a:t>Actions Driven </a:t>
            </a:r>
            <a:r>
              <a:rPr lang="en-US" sz="4400" dirty="0" smtClean="0">
                <a:solidFill>
                  <a:schemeClr val="bg1"/>
                </a:solidFill>
                <a:latin typeface="Algerian" panose="04020705040A02060702" pitchFamily="82" charset="0"/>
              </a:rPr>
              <a:t>By</a:t>
            </a:r>
            <a:endParaRPr lang="en-US" sz="4400" dirty="0"/>
          </a:p>
        </p:txBody>
      </p:sp>
      <p:sp>
        <p:nvSpPr>
          <p:cNvPr id="3" name="Content Placeholder 2"/>
          <p:cNvSpPr>
            <a:spLocks noGrp="1"/>
          </p:cNvSpPr>
          <p:nvPr>
            <p:ph idx="1"/>
          </p:nvPr>
        </p:nvSpPr>
        <p:spPr/>
        <p:txBody>
          <a:bodyPr>
            <a:normAutofit/>
          </a:bodyPr>
          <a:lstStyle/>
          <a:p>
            <a:pPr marL="0" indent="0">
              <a:buNone/>
            </a:pPr>
            <a:endParaRPr lang="en-US" sz="4000" b="1" dirty="0" smtClean="0">
              <a:solidFill>
                <a:schemeClr val="bg1"/>
              </a:solidFill>
            </a:endParaRPr>
          </a:p>
          <a:p>
            <a:pPr marL="0" indent="0">
              <a:buNone/>
            </a:pPr>
            <a:r>
              <a:rPr lang="en-US" sz="4000" b="1" dirty="0" smtClean="0">
                <a:solidFill>
                  <a:schemeClr val="bg1"/>
                </a:solidFill>
              </a:rPr>
              <a:t>Discipline</a:t>
            </a:r>
          </a:p>
          <a:p>
            <a:r>
              <a:rPr lang="en-US" dirty="0" smtClean="0">
                <a:solidFill>
                  <a:schemeClr val="bg1"/>
                </a:solidFill>
              </a:rPr>
              <a:t>Hebrews 12:7-11; Proverbs 23:13-14</a:t>
            </a:r>
          </a:p>
          <a:p>
            <a:pPr marL="0" indent="0">
              <a:buNone/>
            </a:pPr>
            <a:r>
              <a:rPr lang="en-US" sz="4000" b="1" dirty="0" smtClean="0">
                <a:solidFill>
                  <a:schemeClr val="bg1"/>
                </a:solidFill>
              </a:rPr>
              <a:t>General Obedience</a:t>
            </a:r>
          </a:p>
          <a:p>
            <a:r>
              <a:rPr lang="en-US" dirty="0" smtClean="0">
                <a:solidFill>
                  <a:schemeClr val="bg1"/>
                </a:solidFill>
              </a:rPr>
              <a:t>John 14:15, 23-24;           1 John 5:3; 2 John 6</a:t>
            </a:r>
          </a:p>
        </p:txBody>
      </p:sp>
      <p:sp>
        <p:nvSpPr>
          <p:cNvPr id="4" name="Text Placeholder 3"/>
          <p:cNvSpPr>
            <a:spLocks noGrp="1"/>
          </p:cNvSpPr>
          <p:nvPr>
            <p:ph type="body" sz="half" idx="2"/>
          </p:nvPr>
        </p:nvSpPr>
        <p:spPr>
          <a:xfrm>
            <a:off x="1099266" y="2057400"/>
            <a:ext cx="1211838" cy="4047186"/>
          </a:xfrm>
          <a:solidFill>
            <a:schemeClr val="bg1">
              <a:alpha val="89000"/>
            </a:schemeClr>
          </a:solidFill>
          <a:effectLst>
            <a:glow rad="241300">
              <a:schemeClr val="bg1">
                <a:alpha val="67000"/>
              </a:schemeClr>
            </a:glow>
            <a:softEdge rad="215900"/>
          </a:effectLst>
        </p:spPr>
        <p:txBody>
          <a:bodyPr vert="wordArtVert">
            <a:normAutofit/>
          </a:bodyPr>
          <a:lstStyle/>
          <a:p>
            <a:pPr algn="ctr"/>
            <a:r>
              <a:rPr lang="en-US" sz="5400" dirty="0" smtClean="0">
                <a:solidFill>
                  <a:srgbClr val="840109"/>
                </a:solidFill>
                <a:latin typeface="Algerian" panose="04020705040A02060702" pitchFamily="82" charset="0"/>
              </a:rPr>
              <a:t>LOVE</a:t>
            </a:r>
          </a:p>
        </p:txBody>
      </p:sp>
    </p:spTree>
    <p:extLst>
      <p:ext uri="{BB962C8B-B14F-4D97-AF65-F5344CB8AC3E}">
        <p14:creationId xmlns:p14="http://schemas.microsoft.com/office/powerpoint/2010/main" val="25093996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TotalTime>
  <Words>1196</Words>
  <Application>Microsoft Office PowerPoint</Application>
  <PresentationFormat>On-screen Show (4:3)</PresentationFormat>
  <Paragraphs>133</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Algerian</vt:lpstr>
      <vt:lpstr>Arial</vt:lpstr>
      <vt:lpstr>Calibri</vt:lpstr>
      <vt:lpstr>Calibri Light</vt:lpstr>
      <vt:lpstr>Wingdings</vt:lpstr>
      <vt:lpstr>Office Theme</vt:lpstr>
      <vt:lpstr>Actions Driven By</vt:lpstr>
      <vt:lpstr>Actions Driven By</vt:lpstr>
      <vt:lpstr>Actions Driven By</vt:lpstr>
      <vt:lpstr>Actions Driven By</vt:lpstr>
      <vt:lpstr>Actions Driven By</vt:lpstr>
      <vt:lpstr>Actions Driven By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Actions Driven By Love</dc:title>
  <dc:creator>Jeremiah Cox</dc:creator>
  <cp:lastModifiedBy>Jeremiah Cox</cp:lastModifiedBy>
  <cp:revision>8</cp:revision>
  <dcterms:created xsi:type="dcterms:W3CDTF">2014-08-31T21:22:39Z</dcterms:created>
  <dcterms:modified xsi:type="dcterms:W3CDTF">2014-08-31T22:15:48Z</dcterms:modified>
</cp:coreProperties>
</file>