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9" r:id="rId2"/>
    <p:sldId id="256" r:id="rId3"/>
    <p:sldId id="257"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3" d="2"/>
        <a:sy n="3" d="2"/>
      </p:scale>
      <p:origin x="0" y="0"/>
    </p:cViewPr>
  </p:notesTextViewPr>
  <p:notesViewPr>
    <p:cSldViewPr snapToGrid="0">
      <p:cViewPr varScale="1">
        <p:scale>
          <a:sx n="57" d="100"/>
          <a:sy n="57" d="100"/>
        </p:scale>
        <p:origin x="1980" y="-4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09C19F-552B-4D34-9127-375B3C1F546E}" type="datetimeFigureOut">
              <a:rPr lang="en-US" smtClean="0"/>
              <a:t>9/13/2014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0AFD74-DAB6-4C62-8F04-105BB3E64785}" type="slidenum">
              <a:rPr lang="en-US" smtClean="0"/>
              <a:t>‹#›</a:t>
            </a:fld>
            <a:endParaRPr lang="en-US"/>
          </a:p>
        </p:txBody>
      </p:sp>
    </p:spTree>
    <p:extLst>
      <p:ext uri="{BB962C8B-B14F-4D97-AF65-F5344CB8AC3E}">
        <p14:creationId xmlns:p14="http://schemas.microsoft.com/office/powerpoint/2010/main" val="1444561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AFD74-DAB6-4C62-8F04-105BB3E64785}" type="slidenum">
              <a:rPr lang="en-US" smtClean="0"/>
              <a:t>1</a:t>
            </a:fld>
            <a:endParaRPr lang="en-US"/>
          </a:p>
        </p:txBody>
      </p:sp>
    </p:spTree>
    <p:extLst>
      <p:ext uri="{BB962C8B-B14F-4D97-AF65-F5344CB8AC3E}">
        <p14:creationId xmlns:p14="http://schemas.microsoft.com/office/powerpoint/2010/main" val="1785357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sz="1100" dirty="0"/>
          </a:p>
          <a:p>
            <a:pPr marL="171450" lvl="0" indent="-171450">
              <a:buFont typeface="Arial" panose="020B0604020202020204" pitchFamily="34" charset="0"/>
              <a:buChar char="•"/>
            </a:pPr>
            <a:r>
              <a:rPr lang="en-US" dirty="0"/>
              <a:t>The finite mind of man cannot fully comprehend his own everlasting spiritual nature.</a:t>
            </a:r>
          </a:p>
          <a:p>
            <a:pPr marL="171450" lvl="0" indent="-171450">
              <a:buFont typeface="Arial" panose="020B0604020202020204" pitchFamily="34" charset="0"/>
              <a:buChar char="•"/>
            </a:pPr>
            <a:r>
              <a:rPr lang="en-US" dirty="0"/>
              <a:t>All God knows is eternity while all man fully knows is physicality/mortality. This is where the faith of man comes into play.</a:t>
            </a:r>
          </a:p>
          <a:p>
            <a:pPr marL="628650" lvl="1" indent="-171450">
              <a:buFont typeface="Arial" panose="020B0604020202020204" pitchFamily="34" charset="0"/>
              <a:buChar char="•"/>
            </a:pPr>
            <a:r>
              <a:rPr lang="en-US" i="1" dirty="0"/>
              <a:t>“must believe that He is”</a:t>
            </a:r>
            <a:r>
              <a:rPr lang="en-US" dirty="0"/>
              <a:t> (Hebrews 11:6) – Calls to the attention everything about God that He has revealed to us. His power, nature, love, </a:t>
            </a:r>
            <a:r>
              <a:rPr lang="en-US" b="1" i="1" dirty="0"/>
              <a:t>eternity</a:t>
            </a:r>
            <a:r>
              <a:rPr lang="en-US" dirty="0"/>
              <a:t>, etc.</a:t>
            </a:r>
          </a:p>
          <a:p>
            <a:pPr marL="628650" lvl="1" indent="-171450">
              <a:buFont typeface="Arial" panose="020B0604020202020204" pitchFamily="34" charset="0"/>
              <a:buChar char="•"/>
            </a:pPr>
            <a:r>
              <a:rPr lang="en-US" i="1" dirty="0"/>
              <a:t>“and that He is a </a:t>
            </a:r>
            <a:r>
              <a:rPr lang="en-US" i="1" dirty="0" err="1"/>
              <a:t>rewarder</a:t>
            </a:r>
            <a:r>
              <a:rPr lang="en-US" i="1" dirty="0"/>
              <a:t> of those who diligently seek Him”</a:t>
            </a:r>
            <a:r>
              <a:rPr lang="en-US" dirty="0"/>
              <a:t> (Hebrews 11:6) – He has the capability to give eternal life. On the flip side, He has the capability to give eternal punishment, i.e. spiritual death.</a:t>
            </a:r>
          </a:p>
          <a:p>
            <a:pPr marL="628650" lvl="1" indent="-171450">
              <a:buFont typeface="Arial" panose="020B0604020202020204" pitchFamily="34" charset="0"/>
              <a:buChar char="•"/>
            </a:pPr>
            <a:r>
              <a:rPr lang="en-US" dirty="0"/>
              <a:t>Both points have the concept of remembering eternity. Keeping perspective.</a:t>
            </a:r>
          </a:p>
          <a:p>
            <a:pPr marL="171450" lvl="0" indent="-171450">
              <a:buFont typeface="Arial" panose="020B0604020202020204" pitchFamily="34" charset="0"/>
              <a:buChar char="•"/>
            </a:pPr>
            <a:r>
              <a:rPr lang="en-US" dirty="0"/>
              <a:t>It is generally when man “Forgets Eternity” that he apostatizes from the free gift of salvation.</a:t>
            </a:r>
          </a:p>
          <a:p>
            <a:endParaRPr lang="en-US" dirty="0"/>
          </a:p>
        </p:txBody>
      </p:sp>
      <p:sp>
        <p:nvSpPr>
          <p:cNvPr id="4" name="Slide Number Placeholder 3"/>
          <p:cNvSpPr>
            <a:spLocks noGrp="1"/>
          </p:cNvSpPr>
          <p:nvPr>
            <p:ph type="sldNum" sz="quarter" idx="10"/>
          </p:nvPr>
        </p:nvSpPr>
        <p:spPr/>
        <p:txBody>
          <a:bodyPr/>
          <a:lstStyle/>
          <a:p>
            <a:fld id="{1C0AFD74-DAB6-4C62-8F04-105BB3E64785}" type="slidenum">
              <a:rPr lang="en-US" smtClean="0"/>
              <a:t>2</a:t>
            </a:fld>
            <a:endParaRPr lang="en-US"/>
          </a:p>
        </p:txBody>
      </p:sp>
    </p:spTree>
    <p:extLst>
      <p:ext uri="{BB962C8B-B14F-4D97-AF65-F5344CB8AC3E}">
        <p14:creationId xmlns:p14="http://schemas.microsoft.com/office/powerpoint/2010/main" val="2931854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Nature of Man and God</a:t>
            </a:r>
          </a:p>
          <a:p>
            <a:pPr lvl="0"/>
            <a:r>
              <a:rPr lang="en-US" dirty="0"/>
              <a:t>God is without beginning or end. (Spiritual being)</a:t>
            </a:r>
          </a:p>
          <a:p>
            <a:pPr marL="171450" lvl="0" indent="-171450">
              <a:buFont typeface="Arial" panose="020B0604020202020204" pitchFamily="34" charset="0"/>
              <a:buChar char="•"/>
            </a:pPr>
            <a:r>
              <a:rPr lang="en-US" dirty="0"/>
              <a:t>Genesis 1:1; Psalm 90:2; Revelation 1:8; John 8:57-58</a:t>
            </a:r>
          </a:p>
          <a:p>
            <a:pPr marL="628650" lvl="1" indent="-171450">
              <a:buFont typeface="Arial" panose="020B0604020202020204" pitchFamily="34" charset="0"/>
              <a:buChar char="•"/>
            </a:pPr>
            <a:r>
              <a:rPr lang="en-US" dirty="0"/>
              <a:t>God has always been and always will be. He is not restricted in any way by time (cf. 2 Peter 5:8 – </a:t>
            </a:r>
            <a:r>
              <a:rPr lang="en-US" i="1" dirty="0"/>
              <a:t>“with the Lord one day is as a thousand years, and a thousand years as one day.”</a:t>
            </a:r>
            <a:r>
              <a:rPr lang="en-US" dirty="0"/>
              <a:t>).</a:t>
            </a:r>
          </a:p>
          <a:p>
            <a:pPr marL="171450" lvl="0" indent="-171450">
              <a:buFont typeface="Arial" panose="020B0604020202020204" pitchFamily="34" charset="0"/>
              <a:buChar char="•"/>
            </a:pPr>
            <a:r>
              <a:rPr lang="en-US" dirty="0"/>
              <a:t>John 4:24 – God is Spirit; Acts 17:29; Genesis 1:2 – Spirit of God.</a:t>
            </a:r>
          </a:p>
          <a:p>
            <a:pPr marL="628650" lvl="1" indent="-171450">
              <a:buFont typeface="Arial" panose="020B0604020202020204" pitchFamily="34" charset="0"/>
              <a:buChar char="•"/>
            </a:pPr>
            <a:r>
              <a:rPr lang="en-US" dirty="0"/>
              <a:t>God is not affected by physical things. He is purely spiritual.</a:t>
            </a:r>
          </a:p>
          <a:p>
            <a:pPr marL="628650" lvl="1" indent="-171450">
              <a:buFont typeface="Arial" panose="020B0604020202020204" pitchFamily="34" charset="0"/>
              <a:buChar char="•"/>
            </a:pPr>
            <a:r>
              <a:rPr lang="en-US" dirty="0"/>
              <a:t>Man, however, is spiritual, but has a physical segment of life (Which ultimately decides his everlasting spiritual dwelling place).</a:t>
            </a:r>
          </a:p>
          <a:p>
            <a:pPr lvl="0"/>
            <a:r>
              <a:rPr lang="en-US" dirty="0"/>
              <a:t>Man is with beginning, without end. (Spiritual being – created initially with physical body, is a tent)</a:t>
            </a:r>
          </a:p>
          <a:p>
            <a:pPr marL="171450" lvl="0" indent="-171450">
              <a:buFont typeface="Arial" panose="020B0604020202020204" pitchFamily="34" charset="0"/>
              <a:buChar char="•"/>
            </a:pPr>
            <a:r>
              <a:rPr lang="en-US" dirty="0"/>
              <a:t>Genesis 1:26 (God is Spirit, Man is made with spirit that lasts forever)</a:t>
            </a:r>
          </a:p>
          <a:p>
            <a:pPr marL="628650" lvl="1" indent="-171450">
              <a:buFont typeface="Arial" panose="020B0604020202020204" pitchFamily="34" charset="0"/>
              <a:buChar char="•"/>
            </a:pPr>
            <a:r>
              <a:rPr lang="en-US" dirty="0"/>
              <a:t>Man has an everlasting fate: salvation or destruction (cf. Romans 2:6-9).</a:t>
            </a:r>
          </a:p>
          <a:p>
            <a:pPr marL="171450" lvl="0" indent="-171450">
              <a:buFont typeface="Arial" panose="020B0604020202020204" pitchFamily="34" charset="0"/>
              <a:buChar char="•"/>
            </a:pPr>
            <a:r>
              <a:rPr lang="en-US" dirty="0"/>
              <a:t>Even from the beginning the physical body was meant as a temporary dwelling.</a:t>
            </a:r>
          </a:p>
          <a:p>
            <a:pPr marL="628650" lvl="1" indent="-171450">
              <a:buFont typeface="Arial" panose="020B0604020202020204" pitchFamily="34" charset="0"/>
              <a:buChar char="•"/>
            </a:pPr>
            <a:r>
              <a:rPr lang="en-US" dirty="0"/>
              <a:t>2 Peter 1:14 – </a:t>
            </a:r>
            <a:r>
              <a:rPr lang="en-US" i="1" dirty="0"/>
              <a:t>“shortly I must put off my tent”</a:t>
            </a:r>
            <a:endParaRPr lang="en-US" dirty="0"/>
          </a:p>
          <a:p>
            <a:pPr lvl="0"/>
            <a:r>
              <a:rPr lang="en-US" dirty="0"/>
              <a:t>The difference can cause us to lose perspective.</a:t>
            </a:r>
          </a:p>
          <a:p>
            <a:pPr marL="171450" lvl="0" indent="-171450">
              <a:buFont typeface="Arial" panose="020B0604020202020204" pitchFamily="34" charset="0"/>
              <a:buChar char="•"/>
            </a:pPr>
            <a:r>
              <a:rPr lang="en-US" dirty="0"/>
              <a:t>1 John 2:15-17 (Things in the world that are “lust” – a longing/desire); 2:24-25 (Importance is placed on the promise – salvation)</a:t>
            </a:r>
          </a:p>
          <a:p>
            <a:pPr marL="628650" lvl="1" indent="-171450">
              <a:buFont typeface="Arial" panose="020B0604020202020204" pitchFamily="34" charset="0"/>
              <a:buChar char="•"/>
            </a:pPr>
            <a:r>
              <a:rPr lang="en-US" dirty="0"/>
              <a:t>The false doctrine of the antichrist appeals to the lusts in v. 15-17. </a:t>
            </a:r>
          </a:p>
          <a:p>
            <a:pPr marL="628650" lvl="1" indent="-171450">
              <a:buFont typeface="Arial" panose="020B0604020202020204" pitchFamily="34" charset="0"/>
              <a:buChar char="•"/>
            </a:pPr>
            <a:r>
              <a:rPr lang="en-US" dirty="0"/>
              <a:t>The lusts (or things in the world) are passing away.</a:t>
            </a:r>
          </a:p>
          <a:p>
            <a:pPr marL="628650" lvl="1" indent="-171450">
              <a:buFont typeface="Arial" panose="020B0604020202020204" pitchFamily="34" charset="0"/>
              <a:buChar char="•"/>
            </a:pPr>
            <a:r>
              <a:rPr lang="en-US" dirty="0"/>
              <a:t>However, those obedient to truth abide forever.</a:t>
            </a:r>
          </a:p>
          <a:p>
            <a:pPr marL="628650" lvl="1" indent="-171450">
              <a:buFont typeface="Arial" panose="020B0604020202020204" pitchFamily="34" charset="0"/>
              <a:buChar char="•"/>
            </a:pPr>
            <a:r>
              <a:rPr lang="en-US" dirty="0"/>
              <a:t>He is calling to their attention the reality of the situation. The encouragement to adhere to those things that are eternal rather than the things that are temporary.</a:t>
            </a:r>
          </a:p>
          <a:p>
            <a:r>
              <a:rPr lang="en-US" i="1" dirty="0"/>
              <a:t> </a:t>
            </a:r>
            <a:endParaRPr lang="en-US" dirty="0"/>
          </a:p>
          <a:p>
            <a:r>
              <a:rPr lang="en-US" i="1" dirty="0"/>
              <a:t>If one forgets about the reality of eternity, the concept of sins being forgiven at the point of obedience to the gospel isn’t as important or meaningful to the individual. Therefore continued obedience to the gospel through trials and or tribulations isn’t as appealing, for there is no longer a recognition of eternal reward.</a:t>
            </a:r>
            <a:endParaRPr lang="en-US" dirty="0"/>
          </a:p>
          <a:p>
            <a:endParaRPr lang="en-US" dirty="0"/>
          </a:p>
        </p:txBody>
      </p:sp>
      <p:sp>
        <p:nvSpPr>
          <p:cNvPr id="4" name="Slide Number Placeholder 3"/>
          <p:cNvSpPr>
            <a:spLocks noGrp="1"/>
          </p:cNvSpPr>
          <p:nvPr>
            <p:ph type="sldNum" sz="quarter" idx="10"/>
          </p:nvPr>
        </p:nvSpPr>
        <p:spPr/>
        <p:txBody>
          <a:bodyPr/>
          <a:lstStyle/>
          <a:p>
            <a:fld id="{1C0AFD74-DAB6-4C62-8F04-105BB3E64785}" type="slidenum">
              <a:rPr lang="en-US" smtClean="0"/>
              <a:t>3</a:t>
            </a:fld>
            <a:endParaRPr lang="en-US"/>
          </a:p>
        </p:txBody>
      </p:sp>
    </p:spTree>
    <p:extLst>
      <p:ext uri="{BB962C8B-B14F-4D97-AF65-F5344CB8AC3E}">
        <p14:creationId xmlns:p14="http://schemas.microsoft.com/office/powerpoint/2010/main" val="1634726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Calling Eternity to Remembrance. (2 Peter 3)</a:t>
            </a:r>
          </a:p>
          <a:p>
            <a:pPr lvl="0"/>
            <a:r>
              <a:rPr lang="en-US" dirty="0"/>
              <a:t>Chapter 1 (summary for context)</a:t>
            </a:r>
          </a:p>
          <a:p>
            <a:pPr marL="628650" lvl="1" indent="-171450">
              <a:buFont typeface="Arial" panose="020B0604020202020204" pitchFamily="34" charset="0"/>
              <a:buChar char="•"/>
            </a:pPr>
            <a:r>
              <a:rPr lang="en-US" dirty="0"/>
              <a:t>(v. 2-4) – We have partaken of the divine nature. Given precious promises. Escaped the corruption in the world. </a:t>
            </a:r>
          </a:p>
          <a:p>
            <a:pPr marL="628650" lvl="1" indent="-171450">
              <a:buFont typeface="Arial" panose="020B0604020202020204" pitchFamily="34" charset="0"/>
              <a:buChar char="•"/>
            </a:pPr>
            <a:r>
              <a:rPr lang="en-US" dirty="0"/>
              <a:t>(v. 5-11) – Add upon your faith to make your call and election sure. Those who do not grow/add forget the value they have in Christ (i.e. forgiveness of sins).</a:t>
            </a:r>
          </a:p>
          <a:p>
            <a:pPr marL="628650" lvl="1" indent="-171450">
              <a:buFont typeface="Arial" panose="020B0604020202020204" pitchFamily="34" charset="0"/>
              <a:buChar char="•"/>
            </a:pPr>
            <a:r>
              <a:rPr lang="en-US" dirty="0"/>
              <a:t>(v. 12-15) – Peter sees importance in reminding them even though they are established in the truth. His death is imminent, and he wants them to remember even after his decease.</a:t>
            </a:r>
          </a:p>
          <a:p>
            <a:pPr marL="628650" lvl="1" indent="-171450">
              <a:buFont typeface="Arial" panose="020B0604020202020204" pitchFamily="34" charset="0"/>
              <a:buChar char="•"/>
            </a:pPr>
            <a:r>
              <a:rPr lang="en-US" dirty="0"/>
              <a:t>(v. 16-21) – His writing is valuable because he is an eyewitness of Christ. The prophetic word is valid because it is from God. The things spoken about by the word of God through the apostles and prophets will occur. </a:t>
            </a:r>
          </a:p>
          <a:p>
            <a:pPr lvl="0"/>
            <a:r>
              <a:rPr lang="en-US" dirty="0"/>
              <a:t>Chapter 2 (summary for context)</a:t>
            </a:r>
          </a:p>
          <a:p>
            <a:pPr marL="628650" lvl="1" indent="-171450">
              <a:buFont typeface="Arial" panose="020B0604020202020204" pitchFamily="34" charset="0"/>
              <a:buChar char="•"/>
            </a:pPr>
            <a:r>
              <a:rPr lang="en-US" dirty="0"/>
              <a:t>(v. 1-2) – There were false prophets, and now false teachers.</a:t>
            </a:r>
          </a:p>
          <a:p>
            <a:pPr marL="628650" lvl="1" indent="-171450">
              <a:buFont typeface="Arial" panose="020B0604020202020204" pitchFamily="34" charset="0"/>
              <a:buChar char="•"/>
            </a:pPr>
            <a:r>
              <a:rPr lang="en-US" dirty="0"/>
              <a:t>(v. 3-11) – The false teachers will be punished. Examples of God following up on His promise of punishment and reward.</a:t>
            </a:r>
          </a:p>
          <a:p>
            <a:pPr marL="1085850" lvl="2" indent="-171450">
              <a:buFont typeface="Arial" panose="020B0604020202020204" pitchFamily="34" charset="0"/>
              <a:buChar char="•"/>
            </a:pPr>
            <a:r>
              <a:rPr lang="en-US" dirty="0"/>
              <a:t>Noah rewarded/flood destroyed wicked.</a:t>
            </a:r>
          </a:p>
          <a:p>
            <a:pPr marL="1085850" lvl="2" indent="-171450">
              <a:buFont typeface="Arial" panose="020B0604020202020204" pitchFamily="34" charset="0"/>
              <a:buChar char="•"/>
            </a:pPr>
            <a:r>
              <a:rPr lang="en-US" dirty="0"/>
              <a:t>Sodom and Gomorrah destroyed/Lot delivered.</a:t>
            </a:r>
          </a:p>
          <a:p>
            <a:pPr marL="628650" lvl="1" indent="-171450">
              <a:buFont typeface="Arial" panose="020B0604020202020204" pitchFamily="34" charset="0"/>
              <a:buChar char="•"/>
            </a:pPr>
            <a:r>
              <a:rPr lang="en-US" dirty="0"/>
              <a:t>(v. 12-17) – False teachers are those who know the righteous way but turn away from it due to their appetite for carnal things.</a:t>
            </a:r>
          </a:p>
          <a:p>
            <a:pPr marL="628650" lvl="1" indent="-171450">
              <a:buFont typeface="Arial" panose="020B0604020202020204" pitchFamily="34" charset="0"/>
              <a:buChar char="•"/>
            </a:pPr>
            <a:r>
              <a:rPr lang="en-US" dirty="0"/>
              <a:t>(v. 18-22) – They try to allure you by appealing to the lusts of the flesh. They offer freedom when they are really themselves in the bondage of corruption. They, having know the righteous way and turned from it, are like dogs returning to their vomit and pigs being cleaned returning to the mire.</a:t>
            </a:r>
          </a:p>
          <a:p>
            <a:endParaRPr lang="en-US" dirty="0"/>
          </a:p>
        </p:txBody>
      </p:sp>
      <p:sp>
        <p:nvSpPr>
          <p:cNvPr id="4" name="Slide Number Placeholder 3"/>
          <p:cNvSpPr>
            <a:spLocks noGrp="1"/>
          </p:cNvSpPr>
          <p:nvPr>
            <p:ph type="sldNum" sz="quarter" idx="10"/>
          </p:nvPr>
        </p:nvSpPr>
        <p:spPr/>
        <p:txBody>
          <a:bodyPr/>
          <a:lstStyle/>
          <a:p>
            <a:fld id="{1C0AFD74-DAB6-4C62-8F04-105BB3E64785}" type="slidenum">
              <a:rPr lang="en-US" smtClean="0"/>
              <a:t>4</a:t>
            </a:fld>
            <a:endParaRPr lang="en-US"/>
          </a:p>
        </p:txBody>
      </p:sp>
    </p:spTree>
    <p:extLst>
      <p:ext uri="{BB962C8B-B14F-4D97-AF65-F5344CB8AC3E}">
        <p14:creationId xmlns:p14="http://schemas.microsoft.com/office/powerpoint/2010/main" val="1782015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Chapter 3 (Read)</a:t>
            </a:r>
          </a:p>
          <a:p>
            <a:pPr marL="628650" lvl="1" indent="-171450">
              <a:buFont typeface="Arial" panose="020B0604020202020204" pitchFamily="34" charset="0"/>
              <a:buChar char="•"/>
            </a:pPr>
            <a:r>
              <a:rPr lang="en-US" dirty="0"/>
              <a:t>(v. 1-2) – His purpose of the epistle was to remind them of the word spoken by God through the Apostles and Prophets.</a:t>
            </a:r>
          </a:p>
          <a:p>
            <a:pPr marL="1085850" lvl="2" indent="-171450">
              <a:buFont typeface="Arial" panose="020B0604020202020204" pitchFamily="34" charset="0"/>
              <a:buChar char="•"/>
            </a:pPr>
            <a:r>
              <a:rPr lang="en-US" dirty="0"/>
              <a:t>These things they already know. Peter sees importance in reminding them less they lose perspective. </a:t>
            </a:r>
          </a:p>
          <a:p>
            <a:pPr marL="1543050" lvl="3" indent="-171450">
              <a:buFont typeface="Arial" panose="020B0604020202020204" pitchFamily="34" charset="0"/>
              <a:buChar char="•"/>
            </a:pPr>
            <a:r>
              <a:rPr lang="en-US" dirty="0"/>
              <a:t>We know things, but when they are brought to our immediate attention they provoke thought, and cause us to gain a better grasp on our situation (living godly lives).</a:t>
            </a:r>
          </a:p>
          <a:p>
            <a:pPr marL="1085850" lvl="2" indent="-171450">
              <a:buFont typeface="Arial" panose="020B0604020202020204" pitchFamily="34" charset="0"/>
              <a:buChar char="•"/>
            </a:pPr>
            <a:r>
              <a:rPr lang="en-US" dirty="0"/>
              <a:t>The specific point he is making has to do with v. 7, that there has been a promise by God through prophecy and apostolic doctrine that the disobedient will be punished.</a:t>
            </a:r>
          </a:p>
          <a:p>
            <a:pPr marL="628650" lvl="1" indent="-171450">
              <a:buFont typeface="Arial" panose="020B0604020202020204" pitchFamily="34" charset="0"/>
              <a:buChar char="•"/>
            </a:pPr>
            <a:r>
              <a:rPr lang="en-US" dirty="0"/>
              <a:t>(v. 3-7) – Scoffers will be blinded by their lusts from the reality of God’s faithfulness to His promises.</a:t>
            </a:r>
          </a:p>
          <a:p>
            <a:pPr marL="1085850" lvl="2" indent="-171450">
              <a:buFont typeface="Arial" panose="020B0604020202020204" pitchFamily="34" charset="0"/>
              <a:buChar char="•"/>
            </a:pPr>
            <a:r>
              <a:rPr lang="en-US" dirty="0"/>
              <a:t>They take the longsuffering of God as evidence that He isn’t coming.</a:t>
            </a:r>
          </a:p>
          <a:p>
            <a:pPr marL="1085850" lvl="2" indent="-171450">
              <a:buFont typeface="Arial" panose="020B0604020202020204" pitchFamily="34" charset="0"/>
              <a:buChar char="•"/>
            </a:pPr>
            <a:r>
              <a:rPr lang="en-US" dirty="0"/>
              <a:t>They fail to remember other promises that He kept.</a:t>
            </a:r>
          </a:p>
          <a:p>
            <a:pPr marL="1543050" lvl="3" indent="-171450">
              <a:buFont typeface="Arial" panose="020B0604020202020204" pitchFamily="34" charset="0"/>
              <a:buChar char="•"/>
            </a:pPr>
            <a:r>
              <a:rPr lang="en-US" dirty="0"/>
              <a:t>We must never forget that God has already fulfilled promises. The ones that remain are kept by the same word (v. 7).</a:t>
            </a:r>
          </a:p>
          <a:p>
            <a:pPr marL="628650" lvl="1" indent="-171450">
              <a:buFont typeface="Arial" panose="020B0604020202020204" pitchFamily="34" charset="0"/>
              <a:buChar char="•"/>
            </a:pPr>
            <a:r>
              <a:rPr lang="en-US" dirty="0"/>
              <a:t>(v. 8-9) – God is not measured or limited by time. We can’t judge His longsuffering as failure to keep a promise.</a:t>
            </a:r>
          </a:p>
          <a:p>
            <a:pPr marL="1085850" lvl="2" indent="-171450">
              <a:buFont typeface="Arial" panose="020B0604020202020204" pitchFamily="34" charset="0"/>
              <a:buChar char="•"/>
            </a:pPr>
            <a:r>
              <a:rPr lang="en-US" dirty="0"/>
              <a:t>“Forgetting Eternity” causes us to lose perspective on God’s promise.</a:t>
            </a:r>
          </a:p>
          <a:p>
            <a:pPr marL="1543050" lvl="3" indent="-171450">
              <a:buFont typeface="Arial" panose="020B0604020202020204" pitchFamily="34" charset="0"/>
              <a:buChar char="•"/>
            </a:pPr>
            <a:r>
              <a:rPr lang="en-US" dirty="0"/>
              <a:t>In the grand scheme of things it hasn’t been that long at all.</a:t>
            </a:r>
          </a:p>
          <a:p>
            <a:pPr marL="1543050" lvl="3" indent="-171450">
              <a:buFont typeface="Arial" panose="020B0604020202020204" pitchFamily="34" charset="0"/>
              <a:buChar char="•"/>
            </a:pPr>
            <a:r>
              <a:rPr lang="en-US" dirty="0"/>
              <a:t>Our physical life on earth is just a small fraction of the reality of eternity. Physical life is all we can fully comprehend. Born, live, die.</a:t>
            </a:r>
          </a:p>
          <a:p>
            <a:pPr marL="1543050" lvl="3" indent="-171450">
              <a:buFont typeface="Arial" panose="020B0604020202020204" pitchFamily="34" charset="0"/>
              <a:buChar char="•"/>
            </a:pPr>
            <a:r>
              <a:rPr lang="en-US" dirty="0"/>
              <a:t>We can’t forget that there is more to it.</a:t>
            </a:r>
          </a:p>
          <a:p>
            <a:pPr marL="1085850" lvl="2" indent="-171450">
              <a:buFont typeface="Arial" panose="020B0604020202020204" pitchFamily="34" charset="0"/>
              <a:buChar char="•"/>
            </a:pPr>
            <a:r>
              <a:rPr lang="en-US" dirty="0"/>
              <a:t>Any delay is for our benefit (v. 9).</a:t>
            </a:r>
          </a:p>
          <a:p>
            <a:pPr marL="628650" lvl="1" indent="-171450">
              <a:buFont typeface="Arial" panose="020B0604020202020204" pitchFamily="34" charset="0"/>
              <a:buChar char="•"/>
            </a:pPr>
            <a:r>
              <a:rPr lang="en-US" dirty="0"/>
              <a:t>(v. 10-13) – The day that has been promised will arrive. So live like it is a fact, and not like it is an uncertainty.</a:t>
            </a:r>
          </a:p>
          <a:p>
            <a:pPr marL="1085850" lvl="2" indent="-171450">
              <a:buFont typeface="Arial" panose="020B0604020202020204" pitchFamily="34" charset="0"/>
              <a:buChar char="•"/>
            </a:pPr>
            <a:r>
              <a:rPr lang="en-US" dirty="0"/>
              <a:t>We must recognize that the Day will indeed come.</a:t>
            </a:r>
          </a:p>
          <a:p>
            <a:pPr marL="1085850" lvl="2" indent="-171450">
              <a:buFont typeface="Arial" panose="020B0604020202020204" pitchFamily="34" charset="0"/>
              <a:buChar char="•"/>
            </a:pPr>
            <a:r>
              <a:rPr lang="en-US" dirty="0"/>
              <a:t>This reality should push us to further godliness and holy conduct (v. 11).</a:t>
            </a:r>
          </a:p>
          <a:p>
            <a:pPr marL="1085850" lvl="2" indent="-171450">
              <a:buFont typeface="Arial" panose="020B0604020202020204" pitchFamily="34" charset="0"/>
              <a:buChar char="•"/>
            </a:pPr>
            <a:r>
              <a:rPr lang="en-US" dirty="0"/>
              <a:t>We look for these things to occur knowing that also the positive promises will come with them (i.e. salvation) (v. 13 – the promise of the inheritance, heaven).</a:t>
            </a:r>
          </a:p>
          <a:p>
            <a:pPr marL="628650" lvl="1" indent="-171450">
              <a:buFont typeface="Arial" panose="020B0604020202020204" pitchFamily="34" charset="0"/>
              <a:buChar char="•"/>
            </a:pPr>
            <a:r>
              <a:rPr lang="en-US" dirty="0"/>
              <a:t>(v. 14-18) – In looking forward to the second coming of the Lord we should be diligent and remain steadfast.</a:t>
            </a:r>
          </a:p>
          <a:p>
            <a:pPr marL="1085850" lvl="2" indent="-171450">
              <a:buFont typeface="Arial" panose="020B0604020202020204" pitchFamily="34" charset="0"/>
              <a:buChar char="•"/>
            </a:pPr>
            <a:r>
              <a:rPr lang="en-US" dirty="0"/>
              <a:t>The longsuffering of the Lord should not be viewed as negative. It should be viewed as salvation – another chance to get right with God before it’s too late.</a:t>
            </a:r>
          </a:p>
          <a:p>
            <a:pPr marL="1085850" lvl="2" indent="-171450">
              <a:buFont typeface="Arial" panose="020B0604020202020204" pitchFamily="34" charset="0"/>
              <a:buChar char="•"/>
            </a:pPr>
            <a:r>
              <a:rPr lang="en-US" dirty="0"/>
              <a:t>However, like he has already described, some take this longsuffering, along with other teachings of scripture, and twist them to their destruction.</a:t>
            </a:r>
          </a:p>
          <a:p>
            <a:pPr marL="1543050" lvl="3" indent="-171450">
              <a:buFont typeface="Arial" panose="020B0604020202020204" pitchFamily="34" charset="0"/>
              <a:buChar char="•"/>
            </a:pPr>
            <a:r>
              <a:rPr lang="en-US" dirty="0"/>
              <a:t>Something good such as the longsuffering of God can be turned into something devastating for us if we are not careful. </a:t>
            </a:r>
          </a:p>
          <a:p>
            <a:pPr marL="1085850" lvl="2" indent="-171450">
              <a:buFont typeface="Arial" panose="020B0604020202020204" pitchFamily="34" charset="0"/>
              <a:buChar char="•"/>
            </a:pPr>
            <a:r>
              <a:rPr lang="en-US" dirty="0"/>
              <a:t>Beware! Don’t lose perspective. Don’t fall back into the evil that you were saved from. Grow! Be steadfast!</a:t>
            </a:r>
          </a:p>
          <a:p>
            <a:pPr marL="1543050" lvl="3" indent="-171450">
              <a:buFont typeface="Arial" panose="020B0604020202020204" pitchFamily="34" charset="0"/>
              <a:buChar char="•"/>
            </a:pPr>
            <a:r>
              <a:rPr lang="en-US" dirty="0"/>
              <a:t>We must be careful to maintain perspective.</a:t>
            </a:r>
          </a:p>
          <a:p>
            <a:pPr marL="1543050" lvl="3" indent="-171450">
              <a:buFont typeface="Arial" panose="020B0604020202020204" pitchFamily="34" charset="0"/>
              <a:buChar char="•"/>
            </a:pPr>
            <a:r>
              <a:rPr lang="en-US" dirty="0"/>
              <a:t>Our time on this earth is temporary. The day WILL come when our eternal fate is decided.</a:t>
            </a:r>
          </a:p>
          <a:p>
            <a:endParaRPr lang="en-US" dirty="0"/>
          </a:p>
        </p:txBody>
      </p:sp>
      <p:sp>
        <p:nvSpPr>
          <p:cNvPr id="4" name="Slide Number Placeholder 3"/>
          <p:cNvSpPr>
            <a:spLocks noGrp="1"/>
          </p:cNvSpPr>
          <p:nvPr>
            <p:ph type="sldNum" sz="quarter" idx="10"/>
          </p:nvPr>
        </p:nvSpPr>
        <p:spPr/>
        <p:txBody>
          <a:bodyPr/>
          <a:lstStyle/>
          <a:p>
            <a:fld id="{1C0AFD74-DAB6-4C62-8F04-105BB3E64785}" type="slidenum">
              <a:rPr lang="en-US" smtClean="0"/>
              <a:t>5</a:t>
            </a:fld>
            <a:endParaRPr lang="en-US"/>
          </a:p>
        </p:txBody>
      </p:sp>
    </p:spTree>
    <p:extLst>
      <p:ext uri="{BB962C8B-B14F-4D97-AF65-F5344CB8AC3E}">
        <p14:creationId xmlns:p14="http://schemas.microsoft.com/office/powerpoint/2010/main" val="828905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5BE006-A94B-4501-A079-B90BD4672711}" type="datetimeFigureOut">
              <a:rPr lang="en-US" smtClean="0"/>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359987393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BE006-A94B-4501-A079-B90BD4672711}" type="datetimeFigureOut">
              <a:rPr lang="en-US" smtClean="0"/>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428909350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BE006-A94B-4501-A079-B90BD4672711}" type="datetimeFigureOut">
              <a:rPr lang="en-US" smtClean="0"/>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256634205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BE006-A94B-4501-A079-B90BD4672711}" type="datetimeFigureOut">
              <a:rPr lang="en-US" smtClean="0"/>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25918011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BE006-A94B-4501-A079-B90BD4672711}" type="datetimeFigureOut">
              <a:rPr lang="en-US" smtClean="0"/>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53544126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5BE006-A94B-4501-A079-B90BD4672711}" type="datetimeFigureOut">
              <a:rPr lang="en-US" smtClean="0"/>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44119236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5BE006-A94B-4501-A079-B90BD4672711}" type="datetimeFigureOut">
              <a:rPr lang="en-US" smtClean="0"/>
              <a:t>9/13/2014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224109831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5BE006-A94B-4501-A079-B90BD4672711}" type="datetimeFigureOut">
              <a:rPr lang="en-US" smtClean="0"/>
              <a:t>9/13/2014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423821103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BE006-A94B-4501-A079-B90BD4672711}" type="datetimeFigureOut">
              <a:rPr lang="en-US" smtClean="0"/>
              <a:t>9/13/2014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94792864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BE006-A94B-4501-A079-B90BD4672711}" type="datetimeFigureOut">
              <a:rPr lang="en-US" smtClean="0"/>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242729980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BE006-A94B-4501-A079-B90BD4672711}" type="datetimeFigureOut">
              <a:rPr lang="en-US" smtClean="0"/>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4D4A9-FE20-410E-AF7B-C15161C1CDB1}" type="slidenum">
              <a:rPr lang="en-US" smtClean="0"/>
              <a:t>‹#›</a:t>
            </a:fld>
            <a:endParaRPr lang="en-US"/>
          </a:p>
        </p:txBody>
      </p:sp>
    </p:spTree>
    <p:extLst>
      <p:ext uri="{BB962C8B-B14F-4D97-AF65-F5344CB8AC3E}">
        <p14:creationId xmlns:p14="http://schemas.microsoft.com/office/powerpoint/2010/main" val="235429031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4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BE006-A94B-4501-A079-B90BD4672711}" type="datetimeFigureOut">
              <a:rPr lang="en-US" smtClean="0"/>
              <a:t>9/13/2014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4D4A9-FE20-410E-AF7B-C15161C1CDB1}" type="slidenum">
              <a:rPr lang="en-US" smtClean="0"/>
              <a:t>‹#›</a:t>
            </a:fld>
            <a:endParaRPr lang="en-US"/>
          </a:p>
        </p:txBody>
      </p:sp>
    </p:spTree>
    <p:extLst>
      <p:ext uri="{BB962C8B-B14F-4D97-AF65-F5344CB8AC3E}">
        <p14:creationId xmlns:p14="http://schemas.microsoft.com/office/powerpoint/2010/main" val="114114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5321995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8989" y="1714791"/>
            <a:ext cx="7772400" cy="2387600"/>
          </a:xfrm>
          <a:scene3d>
            <a:camera prst="isometricOffAxis1Right"/>
            <a:lightRig rig="threePt" dir="t"/>
          </a:scene3d>
        </p:spPr>
        <p:txBody>
          <a:bodyPr>
            <a:noAutofit/>
          </a:bodyPr>
          <a:lstStyle/>
          <a:p>
            <a:r>
              <a:rPr lang="en-US" sz="11500" b="1" dirty="0" smtClean="0">
                <a:solidFill>
                  <a:schemeClr val="bg1"/>
                </a:solidFill>
                <a:latin typeface="Colonna MT" panose="04020805060202030203" pitchFamily="82" charset="0"/>
              </a:rPr>
              <a:t>Forgetting Eternity</a:t>
            </a:r>
            <a:endParaRPr lang="en-US" sz="11500" b="1" dirty="0">
              <a:solidFill>
                <a:schemeClr val="bg1"/>
              </a:solidFill>
              <a:latin typeface="Colonna MT" panose="04020805060202030203" pitchFamily="82" charset="0"/>
            </a:endParaRPr>
          </a:p>
        </p:txBody>
      </p:sp>
      <p:sp>
        <p:nvSpPr>
          <p:cNvPr id="3" name="Subtitle 2"/>
          <p:cNvSpPr>
            <a:spLocks noGrp="1"/>
          </p:cNvSpPr>
          <p:nvPr>
            <p:ph type="subTitle" idx="1"/>
          </p:nvPr>
        </p:nvSpPr>
        <p:spPr>
          <a:xfrm>
            <a:off x="2186189" y="3857693"/>
            <a:ext cx="6858000" cy="1655762"/>
          </a:xfrm>
          <a:scene3d>
            <a:camera prst="isometricOffAxis1Right"/>
            <a:lightRig rig="threePt" dir="t"/>
          </a:scene3d>
        </p:spPr>
        <p:txBody>
          <a:bodyPr>
            <a:normAutofit/>
          </a:bodyPr>
          <a:lstStyle/>
          <a:p>
            <a:r>
              <a:rPr lang="en-US" sz="4400" i="1" dirty="0" smtClean="0">
                <a:solidFill>
                  <a:schemeClr val="bg1"/>
                </a:solidFill>
              </a:rPr>
              <a:t>Falling Short of the Rest</a:t>
            </a:r>
            <a:endParaRPr lang="en-US" sz="4400" i="1" dirty="0">
              <a:solidFill>
                <a:schemeClr val="bg1"/>
              </a:solidFill>
            </a:endParaRPr>
          </a:p>
        </p:txBody>
      </p:sp>
    </p:spTree>
    <p:extLst>
      <p:ext uri="{BB962C8B-B14F-4D97-AF65-F5344CB8AC3E}">
        <p14:creationId xmlns:p14="http://schemas.microsoft.com/office/powerpoint/2010/main" val="351915693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solidFill>
                  <a:schemeClr val="bg1"/>
                </a:solidFill>
                <a:latin typeface="Colonna MT" panose="04020805060202030203" pitchFamily="82" charset="0"/>
              </a:rPr>
              <a:t>Nature of God and Man</a:t>
            </a:r>
            <a:endParaRPr lang="en-US" sz="6000" dirty="0">
              <a:solidFill>
                <a:schemeClr val="bg1"/>
              </a:solidFill>
              <a:latin typeface="Colonna MT" panose="04020805060202030203" pitchFamily="82" charset="0"/>
            </a:endParaRPr>
          </a:p>
        </p:txBody>
      </p:sp>
      <p:sp>
        <p:nvSpPr>
          <p:cNvPr id="4" name="Left-Right Arrow Callout 3"/>
          <p:cNvSpPr/>
          <p:nvPr/>
        </p:nvSpPr>
        <p:spPr>
          <a:xfrm>
            <a:off x="489397" y="2211288"/>
            <a:ext cx="8216722" cy="1703889"/>
          </a:xfrm>
          <a:prstGeom prst="leftRightArrowCallout">
            <a:avLst>
              <a:gd name="adj1" fmla="val 51512"/>
              <a:gd name="adj2" fmla="val 50000"/>
              <a:gd name="adj3" fmla="val 74130"/>
              <a:gd name="adj4" fmla="val 48123"/>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Rectangle 6"/>
          <p:cNvSpPr/>
          <p:nvPr/>
        </p:nvSpPr>
        <p:spPr>
          <a:xfrm>
            <a:off x="2012324" y="2524623"/>
            <a:ext cx="5119352" cy="1077218"/>
          </a:xfrm>
          <a:prstGeom prst="rect">
            <a:avLst/>
          </a:prstGeom>
        </p:spPr>
        <p:txBody>
          <a:bodyPr wrap="square">
            <a:spAutoFit/>
          </a:bodyPr>
          <a:lstStyle/>
          <a:p>
            <a:pPr algn="ctr"/>
            <a:r>
              <a:rPr lang="en-US" sz="3200" b="1" dirty="0">
                <a:solidFill>
                  <a:schemeClr val="bg1"/>
                </a:solidFill>
              </a:rPr>
              <a:t>Genesis 1:1; Psalm 90:2; Revelation 1:8; John 8:57-58</a:t>
            </a:r>
            <a:endParaRPr lang="en-US" sz="3200" b="1" dirty="0">
              <a:solidFill>
                <a:schemeClr val="bg1"/>
              </a:solidFill>
            </a:endParaRPr>
          </a:p>
        </p:txBody>
      </p:sp>
      <p:sp>
        <p:nvSpPr>
          <p:cNvPr id="8" name="Right Arrow Callout 7"/>
          <p:cNvSpPr/>
          <p:nvPr/>
        </p:nvSpPr>
        <p:spPr>
          <a:xfrm>
            <a:off x="3168203" y="4724607"/>
            <a:ext cx="5834130" cy="1703889"/>
          </a:xfrm>
          <a:prstGeom prst="rightArrowCallout">
            <a:avLst>
              <a:gd name="adj1" fmla="val 53023"/>
              <a:gd name="adj2" fmla="val 50000"/>
              <a:gd name="adj3" fmla="val 68084"/>
              <a:gd name="adj4" fmla="val 64977"/>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p:cNvSpPr/>
          <p:nvPr/>
        </p:nvSpPr>
        <p:spPr>
          <a:xfrm>
            <a:off x="3058730" y="5037942"/>
            <a:ext cx="4385256" cy="1077218"/>
          </a:xfrm>
          <a:prstGeom prst="rect">
            <a:avLst/>
          </a:prstGeom>
        </p:spPr>
        <p:txBody>
          <a:bodyPr wrap="square">
            <a:spAutoFit/>
          </a:bodyPr>
          <a:lstStyle/>
          <a:p>
            <a:pPr algn="ctr"/>
            <a:r>
              <a:rPr lang="en-US" sz="3200" b="1" dirty="0" smtClean="0">
                <a:solidFill>
                  <a:schemeClr val="bg1"/>
                </a:solidFill>
              </a:rPr>
              <a:t>Genesis 1:26; </a:t>
            </a:r>
          </a:p>
          <a:p>
            <a:pPr algn="ctr"/>
            <a:r>
              <a:rPr lang="en-US" sz="3200" b="1" dirty="0" smtClean="0">
                <a:solidFill>
                  <a:schemeClr val="bg1"/>
                </a:solidFill>
              </a:rPr>
              <a:t>Romans 2:6-9</a:t>
            </a:r>
            <a:endParaRPr lang="en-US" sz="3200" b="1" dirty="0">
              <a:solidFill>
                <a:schemeClr val="bg1"/>
              </a:solidFill>
            </a:endParaRPr>
          </a:p>
        </p:txBody>
      </p:sp>
      <p:sp>
        <p:nvSpPr>
          <p:cNvPr id="11" name="TextBox 10"/>
          <p:cNvSpPr txBox="1"/>
          <p:nvPr/>
        </p:nvSpPr>
        <p:spPr>
          <a:xfrm>
            <a:off x="3084489" y="1581018"/>
            <a:ext cx="3026537" cy="646331"/>
          </a:xfrm>
          <a:prstGeom prst="rect">
            <a:avLst/>
          </a:prstGeom>
          <a:noFill/>
        </p:spPr>
        <p:txBody>
          <a:bodyPr wrap="square" rtlCol="0">
            <a:spAutoFit/>
          </a:bodyPr>
          <a:lstStyle/>
          <a:p>
            <a:pPr algn="ctr"/>
            <a:r>
              <a:rPr lang="en-US" sz="3600" b="1" dirty="0" smtClean="0">
                <a:solidFill>
                  <a:schemeClr val="bg1"/>
                </a:solidFill>
              </a:rPr>
              <a:t>GOD</a:t>
            </a:r>
            <a:endParaRPr lang="en-US" sz="3600" b="1" dirty="0">
              <a:solidFill>
                <a:schemeClr val="bg1"/>
              </a:solidFill>
            </a:endParaRPr>
          </a:p>
        </p:txBody>
      </p:sp>
      <p:sp>
        <p:nvSpPr>
          <p:cNvPr id="12" name="TextBox 11"/>
          <p:cNvSpPr txBox="1"/>
          <p:nvPr/>
        </p:nvSpPr>
        <p:spPr>
          <a:xfrm>
            <a:off x="3738090" y="4112610"/>
            <a:ext cx="3026537" cy="646331"/>
          </a:xfrm>
          <a:prstGeom prst="rect">
            <a:avLst/>
          </a:prstGeom>
          <a:noFill/>
        </p:spPr>
        <p:txBody>
          <a:bodyPr wrap="square" rtlCol="0">
            <a:spAutoFit/>
          </a:bodyPr>
          <a:lstStyle/>
          <a:p>
            <a:pPr algn="ctr"/>
            <a:r>
              <a:rPr lang="en-US" sz="3600" b="1" dirty="0" smtClean="0">
                <a:solidFill>
                  <a:schemeClr val="bg1"/>
                </a:solidFill>
              </a:rPr>
              <a:t>MAN</a:t>
            </a:r>
            <a:endParaRPr lang="en-US" sz="3600" b="1" dirty="0">
              <a:solidFill>
                <a:schemeClr val="bg1"/>
              </a:solidFill>
            </a:endParaRPr>
          </a:p>
        </p:txBody>
      </p:sp>
    </p:spTree>
    <p:extLst>
      <p:ext uri="{BB962C8B-B14F-4D97-AF65-F5344CB8AC3E}">
        <p14:creationId xmlns:p14="http://schemas.microsoft.com/office/powerpoint/2010/main" val="124085238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animBg="1"/>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smtClean="0">
                <a:solidFill>
                  <a:schemeClr val="bg1"/>
                </a:solidFill>
                <a:latin typeface="Colonna MT" panose="04020805060202030203" pitchFamily="82" charset="0"/>
              </a:rPr>
              <a:t>Eternity Is Important to Remember</a:t>
            </a:r>
            <a:endParaRPr lang="en-US" sz="6000" dirty="0"/>
          </a:p>
        </p:txBody>
      </p:sp>
      <p:sp>
        <p:nvSpPr>
          <p:cNvPr id="3" name="Content Placeholder 2"/>
          <p:cNvSpPr>
            <a:spLocks noGrp="1"/>
          </p:cNvSpPr>
          <p:nvPr>
            <p:ph idx="1"/>
          </p:nvPr>
        </p:nvSpPr>
        <p:spPr>
          <a:xfrm>
            <a:off x="628650" y="1825625"/>
            <a:ext cx="7886700" cy="4819874"/>
          </a:xfrm>
        </p:spPr>
        <p:txBody>
          <a:bodyPr>
            <a:normAutofit/>
          </a:bodyPr>
          <a:lstStyle/>
          <a:p>
            <a:pPr marL="0" indent="0">
              <a:buNone/>
            </a:pPr>
            <a:r>
              <a:rPr lang="en-US" sz="3700" b="1" dirty="0" smtClean="0">
                <a:solidFill>
                  <a:schemeClr val="bg1"/>
                </a:solidFill>
              </a:rPr>
              <a:t>2 Peter 3</a:t>
            </a:r>
          </a:p>
        </p:txBody>
      </p:sp>
    </p:spTree>
    <p:extLst>
      <p:ext uri="{BB962C8B-B14F-4D97-AF65-F5344CB8AC3E}">
        <p14:creationId xmlns:p14="http://schemas.microsoft.com/office/powerpoint/2010/main" val="209067309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smtClean="0">
                <a:solidFill>
                  <a:schemeClr val="bg1"/>
                </a:solidFill>
                <a:latin typeface="Colonna MT" panose="04020805060202030203" pitchFamily="82" charset="0"/>
              </a:rPr>
              <a:t>Eternity Is Important to Remember</a:t>
            </a:r>
            <a:endParaRPr lang="en-US" sz="6000" dirty="0"/>
          </a:p>
        </p:txBody>
      </p:sp>
      <p:sp>
        <p:nvSpPr>
          <p:cNvPr id="3" name="Content Placeholder 2"/>
          <p:cNvSpPr>
            <a:spLocks noGrp="1"/>
          </p:cNvSpPr>
          <p:nvPr>
            <p:ph idx="1"/>
          </p:nvPr>
        </p:nvSpPr>
        <p:spPr>
          <a:xfrm>
            <a:off x="628650" y="1825625"/>
            <a:ext cx="7886700" cy="4819874"/>
          </a:xfrm>
        </p:spPr>
        <p:txBody>
          <a:bodyPr>
            <a:normAutofit fontScale="92500" lnSpcReduction="10000"/>
          </a:bodyPr>
          <a:lstStyle/>
          <a:p>
            <a:pPr marL="0" indent="0">
              <a:buNone/>
            </a:pPr>
            <a:r>
              <a:rPr lang="en-US" sz="4000" b="1" dirty="0" smtClean="0">
                <a:solidFill>
                  <a:schemeClr val="bg1"/>
                </a:solidFill>
              </a:rPr>
              <a:t>2 Peter 3</a:t>
            </a:r>
          </a:p>
          <a:p>
            <a:r>
              <a:rPr lang="en-US" sz="3500" b="1" dirty="0" smtClean="0">
                <a:solidFill>
                  <a:schemeClr val="bg1"/>
                </a:solidFill>
              </a:rPr>
              <a:t>(v. 1-2) </a:t>
            </a:r>
            <a:r>
              <a:rPr lang="en-US" sz="3500" dirty="0" smtClean="0">
                <a:solidFill>
                  <a:schemeClr val="bg1"/>
                </a:solidFill>
              </a:rPr>
              <a:t>– </a:t>
            </a:r>
            <a:r>
              <a:rPr lang="en-US" sz="3500" i="1" dirty="0" smtClean="0">
                <a:solidFill>
                  <a:schemeClr val="bg1"/>
                </a:solidFill>
              </a:rPr>
              <a:t>Reminder of God’s words.</a:t>
            </a:r>
          </a:p>
          <a:p>
            <a:r>
              <a:rPr lang="en-US" sz="3500" b="1" dirty="0" smtClean="0">
                <a:solidFill>
                  <a:schemeClr val="bg1"/>
                </a:solidFill>
              </a:rPr>
              <a:t>(v. 3-7) </a:t>
            </a:r>
            <a:r>
              <a:rPr lang="en-US" sz="3500" dirty="0" smtClean="0">
                <a:solidFill>
                  <a:schemeClr val="bg1"/>
                </a:solidFill>
              </a:rPr>
              <a:t>– </a:t>
            </a:r>
            <a:r>
              <a:rPr lang="en-US" sz="3500" i="1" dirty="0" smtClean="0">
                <a:solidFill>
                  <a:schemeClr val="bg1"/>
                </a:solidFill>
              </a:rPr>
              <a:t>Scoffers will speak ill of God’s promise.</a:t>
            </a:r>
          </a:p>
          <a:p>
            <a:pPr lvl="5"/>
            <a:r>
              <a:rPr lang="en-US" sz="3500" b="1" dirty="0" smtClean="0">
                <a:solidFill>
                  <a:schemeClr val="bg1"/>
                </a:solidFill>
              </a:rPr>
              <a:t>(v. 8-9) </a:t>
            </a:r>
            <a:r>
              <a:rPr lang="en-US" sz="3500" dirty="0" smtClean="0">
                <a:solidFill>
                  <a:schemeClr val="bg1"/>
                </a:solidFill>
              </a:rPr>
              <a:t>– </a:t>
            </a:r>
            <a:r>
              <a:rPr lang="en-US" sz="3500" i="1" dirty="0" smtClean="0">
                <a:solidFill>
                  <a:schemeClr val="bg1"/>
                </a:solidFill>
              </a:rPr>
              <a:t>God is not limited by time.</a:t>
            </a:r>
          </a:p>
          <a:p>
            <a:pPr lvl="5"/>
            <a:r>
              <a:rPr lang="en-US" sz="3500" b="1" dirty="0" smtClean="0">
                <a:solidFill>
                  <a:schemeClr val="bg1"/>
                </a:solidFill>
              </a:rPr>
              <a:t>(v. 10-13)</a:t>
            </a:r>
            <a:r>
              <a:rPr lang="en-US" sz="3500" dirty="0" smtClean="0">
                <a:solidFill>
                  <a:schemeClr val="bg1"/>
                </a:solidFill>
              </a:rPr>
              <a:t> – </a:t>
            </a:r>
            <a:r>
              <a:rPr lang="en-US" sz="3500" i="1" dirty="0" smtClean="0">
                <a:solidFill>
                  <a:schemeClr val="bg1"/>
                </a:solidFill>
              </a:rPr>
              <a:t>God will fulfill His promise.</a:t>
            </a:r>
          </a:p>
          <a:p>
            <a:pPr lvl="5"/>
            <a:r>
              <a:rPr lang="en-US" sz="3500" b="1" dirty="0" smtClean="0">
                <a:solidFill>
                  <a:schemeClr val="bg1"/>
                </a:solidFill>
              </a:rPr>
              <a:t>(v. 14-18) </a:t>
            </a:r>
            <a:r>
              <a:rPr lang="en-US" sz="3500" dirty="0" smtClean="0">
                <a:solidFill>
                  <a:schemeClr val="bg1"/>
                </a:solidFill>
              </a:rPr>
              <a:t>– </a:t>
            </a:r>
            <a:r>
              <a:rPr lang="en-US" sz="3500" i="1" dirty="0" smtClean="0">
                <a:solidFill>
                  <a:schemeClr val="bg1"/>
                </a:solidFill>
              </a:rPr>
              <a:t>This should cause us to be diligent and steadfast.</a:t>
            </a:r>
            <a:endParaRPr lang="en-US" sz="3500" i="1" dirty="0">
              <a:solidFill>
                <a:schemeClr val="bg1"/>
              </a:solidFill>
            </a:endParaRPr>
          </a:p>
        </p:txBody>
      </p:sp>
    </p:spTree>
    <p:extLst>
      <p:ext uri="{BB962C8B-B14F-4D97-AF65-F5344CB8AC3E}">
        <p14:creationId xmlns:p14="http://schemas.microsoft.com/office/powerpoint/2010/main" val="16058712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1434</Words>
  <Application>Microsoft Office PowerPoint</Application>
  <PresentationFormat>On-screen Show (4:3)</PresentationFormat>
  <Paragraphs>88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Colonna MT</vt:lpstr>
      <vt:lpstr>Office Theme</vt:lpstr>
      <vt:lpstr>PowerPoint Presentation</vt:lpstr>
      <vt:lpstr>Forgetting Eternity</vt:lpstr>
      <vt:lpstr>Nature of God and Man</vt:lpstr>
      <vt:lpstr>Eternity Is Important to Remember</vt:lpstr>
      <vt:lpstr>Eternity Is Important to Remember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Forgetting Eternity</dc:title>
  <dc:creator>Jeremiah Cox</dc:creator>
  <cp:lastModifiedBy>Jeremiah Cox</cp:lastModifiedBy>
  <cp:revision>11</cp:revision>
  <dcterms:created xsi:type="dcterms:W3CDTF">2014-09-12T22:09:01Z</dcterms:created>
  <dcterms:modified xsi:type="dcterms:W3CDTF">2014-09-13T20:48:07Z</dcterms:modified>
</cp:coreProperties>
</file>