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02" y="66"/>
      </p:cViewPr>
      <p:guideLst/>
    </p:cSldViewPr>
  </p:slideViewPr>
  <p:notesTextViewPr>
    <p:cViewPr>
      <p:scale>
        <a:sx n="3" d="2"/>
        <a:sy n="3" d="2"/>
      </p:scale>
      <p:origin x="0" y="0"/>
    </p:cViewPr>
  </p:notesTextViewPr>
  <p:notesViewPr>
    <p:cSldViewPr snapToGrid="0">
      <p:cViewPr>
        <p:scale>
          <a:sx n="84" d="100"/>
          <a:sy n="84" d="100"/>
        </p:scale>
        <p:origin x="2250" y="-13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24077-DE61-4499-BE27-9A7594E96292}" type="datetimeFigureOut">
              <a:rPr lang="en-US" smtClean="0"/>
              <a:t>8/31/2014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AE53F9-E7EA-4EFB-A230-A60E83477E35}" type="slidenum">
              <a:rPr lang="en-US" smtClean="0"/>
              <a:t>‹#›</a:t>
            </a:fld>
            <a:endParaRPr lang="en-US"/>
          </a:p>
        </p:txBody>
      </p:sp>
    </p:spTree>
    <p:extLst>
      <p:ext uri="{BB962C8B-B14F-4D97-AF65-F5344CB8AC3E}">
        <p14:creationId xmlns:p14="http://schemas.microsoft.com/office/powerpoint/2010/main" val="3098357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What is worship?</a:t>
            </a:r>
          </a:p>
          <a:p>
            <a:pPr marL="171450" lvl="0" indent="-171450">
              <a:buFont typeface="Arial" panose="020B0604020202020204" pitchFamily="34" charset="0"/>
              <a:buChar char="•"/>
            </a:pPr>
            <a:r>
              <a:rPr lang="en-US" dirty="0"/>
              <a:t>What should be our mindset/conduct in worship?</a:t>
            </a:r>
          </a:p>
          <a:p>
            <a:pPr marL="171450" lvl="0" indent="-171450">
              <a:buFont typeface="Arial" panose="020B0604020202020204" pitchFamily="34" charset="0"/>
              <a:buChar char="•"/>
            </a:pPr>
            <a:r>
              <a:rPr lang="en-US" dirty="0"/>
              <a:t>How was worship meant to be performed?</a:t>
            </a:r>
          </a:p>
          <a:p>
            <a:pPr marL="171450" lvl="0" indent="-171450">
              <a:buFont typeface="Arial" panose="020B0604020202020204" pitchFamily="34" charset="0"/>
              <a:buChar char="•"/>
            </a:pPr>
            <a:r>
              <a:rPr lang="en-US" dirty="0"/>
              <a:t>What isn’t worship?</a:t>
            </a:r>
          </a:p>
          <a:p>
            <a:endParaRPr lang="en-US" dirty="0"/>
          </a:p>
        </p:txBody>
      </p:sp>
      <p:sp>
        <p:nvSpPr>
          <p:cNvPr id="4" name="Slide Number Placeholder 3"/>
          <p:cNvSpPr>
            <a:spLocks noGrp="1"/>
          </p:cNvSpPr>
          <p:nvPr>
            <p:ph type="sldNum" sz="quarter" idx="10"/>
          </p:nvPr>
        </p:nvSpPr>
        <p:spPr/>
        <p:txBody>
          <a:bodyPr/>
          <a:lstStyle/>
          <a:p>
            <a:fld id="{8AAE53F9-E7EA-4EFB-A230-A60E83477E35}" type="slidenum">
              <a:rPr lang="en-US" smtClean="0"/>
              <a:t>2</a:t>
            </a:fld>
            <a:endParaRPr lang="en-US"/>
          </a:p>
        </p:txBody>
      </p:sp>
    </p:spTree>
    <p:extLst>
      <p:ext uri="{BB962C8B-B14F-4D97-AF65-F5344CB8AC3E}">
        <p14:creationId xmlns:p14="http://schemas.microsoft.com/office/powerpoint/2010/main" val="3211796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Worship Defined</a:t>
            </a:r>
          </a:p>
          <a:p>
            <a:pPr marL="171450" lvl="0" indent="-171450">
              <a:buFont typeface="Arial" panose="020B0604020202020204" pitchFamily="34" charset="0"/>
              <a:buChar char="•"/>
            </a:pPr>
            <a:r>
              <a:rPr lang="en-US" i="1" dirty="0" err="1"/>
              <a:t>shâchâh</a:t>
            </a:r>
            <a:r>
              <a:rPr lang="en-US" dirty="0"/>
              <a:t> (Hebrew) – to depress, that is, prostrate (especially reflexively in homage to royalty or God).</a:t>
            </a:r>
          </a:p>
          <a:p>
            <a:pPr marL="171450" lvl="0" indent="-171450">
              <a:buFont typeface="Arial" panose="020B0604020202020204" pitchFamily="34" charset="0"/>
              <a:buChar char="•"/>
            </a:pPr>
            <a:r>
              <a:rPr lang="en-US" i="1" dirty="0" err="1"/>
              <a:t>proskuneo</a:t>
            </a:r>
            <a:r>
              <a:rPr lang="en-US" i="1" dirty="0"/>
              <a:t>̄</a:t>
            </a:r>
            <a:r>
              <a:rPr lang="en-US" dirty="0"/>
              <a:t> (Greek) – (meaning to kiss, like a dog licking his master’s hand); to fawn or crouch to, that is, (literally or figuratively) prostrate oneself in homage (do reverence to, adore).</a:t>
            </a:r>
          </a:p>
          <a:p>
            <a:pPr marL="628650" lvl="1" indent="-171450">
              <a:buFont typeface="Arial" panose="020B0604020202020204" pitchFamily="34" charset="0"/>
              <a:buChar char="•"/>
            </a:pPr>
            <a:r>
              <a:rPr lang="en-US" i="1" dirty="0"/>
              <a:t>Vines</a:t>
            </a:r>
            <a:r>
              <a:rPr lang="en-US" dirty="0"/>
              <a:t> – to make obeisance (a movement of the body expressing deep respect or deferential courtesy, as before a superior; a bow, curtsy, or other similar gesture), do reverence to.</a:t>
            </a:r>
          </a:p>
          <a:p>
            <a:pPr marL="171450" lvl="0" indent="-171450">
              <a:buFont typeface="Arial" panose="020B0604020202020204" pitchFamily="34" charset="0"/>
              <a:buChar char="•"/>
            </a:pPr>
            <a:r>
              <a:rPr lang="en-US" dirty="0"/>
              <a:t>Worship is defined by God. It is the action and attitude that God has prescribed for us. It is an homage that is paid directly toward God in the way He desires and commands.</a:t>
            </a:r>
          </a:p>
          <a:p>
            <a:pPr marL="628650" lvl="1" indent="-171450">
              <a:buFont typeface="Arial" panose="020B0604020202020204" pitchFamily="34" charset="0"/>
              <a:buChar char="•"/>
            </a:pPr>
            <a:r>
              <a:rPr lang="en-US" dirty="0"/>
              <a:t>John 4:24 – </a:t>
            </a:r>
            <a:r>
              <a:rPr lang="en-US" i="1" dirty="0"/>
              <a:t>Spirit</a:t>
            </a:r>
            <a:r>
              <a:rPr lang="en-US" dirty="0"/>
              <a:t> denotes the mindset/attitude where </a:t>
            </a:r>
            <a:r>
              <a:rPr lang="en-US" i="1" dirty="0"/>
              <a:t>truth</a:t>
            </a:r>
            <a:r>
              <a:rPr lang="en-US" dirty="0"/>
              <a:t> denotes the authorized action.</a:t>
            </a:r>
          </a:p>
          <a:p>
            <a:pPr marL="1085850" lvl="2" indent="-171450">
              <a:buFont typeface="Arial" panose="020B0604020202020204" pitchFamily="34" charset="0"/>
              <a:buChar char="•"/>
            </a:pPr>
            <a:r>
              <a:rPr lang="en-US" dirty="0"/>
              <a:t>It is logical that the Supreme Being that is to be revered in a manner of action and mindset would be the one to choose what worship is acceptable.</a:t>
            </a:r>
          </a:p>
          <a:p>
            <a:endParaRPr lang="en-US" dirty="0"/>
          </a:p>
        </p:txBody>
      </p:sp>
      <p:sp>
        <p:nvSpPr>
          <p:cNvPr id="4" name="Slide Number Placeholder 3"/>
          <p:cNvSpPr>
            <a:spLocks noGrp="1"/>
          </p:cNvSpPr>
          <p:nvPr>
            <p:ph type="sldNum" sz="quarter" idx="10"/>
          </p:nvPr>
        </p:nvSpPr>
        <p:spPr/>
        <p:txBody>
          <a:bodyPr/>
          <a:lstStyle/>
          <a:p>
            <a:fld id="{8AAE53F9-E7EA-4EFB-A230-A60E83477E35}" type="slidenum">
              <a:rPr lang="en-US" smtClean="0"/>
              <a:t>3</a:t>
            </a:fld>
            <a:endParaRPr lang="en-US"/>
          </a:p>
        </p:txBody>
      </p:sp>
    </p:spTree>
    <p:extLst>
      <p:ext uri="{BB962C8B-B14F-4D97-AF65-F5344CB8AC3E}">
        <p14:creationId xmlns:p14="http://schemas.microsoft.com/office/powerpoint/2010/main" val="4240729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Worship and Service</a:t>
            </a:r>
          </a:p>
          <a:p>
            <a:pPr marL="171450" lvl="0" indent="-171450">
              <a:buFont typeface="Arial" panose="020B0604020202020204" pitchFamily="34" charset="0"/>
              <a:buChar char="•"/>
            </a:pPr>
            <a:r>
              <a:rPr lang="en-US" dirty="0"/>
              <a:t>It is important to note that worship is distinctly separate from everyday life of service to God. Worship is included in service, but not all service is worship.</a:t>
            </a:r>
          </a:p>
          <a:p>
            <a:pPr marL="628650" lvl="1" indent="-171450">
              <a:buFont typeface="Arial" panose="020B0604020202020204" pitchFamily="34" charset="0"/>
              <a:buChar char="•"/>
            </a:pPr>
            <a:r>
              <a:rPr lang="en-US" dirty="0"/>
              <a:t>Deuteronomy 8:19; 11:16 – follow, serve, worship.</a:t>
            </a:r>
          </a:p>
          <a:p>
            <a:pPr marL="628650" lvl="1" indent="-171450">
              <a:buFont typeface="Arial" panose="020B0604020202020204" pitchFamily="34" charset="0"/>
              <a:buChar char="•"/>
            </a:pPr>
            <a:r>
              <a:rPr lang="en-US" dirty="0"/>
              <a:t>Genesis 22:1-5 – Given command. Yet wasn’t worshipping until he went up to perform the service of worship.</a:t>
            </a:r>
          </a:p>
          <a:p>
            <a:pPr marL="1085850" lvl="2" indent="-171450">
              <a:buFont typeface="Arial" panose="020B0604020202020204" pitchFamily="34" charset="0"/>
              <a:buChar char="•"/>
            </a:pPr>
            <a:r>
              <a:rPr lang="en-US" dirty="0"/>
              <a:t>Service denotes obedience to a master.</a:t>
            </a:r>
          </a:p>
          <a:p>
            <a:pPr marL="1543050" lvl="3" indent="-171450">
              <a:buFont typeface="Arial" panose="020B0604020202020204" pitchFamily="34" charset="0"/>
              <a:buChar char="•"/>
            </a:pPr>
            <a:r>
              <a:rPr lang="en-US" dirty="0"/>
              <a:t>Romans 12:1-2</a:t>
            </a:r>
          </a:p>
          <a:p>
            <a:pPr marL="2000250" lvl="4" indent="-171450">
              <a:buFont typeface="Arial" panose="020B0604020202020204" pitchFamily="34" charset="0"/>
              <a:buChar char="•"/>
            </a:pPr>
            <a:r>
              <a:rPr lang="en-US" dirty="0"/>
              <a:t>(NASV – worship) better translation is service.</a:t>
            </a:r>
          </a:p>
          <a:p>
            <a:pPr marL="2000250" lvl="4" indent="-171450">
              <a:buFont typeface="Arial" panose="020B0604020202020204" pitchFamily="34" charset="0"/>
              <a:buChar char="•"/>
            </a:pPr>
            <a:r>
              <a:rPr lang="en-US" dirty="0"/>
              <a:t>Sacrifice an act of worship under old law but not under new. The idea is to give your life to God in everything. Live to serve Him and not the world.</a:t>
            </a:r>
          </a:p>
          <a:p>
            <a:pPr marL="1543050" lvl="3" indent="-171450">
              <a:buFont typeface="Arial" panose="020B0604020202020204" pitchFamily="34" charset="0"/>
              <a:buChar char="•"/>
            </a:pPr>
            <a:r>
              <a:rPr lang="en-US" dirty="0"/>
              <a:t>James 1:27</a:t>
            </a:r>
          </a:p>
          <a:p>
            <a:pPr marL="1543050" lvl="3" indent="-171450">
              <a:buFont typeface="Arial" panose="020B0604020202020204" pitchFamily="34" charset="0"/>
              <a:buChar char="•"/>
            </a:pPr>
            <a:r>
              <a:rPr lang="en-US" dirty="0"/>
              <a:t>Romans 6:12-14, 16</a:t>
            </a:r>
          </a:p>
          <a:p>
            <a:pPr marL="2000250" lvl="4" indent="-171450">
              <a:buFont typeface="Arial" panose="020B0604020202020204" pitchFamily="34" charset="0"/>
              <a:buChar char="•"/>
            </a:pPr>
            <a:r>
              <a:rPr lang="en-US" dirty="0"/>
              <a:t>Presenting members as instruments of righteousness means living obediently.</a:t>
            </a:r>
          </a:p>
          <a:p>
            <a:pPr marL="1543050" lvl="3" indent="-171450">
              <a:buFont typeface="Arial" panose="020B0604020202020204" pitchFamily="34" charset="0"/>
              <a:buChar char="•"/>
            </a:pPr>
            <a:r>
              <a:rPr lang="en-US" dirty="0"/>
              <a:t>These imply a life lived in complete obedience to God. However, not all acts of obedience are worship.</a:t>
            </a:r>
          </a:p>
          <a:p>
            <a:pPr marL="2000250" lvl="4" indent="-171450">
              <a:buFont typeface="Arial" panose="020B0604020202020204" pitchFamily="34" charset="0"/>
              <a:buChar char="•"/>
            </a:pPr>
            <a:r>
              <a:rPr lang="en-US" dirty="0"/>
              <a:t>Colossians 3:18-4:1</a:t>
            </a:r>
          </a:p>
          <a:p>
            <a:pPr marL="1085850" lvl="2" indent="-171450">
              <a:buFont typeface="Arial" panose="020B0604020202020204" pitchFamily="34" charset="0"/>
              <a:buChar char="•"/>
            </a:pPr>
            <a:r>
              <a:rPr lang="en-US" dirty="0"/>
              <a:t>Worship denotes obedience to a specific command of obeisance.</a:t>
            </a:r>
          </a:p>
          <a:p>
            <a:pPr marL="1543050" lvl="3" indent="-171450">
              <a:buFont typeface="Arial" panose="020B0604020202020204" pitchFamily="34" charset="0"/>
              <a:buChar char="•"/>
            </a:pPr>
            <a:r>
              <a:rPr lang="en-US" dirty="0"/>
              <a:t>Singing – Ephesians 5:19; Colossians 3:16</a:t>
            </a:r>
          </a:p>
          <a:p>
            <a:pPr marL="1543050" lvl="3" indent="-171450">
              <a:buFont typeface="Arial" panose="020B0604020202020204" pitchFamily="34" charset="0"/>
              <a:buChar char="•"/>
            </a:pPr>
            <a:r>
              <a:rPr lang="en-US" dirty="0"/>
              <a:t>Praying – 1 Thessalonians 5:17; 1 Corinthians 14:15</a:t>
            </a:r>
          </a:p>
          <a:p>
            <a:pPr marL="1543050" lvl="3" indent="-171450">
              <a:buFont typeface="Arial" panose="020B0604020202020204" pitchFamily="34" charset="0"/>
              <a:buChar char="•"/>
            </a:pPr>
            <a:r>
              <a:rPr lang="en-US" dirty="0"/>
              <a:t>Preaching/Teaching – Ephesians 4:11-12; Acts 20:7</a:t>
            </a:r>
          </a:p>
          <a:p>
            <a:pPr marL="1543050" lvl="3" indent="-171450">
              <a:buFont typeface="Arial" panose="020B0604020202020204" pitchFamily="34" charset="0"/>
              <a:buChar char="•"/>
            </a:pPr>
            <a:r>
              <a:rPr lang="en-US" dirty="0"/>
              <a:t>Giving – 1 Corinthians 16:1-2</a:t>
            </a:r>
          </a:p>
          <a:p>
            <a:pPr marL="1543050" lvl="3" indent="-171450">
              <a:buFont typeface="Arial" panose="020B0604020202020204" pitchFamily="34" charset="0"/>
              <a:buChar char="•"/>
            </a:pPr>
            <a:r>
              <a:rPr lang="en-US" dirty="0"/>
              <a:t>Lord’s Supper – 1 Corinthians 11:23-26; Acts 20:7</a:t>
            </a:r>
          </a:p>
          <a:p>
            <a:pPr marL="1085850" lvl="2" indent="-171450">
              <a:buFont typeface="Arial" panose="020B0604020202020204" pitchFamily="34" charset="0"/>
              <a:buChar char="•"/>
            </a:pPr>
            <a:r>
              <a:rPr lang="en-US" dirty="0"/>
              <a:t>The distinction between the two is important. Worship is not a common thing, but a holy/sanctified occurrence. Worship is defined by God.</a:t>
            </a:r>
          </a:p>
          <a:p>
            <a:pPr marL="1543050" lvl="3" indent="-171450">
              <a:buFont typeface="Arial" panose="020B0604020202020204" pitchFamily="34" charset="0"/>
              <a:buChar char="•"/>
            </a:pPr>
            <a:r>
              <a:rPr lang="en-US" dirty="0"/>
              <a:t>God has sanctified specific actions as being acts of worship. Only those are considered worship.</a:t>
            </a:r>
          </a:p>
          <a:p>
            <a:pPr marL="2000250" lvl="4" indent="-171450">
              <a:buFont typeface="Arial" panose="020B0604020202020204" pitchFamily="34" charset="0"/>
              <a:buChar char="•"/>
            </a:pPr>
            <a:r>
              <a:rPr lang="en-US" dirty="0"/>
              <a:t>If everything we do in obedience and service to God is worship then we can essentially worship in the assembly anyway we want.</a:t>
            </a:r>
          </a:p>
          <a:p>
            <a:pPr marL="1543050" lvl="3" indent="-171450">
              <a:buFont typeface="Arial" panose="020B0604020202020204" pitchFamily="34" charset="0"/>
              <a:buChar char="•"/>
            </a:pPr>
            <a:r>
              <a:rPr lang="en-US" dirty="0"/>
              <a:t>These things must be held as holy, and special.</a:t>
            </a:r>
          </a:p>
          <a:p>
            <a:pPr marL="1543050" lvl="3" indent="-171450">
              <a:buFont typeface="Arial" panose="020B0604020202020204" pitchFamily="34" charset="0"/>
              <a:buChar char="•"/>
            </a:pPr>
            <a:r>
              <a:rPr lang="en-US" dirty="0"/>
              <a:t>It is always done specifically toward God.</a:t>
            </a:r>
          </a:p>
          <a:p>
            <a:pPr marL="2000250" lvl="4" indent="-171450">
              <a:buFont typeface="Arial" panose="020B0604020202020204" pitchFamily="34" charset="0"/>
              <a:buChar char="•"/>
            </a:pPr>
            <a:r>
              <a:rPr lang="en-US" dirty="0"/>
              <a:t>Matthew 4:10; Psalm 100:2; 95:6-7</a:t>
            </a:r>
          </a:p>
          <a:p>
            <a:pPr marL="2457450" lvl="5" indent="-171450">
              <a:buFont typeface="Arial" panose="020B0604020202020204" pitchFamily="34" charset="0"/>
              <a:buChar char="•"/>
            </a:pPr>
            <a:r>
              <a:rPr lang="en-US" dirty="0"/>
              <a:t>Worship is always done before God and only to Him.</a:t>
            </a:r>
          </a:p>
          <a:p>
            <a:pPr marL="2000250" lvl="4" indent="-171450">
              <a:buFont typeface="Arial" panose="020B0604020202020204" pitchFamily="34" charset="0"/>
              <a:buChar char="•"/>
            </a:pPr>
            <a:r>
              <a:rPr lang="en-US" dirty="0"/>
              <a:t>Joshua 5:13-15 – It is when we come before the Lord to worship Him that we are on holy ground.</a:t>
            </a:r>
          </a:p>
          <a:p>
            <a:pPr marL="2457450" lvl="5" indent="-171450">
              <a:buFont typeface="Arial" panose="020B0604020202020204" pitchFamily="34" charset="0"/>
              <a:buChar char="•"/>
            </a:pPr>
            <a:r>
              <a:rPr lang="en-US" dirty="0"/>
              <a:t>Our attitude should reflect the concept of worship. Reverence and homage toward God in specific ways He commands. Our worship should always be in SPIRIT and TRUTH. They both need to be present</a:t>
            </a:r>
            <a:r>
              <a:rPr lang="en-US" dirty="0" smtClean="0"/>
              <a:t>.</a:t>
            </a:r>
            <a:endParaRPr lang="en-US" dirty="0"/>
          </a:p>
        </p:txBody>
      </p:sp>
      <p:sp>
        <p:nvSpPr>
          <p:cNvPr id="4" name="Slide Number Placeholder 3"/>
          <p:cNvSpPr>
            <a:spLocks noGrp="1"/>
          </p:cNvSpPr>
          <p:nvPr>
            <p:ph type="sldNum" sz="quarter" idx="10"/>
          </p:nvPr>
        </p:nvSpPr>
        <p:spPr/>
        <p:txBody>
          <a:bodyPr/>
          <a:lstStyle/>
          <a:p>
            <a:fld id="{8AAE53F9-E7EA-4EFB-A230-A60E83477E35}" type="slidenum">
              <a:rPr lang="en-US" smtClean="0"/>
              <a:t>4</a:t>
            </a:fld>
            <a:endParaRPr lang="en-US"/>
          </a:p>
        </p:txBody>
      </p:sp>
    </p:spTree>
    <p:extLst>
      <p:ext uri="{BB962C8B-B14F-4D97-AF65-F5344CB8AC3E}">
        <p14:creationId xmlns:p14="http://schemas.microsoft.com/office/powerpoint/2010/main" val="1259881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Ignorant Worship (Acts 17:23).</a:t>
            </a:r>
          </a:p>
          <a:p>
            <a:pPr marL="171450" lvl="0" indent="-171450">
              <a:buFont typeface="Arial" panose="020B0604020202020204" pitchFamily="34" charset="0"/>
              <a:buChar char="•"/>
            </a:pPr>
            <a:r>
              <a:rPr lang="en-US" dirty="0"/>
              <a:t>(v. 22-23) – Paul wasn’t insulting them, neither was he applauding them. He simply recognized their self-proclaimed ignorance, and enlightened them on the subject of their ignorance.</a:t>
            </a:r>
          </a:p>
          <a:p>
            <a:pPr marL="171450" lvl="0" indent="-171450">
              <a:buFont typeface="Arial" panose="020B0604020202020204" pitchFamily="34" charset="0"/>
              <a:buChar char="•"/>
            </a:pPr>
            <a:r>
              <a:rPr lang="en-US" dirty="0"/>
              <a:t>Due to their ignorance they were worshipping God in ways He did not command.</a:t>
            </a:r>
          </a:p>
          <a:p>
            <a:pPr marL="628650" lvl="1" indent="-171450">
              <a:buFont typeface="Arial" panose="020B0604020202020204" pitchFamily="34" charset="0"/>
              <a:buChar char="•"/>
            </a:pPr>
            <a:r>
              <a:rPr lang="en-US" dirty="0"/>
              <a:t>The city was given over to idols (v. 16).</a:t>
            </a:r>
          </a:p>
          <a:p>
            <a:pPr marL="628650" lvl="1" indent="-171450">
              <a:buFont typeface="Arial" panose="020B0604020202020204" pitchFamily="34" charset="0"/>
              <a:buChar char="•"/>
            </a:pPr>
            <a:r>
              <a:rPr lang="en-US" dirty="0"/>
              <a:t>They were worshipping and treating God in the same manner as the idols (v. 24-25, 29).</a:t>
            </a:r>
          </a:p>
          <a:p>
            <a:pPr marL="171450" lvl="0" indent="-171450">
              <a:buFont typeface="Arial" panose="020B0604020202020204" pitchFamily="34" charset="0"/>
              <a:buChar char="•"/>
            </a:pPr>
            <a:r>
              <a:rPr lang="en-US" dirty="0"/>
              <a:t>(v. 30-31) – God did not dismiss their accountability to their actions. He held them accountable. There was simply a period of time before the mystery had been revealed in which God permitted the Gentiles ignorance.</a:t>
            </a:r>
          </a:p>
          <a:p>
            <a:pPr marL="628650" lvl="1" indent="-171450">
              <a:buFont typeface="Arial" panose="020B0604020202020204" pitchFamily="34" charset="0"/>
              <a:buChar char="•"/>
            </a:pPr>
            <a:r>
              <a:rPr lang="en-US" dirty="0"/>
              <a:t>Now that the mystery has been revealed all men are commanded to repent. All sin is included. However, the sin of ignorant worship is emphasized. </a:t>
            </a:r>
          </a:p>
          <a:p>
            <a:pPr marL="171450" lvl="0" indent="-171450">
              <a:buFont typeface="Arial" panose="020B0604020202020204" pitchFamily="34" charset="0"/>
              <a:buChar char="•"/>
            </a:pPr>
            <a:r>
              <a:rPr lang="en-US" dirty="0"/>
              <a:t>Ephesians 5:17-20</a:t>
            </a:r>
          </a:p>
          <a:p>
            <a:pPr marL="628650" lvl="1" indent="-171450">
              <a:buFont typeface="Arial" panose="020B0604020202020204" pitchFamily="34" charset="0"/>
              <a:buChar char="•"/>
            </a:pPr>
            <a:r>
              <a:rPr lang="en-US" dirty="0"/>
              <a:t>Ignorance is unacceptable. He then gives them a command from God on the act of worship regarding singing.</a:t>
            </a:r>
          </a:p>
          <a:p>
            <a:pPr marL="171450" lvl="0" indent="-171450">
              <a:buFont typeface="Arial" panose="020B0604020202020204" pitchFamily="34" charset="0"/>
              <a:buChar char="•"/>
            </a:pPr>
            <a:r>
              <a:rPr lang="en-US" dirty="0"/>
              <a:t>Matthew 7:21-23</a:t>
            </a:r>
          </a:p>
          <a:p>
            <a:pPr marL="628650" lvl="1" indent="-171450">
              <a:buFont typeface="Arial" panose="020B0604020202020204" pitchFamily="34" charset="0"/>
              <a:buChar char="•"/>
            </a:pPr>
            <a:r>
              <a:rPr lang="en-US" dirty="0"/>
              <a:t>Ignorance is not tolerated. Ignorant worship is </a:t>
            </a:r>
            <a:r>
              <a:rPr lang="en-US" i="1" dirty="0"/>
              <a:t>“lawlessness.”</a:t>
            </a:r>
            <a:endParaRPr lang="en-US" dirty="0"/>
          </a:p>
          <a:p>
            <a:endParaRPr lang="en-US" dirty="0"/>
          </a:p>
        </p:txBody>
      </p:sp>
      <p:sp>
        <p:nvSpPr>
          <p:cNvPr id="4" name="Slide Number Placeholder 3"/>
          <p:cNvSpPr>
            <a:spLocks noGrp="1"/>
          </p:cNvSpPr>
          <p:nvPr>
            <p:ph type="sldNum" sz="quarter" idx="10"/>
          </p:nvPr>
        </p:nvSpPr>
        <p:spPr/>
        <p:txBody>
          <a:bodyPr/>
          <a:lstStyle/>
          <a:p>
            <a:fld id="{8AAE53F9-E7EA-4EFB-A230-A60E83477E35}" type="slidenum">
              <a:rPr lang="en-US" smtClean="0"/>
              <a:t>5</a:t>
            </a:fld>
            <a:endParaRPr lang="en-US"/>
          </a:p>
        </p:txBody>
      </p:sp>
    </p:spTree>
    <p:extLst>
      <p:ext uri="{BB962C8B-B14F-4D97-AF65-F5344CB8AC3E}">
        <p14:creationId xmlns:p14="http://schemas.microsoft.com/office/powerpoint/2010/main" val="3954921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Self-imposed Worship (John 4:24).</a:t>
            </a:r>
          </a:p>
          <a:p>
            <a:pPr marL="171450" lvl="0" indent="-171450">
              <a:buFont typeface="Arial" panose="020B0604020202020204" pitchFamily="34" charset="0"/>
              <a:buChar char="•"/>
            </a:pPr>
            <a:r>
              <a:rPr lang="en-US" dirty="0"/>
              <a:t>Colossians 2 – Self-imposed religion, or will-worship.</a:t>
            </a:r>
          </a:p>
          <a:p>
            <a:pPr marL="628650" lvl="1" indent="-171450">
              <a:buFont typeface="Arial" panose="020B0604020202020204" pitchFamily="34" charset="0"/>
              <a:buChar char="•"/>
            </a:pPr>
            <a:r>
              <a:rPr lang="en-US" dirty="0"/>
              <a:t>Philosophy and empty deceit (v. 8).</a:t>
            </a:r>
          </a:p>
          <a:p>
            <a:pPr marL="628650" lvl="1" indent="-171450">
              <a:buFont typeface="Arial" panose="020B0604020202020204" pitchFamily="34" charset="0"/>
              <a:buChar char="•"/>
            </a:pPr>
            <a:r>
              <a:rPr lang="en-US" dirty="0"/>
              <a:t>Food or in drink, or regarding a festival of new moon or Sabbaths (v. 16).</a:t>
            </a:r>
          </a:p>
          <a:p>
            <a:pPr marL="628650" lvl="1" indent="-171450">
              <a:buFont typeface="Arial" panose="020B0604020202020204" pitchFamily="34" charset="0"/>
              <a:buChar char="•"/>
            </a:pPr>
            <a:r>
              <a:rPr lang="en-US" dirty="0"/>
              <a:t>False humility and worship of angels (v. 18).</a:t>
            </a:r>
          </a:p>
          <a:p>
            <a:pPr marL="628650" lvl="1" indent="-171450">
              <a:buFont typeface="Arial" panose="020B0604020202020204" pitchFamily="34" charset="0"/>
              <a:buChar char="•"/>
            </a:pPr>
            <a:r>
              <a:rPr lang="en-US" dirty="0"/>
              <a:t>Subjection to regulations (v. 20-22).</a:t>
            </a:r>
          </a:p>
          <a:p>
            <a:pPr marL="171450" lvl="0" indent="-171450">
              <a:buFont typeface="Arial" panose="020B0604020202020204" pitchFamily="34" charset="0"/>
              <a:buChar char="•"/>
            </a:pPr>
            <a:r>
              <a:rPr lang="en-US" dirty="0"/>
              <a:t>These things appear to be wise in self-imposed religion.</a:t>
            </a:r>
          </a:p>
          <a:p>
            <a:pPr marL="628650" lvl="1" indent="-171450">
              <a:buFont typeface="Arial" panose="020B0604020202020204" pitchFamily="34" charset="0"/>
              <a:buChar char="•"/>
            </a:pPr>
            <a:r>
              <a:rPr lang="en-US" dirty="0"/>
              <a:t>A decision that God wants to be worshipped your way.</a:t>
            </a:r>
          </a:p>
          <a:p>
            <a:pPr marL="171450" lvl="0" indent="-171450">
              <a:buFont typeface="Arial" panose="020B0604020202020204" pitchFamily="34" charset="0"/>
              <a:buChar char="•"/>
            </a:pPr>
            <a:r>
              <a:rPr lang="en-US" dirty="0"/>
              <a:t>Notice the specification of acceptable worship in 3:16-17.</a:t>
            </a:r>
          </a:p>
          <a:p>
            <a:pPr marL="628650" lvl="1" indent="-171450">
              <a:buFont typeface="Arial" panose="020B0604020202020204" pitchFamily="34" charset="0"/>
              <a:buChar char="•"/>
            </a:pPr>
            <a:r>
              <a:rPr lang="en-US" dirty="0"/>
              <a:t>Singing/edification via the Word of Christ.</a:t>
            </a:r>
          </a:p>
          <a:p>
            <a:pPr marL="628650" lvl="1" indent="-171450">
              <a:buFont typeface="Arial" panose="020B0604020202020204" pitchFamily="34" charset="0"/>
              <a:buChar char="•"/>
            </a:pPr>
            <a:r>
              <a:rPr lang="en-US" dirty="0"/>
              <a:t>And all things are done must be authorized by Christ.</a:t>
            </a:r>
          </a:p>
          <a:p>
            <a:pPr marL="171450" lvl="0" indent="-171450">
              <a:buFont typeface="Arial" panose="020B0604020202020204" pitchFamily="34" charset="0"/>
              <a:buChar char="•"/>
            </a:pPr>
            <a:r>
              <a:rPr lang="en-US" dirty="0" err="1"/>
              <a:t>Nadab</a:t>
            </a:r>
            <a:r>
              <a:rPr lang="en-US" dirty="0"/>
              <a:t> and </a:t>
            </a:r>
            <a:r>
              <a:rPr lang="en-US" dirty="0" err="1"/>
              <a:t>Abihu</a:t>
            </a:r>
            <a:r>
              <a:rPr lang="en-US" dirty="0"/>
              <a:t> – Leviticus 10:1-3.</a:t>
            </a:r>
          </a:p>
          <a:p>
            <a:pPr marL="628650" lvl="1" indent="-171450">
              <a:buFont typeface="Arial" panose="020B0604020202020204" pitchFamily="34" charset="0"/>
              <a:buChar char="•"/>
            </a:pPr>
            <a:r>
              <a:rPr lang="en-US" dirty="0"/>
              <a:t>They took it upon themselves to choose which fire to offer even though God already gave them specific instruction.</a:t>
            </a:r>
          </a:p>
          <a:p>
            <a:pPr marL="628650" lvl="1" indent="-171450">
              <a:buFont typeface="Arial" panose="020B0604020202020204" pitchFamily="34" charset="0"/>
              <a:buChar char="•"/>
            </a:pPr>
            <a:r>
              <a:rPr lang="en-US" dirty="0"/>
              <a:t>The purpose of worship is to glorify God, revere Him, and regard Him as holy. By offering unauthorized worship (will-worship) they accomplished the opposite.</a:t>
            </a:r>
          </a:p>
          <a:p>
            <a:pPr marL="171450" lvl="0" indent="-171450">
              <a:buFont typeface="Arial" panose="020B0604020202020204" pitchFamily="34" charset="0"/>
              <a:buChar char="•"/>
            </a:pPr>
            <a:r>
              <a:rPr lang="en-US" dirty="0"/>
              <a:t>Prophecy of the Pharisees – Matthew 15:1-9.</a:t>
            </a:r>
          </a:p>
          <a:p>
            <a:pPr marL="628650" lvl="1" indent="-171450">
              <a:buFont typeface="Arial" panose="020B0604020202020204" pitchFamily="34" charset="0"/>
              <a:buChar char="•"/>
            </a:pPr>
            <a:r>
              <a:rPr lang="en-US" dirty="0"/>
              <a:t>These traditions were not according to the written law.</a:t>
            </a:r>
          </a:p>
          <a:p>
            <a:pPr marL="628650" lvl="1" indent="-171450">
              <a:buFont typeface="Arial" panose="020B0604020202020204" pitchFamily="34" charset="0"/>
              <a:buChar char="•"/>
            </a:pPr>
            <a:r>
              <a:rPr lang="en-US" dirty="0"/>
              <a:t>They were merely traditions that were being bound on people by the Pharisees.</a:t>
            </a:r>
          </a:p>
          <a:p>
            <a:pPr marL="1085850" lvl="2" indent="-171450">
              <a:buFont typeface="Arial" panose="020B0604020202020204" pitchFamily="34" charset="0"/>
              <a:buChar char="•"/>
            </a:pPr>
            <a:r>
              <a:rPr lang="en-US" dirty="0"/>
              <a:t>By binding the traditions they were claiming they were as authoritative as God’s word.</a:t>
            </a:r>
          </a:p>
          <a:p>
            <a:pPr marL="628650" lvl="1" indent="-171450">
              <a:buFont typeface="Arial" panose="020B0604020202020204" pitchFamily="34" charset="0"/>
              <a:buChar char="•"/>
            </a:pPr>
            <a:r>
              <a:rPr lang="en-US" dirty="0"/>
              <a:t>Jesus quotes Isaiah 29:13.</a:t>
            </a:r>
          </a:p>
          <a:p>
            <a:pPr marL="1085850" lvl="2" indent="-171450">
              <a:buFont typeface="Arial" panose="020B0604020202020204" pitchFamily="34" charset="0"/>
              <a:buChar char="•"/>
            </a:pPr>
            <a:r>
              <a:rPr lang="en-US" i="1" dirty="0"/>
              <a:t>“in vain they worship Me”</a:t>
            </a:r>
            <a:r>
              <a:rPr lang="en-US" dirty="0"/>
              <a:t> (Matt. 15:9) – Worship – revere.</a:t>
            </a:r>
          </a:p>
          <a:p>
            <a:pPr marL="1085850" lvl="2" indent="-171450">
              <a:buFont typeface="Arial" panose="020B0604020202020204" pitchFamily="34" charset="0"/>
              <a:buChar char="•"/>
            </a:pPr>
            <a:r>
              <a:rPr lang="en-US" i="1" dirty="0"/>
              <a:t>“and their fear toward Me”</a:t>
            </a:r>
            <a:r>
              <a:rPr lang="en-US" dirty="0"/>
              <a:t> (Isaiah 29:13) – fear – reverence.</a:t>
            </a:r>
          </a:p>
          <a:p>
            <a:pPr marL="1543050" lvl="3" indent="-171450">
              <a:buFont typeface="Arial" panose="020B0604020202020204" pitchFamily="34" charset="0"/>
              <a:buChar char="•"/>
            </a:pPr>
            <a:r>
              <a:rPr lang="en-US" dirty="0"/>
              <a:t>There is a reverence for God. However, it is </a:t>
            </a:r>
            <a:r>
              <a:rPr lang="en-US" i="1" dirty="0"/>
              <a:t>“taught by the commandment of men”</a:t>
            </a:r>
            <a:r>
              <a:rPr lang="en-US" dirty="0"/>
              <a:t> and by </a:t>
            </a:r>
            <a:r>
              <a:rPr lang="en-US" i="1" dirty="0"/>
              <a:t>“teaching as doctrines the commandments of men.”</a:t>
            </a:r>
            <a:endParaRPr lang="en-US" dirty="0"/>
          </a:p>
          <a:p>
            <a:pPr marL="1543050" lvl="3" indent="-171450">
              <a:buFont typeface="Arial" panose="020B0604020202020204" pitchFamily="34" charset="0"/>
              <a:buChar char="•"/>
            </a:pPr>
            <a:r>
              <a:rPr lang="en-US" dirty="0"/>
              <a:t>Therefore the worship/reverence is in vain!</a:t>
            </a:r>
          </a:p>
          <a:p>
            <a:pPr marL="2000250" lvl="4" indent="-171450">
              <a:buFont typeface="Arial" panose="020B0604020202020204" pitchFamily="34" charset="0"/>
              <a:buChar char="•"/>
            </a:pPr>
            <a:r>
              <a:rPr lang="en-US" dirty="0"/>
              <a:t>It is fruitless. It has no purpose. God doesn’t accept it. No benefit is received from it.</a:t>
            </a:r>
          </a:p>
          <a:p>
            <a:pPr marL="628650" lvl="1" indent="-171450">
              <a:buFont typeface="Arial" panose="020B0604020202020204" pitchFamily="34" charset="0"/>
              <a:buChar char="•"/>
            </a:pPr>
            <a:r>
              <a:rPr lang="en-US" dirty="0"/>
              <a:t>This worship may be in spirit, but not in truth! (John 4:24)</a:t>
            </a:r>
          </a:p>
          <a:p>
            <a:r>
              <a:rPr lang="en-US" b="1" dirty="0"/>
              <a:t>Conclusion</a:t>
            </a:r>
            <a:endParaRPr lang="en-US" sz="1100" dirty="0"/>
          </a:p>
          <a:p>
            <a:pPr marL="171450" lvl="0" indent="-171450">
              <a:buFont typeface="Arial" panose="020B0604020202020204" pitchFamily="34" charset="0"/>
              <a:buChar char="•"/>
            </a:pPr>
            <a:r>
              <a:rPr lang="en-US" dirty="0"/>
              <a:t>Worship is not about us. It is about “prostrating oneself in homage/reverence to God.”</a:t>
            </a:r>
          </a:p>
          <a:p>
            <a:pPr marL="171450" lvl="0" indent="-171450">
              <a:buFont typeface="Arial" panose="020B0604020202020204" pitchFamily="34" charset="0"/>
              <a:buChar char="•"/>
            </a:pPr>
            <a:r>
              <a:rPr lang="en-US" dirty="0"/>
              <a:t>God commands worship and deserves worship.</a:t>
            </a:r>
          </a:p>
          <a:p>
            <a:pPr marL="171450" lvl="0" indent="-171450">
              <a:buFont typeface="Arial" panose="020B0604020202020204" pitchFamily="34" charset="0"/>
              <a:buChar char="•"/>
            </a:pPr>
            <a:r>
              <a:rPr lang="en-US" dirty="0"/>
              <a:t>God decides what worship is and how it should be done.</a:t>
            </a:r>
          </a:p>
          <a:p>
            <a:pPr marL="171450" lvl="0" indent="-171450">
              <a:buFont typeface="Arial" panose="020B0604020202020204" pitchFamily="34" charset="0"/>
              <a:buChar char="•"/>
            </a:pPr>
            <a:r>
              <a:rPr lang="en-US" dirty="0"/>
              <a:t>We must not lose sight of what worship really is, lest we begin to worship in ways pleasing to us and not God.</a:t>
            </a:r>
          </a:p>
          <a:p>
            <a:pPr marL="171450" indent="-171450">
              <a:buFont typeface="Arial" panose="020B0604020202020204" pitchFamily="34" charset="0"/>
              <a:buChar char="•"/>
            </a:pPr>
            <a:r>
              <a:rPr lang="en-US" i="1" dirty="0"/>
              <a:t>“God is Spirit, and those who worship Him must worship in spirit and truth.”</a:t>
            </a:r>
            <a:r>
              <a:rPr lang="en-US" dirty="0"/>
              <a:t> (John 4:24)</a:t>
            </a:r>
          </a:p>
          <a:p>
            <a:endParaRPr lang="en-US" dirty="0"/>
          </a:p>
        </p:txBody>
      </p:sp>
      <p:sp>
        <p:nvSpPr>
          <p:cNvPr id="4" name="Slide Number Placeholder 3"/>
          <p:cNvSpPr>
            <a:spLocks noGrp="1"/>
          </p:cNvSpPr>
          <p:nvPr>
            <p:ph type="sldNum" sz="quarter" idx="10"/>
          </p:nvPr>
        </p:nvSpPr>
        <p:spPr/>
        <p:txBody>
          <a:bodyPr/>
          <a:lstStyle/>
          <a:p>
            <a:fld id="{8AAE53F9-E7EA-4EFB-A230-A60E83477E35}" type="slidenum">
              <a:rPr lang="en-US" smtClean="0"/>
              <a:t>6</a:t>
            </a:fld>
            <a:endParaRPr lang="en-US"/>
          </a:p>
        </p:txBody>
      </p:sp>
    </p:spTree>
    <p:extLst>
      <p:ext uri="{BB962C8B-B14F-4D97-AF65-F5344CB8AC3E}">
        <p14:creationId xmlns:p14="http://schemas.microsoft.com/office/powerpoint/2010/main" val="458583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5E84F8-6F19-462F-80A1-6B38B5A84AE7}"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2748990898"/>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5E84F8-6F19-462F-80A1-6B38B5A84AE7}"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3311491969"/>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5E84F8-6F19-462F-80A1-6B38B5A84AE7}"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4102821017"/>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5E84F8-6F19-462F-80A1-6B38B5A84AE7}"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1992630508"/>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5E84F8-6F19-462F-80A1-6B38B5A84AE7}"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389032533"/>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5E84F8-6F19-462F-80A1-6B38B5A84AE7}"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3509842730"/>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5E84F8-6F19-462F-80A1-6B38B5A84AE7}" type="datetimeFigureOut">
              <a:rPr lang="en-US" smtClean="0"/>
              <a:t>8/31/2014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3642151929"/>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5E84F8-6F19-462F-80A1-6B38B5A84AE7}" type="datetimeFigureOut">
              <a:rPr lang="en-US" smtClean="0"/>
              <a:t>8/31/2014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4263563552"/>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E84F8-6F19-462F-80A1-6B38B5A84AE7}" type="datetimeFigureOut">
              <a:rPr lang="en-US" smtClean="0"/>
              <a:t>8/31/2014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1281657596"/>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E84F8-6F19-462F-80A1-6B38B5A84AE7}"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2770604621"/>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E84F8-6F19-462F-80A1-6B38B5A84AE7}"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1442D-89B4-4F40-B5C0-0A4706E09CFD}" type="slidenum">
              <a:rPr lang="en-US" smtClean="0"/>
              <a:t>‹#›</a:t>
            </a:fld>
            <a:endParaRPr lang="en-US"/>
          </a:p>
        </p:txBody>
      </p:sp>
    </p:spTree>
    <p:extLst>
      <p:ext uri="{BB962C8B-B14F-4D97-AF65-F5344CB8AC3E}">
        <p14:creationId xmlns:p14="http://schemas.microsoft.com/office/powerpoint/2010/main" val="1846248884"/>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E84F8-6F19-462F-80A1-6B38B5A84AE7}" type="datetimeFigureOut">
              <a:rPr lang="en-US" smtClean="0"/>
              <a:t>8/31/2014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1442D-89B4-4F40-B5C0-0A4706E09CFD}" type="slidenum">
              <a:rPr lang="en-US" smtClean="0"/>
              <a:t>‹#›</a:t>
            </a:fld>
            <a:endParaRPr lang="en-US"/>
          </a:p>
        </p:txBody>
      </p:sp>
    </p:spTree>
    <p:extLst>
      <p:ext uri="{BB962C8B-B14F-4D97-AF65-F5344CB8AC3E}">
        <p14:creationId xmlns:p14="http://schemas.microsoft.com/office/powerpoint/2010/main" val="2832317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5697533"/>
      </p:ext>
    </p:extLst>
  </p:cSld>
  <p:clrMapOvr>
    <a:masterClrMapping/>
  </p:clrMapOvr>
  <mc:AlternateContent xmlns:mc="http://schemas.openxmlformats.org/markup-compatibility/2006">
    <mc:Choice xmlns:p14="http://schemas.microsoft.com/office/powerpoint/2010/main" Requires="p14">
      <p:transition spd="slow" p14:dur="2250">
        <p14:vortex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latin typeface="Brush Script MT" panose="03060802040406070304" pitchFamily="66" charset="0"/>
              </a:rPr>
              <a:t>Here I Am To Worship</a:t>
            </a:r>
            <a:endParaRPr lang="en-US" sz="9600" b="1" dirty="0">
              <a:latin typeface="Brush Script MT" panose="03060802040406070304" pitchFamily="66" charset="0"/>
            </a:endParaRPr>
          </a:p>
        </p:txBody>
      </p:sp>
      <p:sp>
        <p:nvSpPr>
          <p:cNvPr id="3" name="Subtitle 2"/>
          <p:cNvSpPr>
            <a:spLocks noGrp="1"/>
          </p:cNvSpPr>
          <p:nvPr>
            <p:ph type="subTitle" idx="1"/>
          </p:nvPr>
        </p:nvSpPr>
        <p:spPr/>
        <p:txBody>
          <a:bodyPr>
            <a:noAutofit/>
          </a:bodyPr>
          <a:lstStyle/>
          <a:p>
            <a:r>
              <a:rPr lang="en-US" sz="3200" i="1" dirty="0" smtClean="0"/>
              <a:t>“Oh come, let us worship and bow down; Let us kneel before the Lord our Maker. For He is our God, and we are the people of His pasture, and the sheep of His hand”</a:t>
            </a:r>
          </a:p>
          <a:p>
            <a:r>
              <a:rPr lang="en-US" dirty="0" smtClean="0"/>
              <a:t>- Psalm 95:6-7</a:t>
            </a:r>
            <a:endParaRPr lang="en-US" dirty="0"/>
          </a:p>
        </p:txBody>
      </p:sp>
    </p:spTree>
    <p:extLst>
      <p:ext uri="{BB962C8B-B14F-4D97-AF65-F5344CB8AC3E}">
        <p14:creationId xmlns:p14="http://schemas.microsoft.com/office/powerpoint/2010/main" val="664636537"/>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latin typeface="Brush Script MT" panose="03060802040406070304" pitchFamily="66" charset="0"/>
              </a:rPr>
              <a:t>Worship</a:t>
            </a:r>
            <a:endParaRPr lang="en-US" sz="8000" b="1" dirty="0">
              <a:latin typeface="Brush Script MT" panose="03060802040406070304" pitchFamily="66" charset="0"/>
            </a:endParaRPr>
          </a:p>
        </p:txBody>
      </p:sp>
      <p:sp>
        <p:nvSpPr>
          <p:cNvPr id="3" name="Content Placeholder 2"/>
          <p:cNvSpPr>
            <a:spLocks noGrp="1"/>
          </p:cNvSpPr>
          <p:nvPr>
            <p:ph idx="1"/>
          </p:nvPr>
        </p:nvSpPr>
        <p:spPr/>
        <p:txBody>
          <a:bodyPr>
            <a:normAutofit lnSpcReduction="10000"/>
          </a:bodyPr>
          <a:lstStyle/>
          <a:p>
            <a:pPr lvl="0"/>
            <a:r>
              <a:rPr lang="en-US" sz="3200" i="1" dirty="0" err="1"/>
              <a:t>shâchâh</a:t>
            </a:r>
            <a:r>
              <a:rPr lang="en-US" sz="3200" dirty="0"/>
              <a:t> (Hebrew) – to depress, that is, prostrate (especially reflexively in homage to royalty or God).</a:t>
            </a:r>
          </a:p>
          <a:p>
            <a:pPr lvl="0"/>
            <a:r>
              <a:rPr lang="en-US" sz="3200" i="1" dirty="0" err="1"/>
              <a:t>proskuneo</a:t>
            </a:r>
            <a:r>
              <a:rPr lang="en-US" sz="3200" i="1" dirty="0"/>
              <a:t>̄</a:t>
            </a:r>
            <a:r>
              <a:rPr lang="en-US" sz="3200" dirty="0"/>
              <a:t> (Greek) – (meaning to kiss, like a dog licking his master’s hand); to fawn or crouch to, that is, (literally or figuratively) prostrate oneself in homage (do reverence to, adore).</a:t>
            </a:r>
          </a:p>
          <a:p>
            <a:pPr marL="0" indent="0" algn="ctr">
              <a:buNone/>
            </a:pPr>
            <a:r>
              <a:rPr lang="en-US" i="1" dirty="0" smtClean="0"/>
              <a:t>“God is Spirit, and those who worship Him must worship in spirit and truth.”</a:t>
            </a:r>
            <a:r>
              <a:rPr lang="en-US" dirty="0" smtClean="0"/>
              <a:t> – John 4:24</a:t>
            </a:r>
            <a:endParaRPr lang="en-US" dirty="0"/>
          </a:p>
        </p:txBody>
      </p:sp>
    </p:spTree>
    <p:extLst>
      <p:ext uri="{BB962C8B-B14F-4D97-AF65-F5344CB8AC3E}">
        <p14:creationId xmlns:p14="http://schemas.microsoft.com/office/powerpoint/2010/main" val="3837570850"/>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latin typeface="Brush Script MT" panose="03060802040406070304" pitchFamily="66" charset="0"/>
              </a:rPr>
              <a:t>Worship and Service</a:t>
            </a:r>
            <a:endParaRPr lang="en-US" sz="8000" b="1" dirty="0">
              <a:latin typeface="Brush Script MT" panose="03060802040406070304" pitchFamily="66" charset="0"/>
            </a:endParaRPr>
          </a:p>
        </p:txBody>
      </p:sp>
      <p:sp>
        <p:nvSpPr>
          <p:cNvPr id="3" name="Content Placeholder 2"/>
          <p:cNvSpPr>
            <a:spLocks noGrp="1"/>
          </p:cNvSpPr>
          <p:nvPr>
            <p:ph idx="1"/>
          </p:nvPr>
        </p:nvSpPr>
        <p:spPr/>
        <p:txBody>
          <a:bodyPr>
            <a:normAutofit/>
          </a:bodyPr>
          <a:lstStyle/>
          <a:p>
            <a:r>
              <a:rPr lang="en-US" sz="3200" b="1" dirty="0" smtClean="0"/>
              <a:t>Not all service (obedience) is worship.</a:t>
            </a:r>
          </a:p>
          <a:p>
            <a:pPr lvl="1"/>
            <a:r>
              <a:rPr lang="en-US" sz="2800" dirty="0"/>
              <a:t>Deuteronomy 8:19; </a:t>
            </a:r>
            <a:r>
              <a:rPr lang="en-US" sz="2800" dirty="0" smtClean="0"/>
              <a:t>11:16; Genesis 22:1-5</a:t>
            </a:r>
          </a:p>
          <a:p>
            <a:pPr lvl="0"/>
            <a:r>
              <a:rPr lang="en-US" sz="3200" b="1" dirty="0" smtClean="0"/>
              <a:t> </a:t>
            </a:r>
            <a:r>
              <a:rPr lang="en-US" sz="3200" b="1" dirty="0" smtClean="0">
                <a:solidFill>
                  <a:prstClr val="black"/>
                </a:solidFill>
              </a:rPr>
              <a:t>Acts of worship include...</a:t>
            </a:r>
          </a:p>
          <a:p>
            <a:pPr lvl="1"/>
            <a:r>
              <a:rPr lang="en-US" sz="2800" dirty="0" smtClean="0">
                <a:solidFill>
                  <a:prstClr val="black"/>
                </a:solidFill>
              </a:rPr>
              <a:t>Singing </a:t>
            </a:r>
            <a:r>
              <a:rPr lang="en-US" sz="2800" dirty="0">
                <a:solidFill>
                  <a:prstClr val="black"/>
                </a:solidFill>
              </a:rPr>
              <a:t>– </a:t>
            </a:r>
            <a:r>
              <a:rPr lang="en-US" sz="2800" dirty="0" smtClean="0">
                <a:solidFill>
                  <a:prstClr val="black"/>
                </a:solidFill>
              </a:rPr>
              <a:t>Eph. </a:t>
            </a:r>
            <a:r>
              <a:rPr lang="en-US" sz="2800" dirty="0">
                <a:solidFill>
                  <a:prstClr val="black"/>
                </a:solidFill>
              </a:rPr>
              <a:t>5:19; </a:t>
            </a:r>
            <a:r>
              <a:rPr lang="en-US" sz="2800" dirty="0" smtClean="0">
                <a:solidFill>
                  <a:prstClr val="black"/>
                </a:solidFill>
              </a:rPr>
              <a:t>Col. </a:t>
            </a:r>
            <a:r>
              <a:rPr lang="en-US" sz="2800" dirty="0">
                <a:solidFill>
                  <a:prstClr val="black"/>
                </a:solidFill>
              </a:rPr>
              <a:t>3:16</a:t>
            </a:r>
          </a:p>
          <a:p>
            <a:pPr lvl="1"/>
            <a:r>
              <a:rPr lang="en-US" sz="2800" dirty="0" smtClean="0">
                <a:solidFill>
                  <a:prstClr val="black"/>
                </a:solidFill>
              </a:rPr>
              <a:t>Praying </a:t>
            </a:r>
            <a:r>
              <a:rPr lang="en-US" sz="2800" dirty="0">
                <a:solidFill>
                  <a:prstClr val="black"/>
                </a:solidFill>
              </a:rPr>
              <a:t>– 1 </a:t>
            </a:r>
            <a:r>
              <a:rPr lang="en-US" sz="2800" dirty="0" smtClean="0">
                <a:solidFill>
                  <a:prstClr val="black"/>
                </a:solidFill>
              </a:rPr>
              <a:t>Thess. </a:t>
            </a:r>
            <a:r>
              <a:rPr lang="en-US" sz="2800" dirty="0">
                <a:solidFill>
                  <a:prstClr val="black"/>
                </a:solidFill>
              </a:rPr>
              <a:t>5:17; 1 </a:t>
            </a:r>
            <a:r>
              <a:rPr lang="en-US" sz="2800" dirty="0" smtClean="0">
                <a:solidFill>
                  <a:prstClr val="black"/>
                </a:solidFill>
              </a:rPr>
              <a:t>Cor. </a:t>
            </a:r>
            <a:r>
              <a:rPr lang="en-US" sz="2800" dirty="0">
                <a:solidFill>
                  <a:prstClr val="black"/>
                </a:solidFill>
              </a:rPr>
              <a:t>14:15</a:t>
            </a:r>
          </a:p>
          <a:p>
            <a:pPr lvl="1"/>
            <a:r>
              <a:rPr lang="en-US" sz="2800" dirty="0" smtClean="0">
                <a:solidFill>
                  <a:prstClr val="black"/>
                </a:solidFill>
              </a:rPr>
              <a:t>Preaching/Teaching </a:t>
            </a:r>
            <a:r>
              <a:rPr lang="en-US" sz="2800" dirty="0">
                <a:solidFill>
                  <a:prstClr val="black"/>
                </a:solidFill>
              </a:rPr>
              <a:t>– </a:t>
            </a:r>
            <a:r>
              <a:rPr lang="en-US" sz="2800" dirty="0" smtClean="0">
                <a:solidFill>
                  <a:prstClr val="black"/>
                </a:solidFill>
              </a:rPr>
              <a:t>Eph. </a:t>
            </a:r>
            <a:r>
              <a:rPr lang="en-US" sz="2800" dirty="0">
                <a:solidFill>
                  <a:prstClr val="black"/>
                </a:solidFill>
              </a:rPr>
              <a:t>4:11-12; Acts 20:7</a:t>
            </a:r>
          </a:p>
          <a:p>
            <a:pPr lvl="1"/>
            <a:r>
              <a:rPr lang="en-US" sz="2800" dirty="0" smtClean="0">
                <a:solidFill>
                  <a:prstClr val="black"/>
                </a:solidFill>
              </a:rPr>
              <a:t>Giving </a:t>
            </a:r>
            <a:r>
              <a:rPr lang="en-US" sz="2800" dirty="0">
                <a:solidFill>
                  <a:prstClr val="black"/>
                </a:solidFill>
              </a:rPr>
              <a:t>– 1 </a:t>
            </a:r>
            <a:r>
              <a:rPr lang="en-US" sz="2800" dirty="0" smtClean="0">
                <a:solidFill>
                  <a:prstClr val="black"/>
                </a:solidFill>
              </a:rPr>
              <a:t>Cor. </a:t>
            </a:r>
            <a:r>
              <a:rPr lang="en-US" sz="2800" dirty="0">
                <a:solidFill>
                  <a:prstClr val="black"/>
                </a:solidFill>
              </a:rPr>
              <a:t>16:1-2</a:t>
            </a:r>
          </a:p>
          <a:p>
            <a:pPr lvl="1"/>
            <a:r>
              <a:rPr lang="en-US" sz="2800" dirty="0" smtClean="0">
                <a:solidFill>
                  <a:prstClr val="black"/>
                </a:solidFill>
              </a:rPr>
              <a:t>Lord’s </a:t>
            </a:r>
            <a:r>
              <a:rPr lang="en-US" sz="2800" dirty="0">
                <a:solidFill>
                  <a:prstClr val="black"/>
                </a:solidFill>
              </a:rPr>
              <a:t>Supper – 1 </a:t>
            </a:r>
            <a:r>
              <a:rPr lang="en-US" sz="2800" dirty="0" smtClean="0">
                <a:solidFill>
                  <a:prstClr val="black"/>
                </a:solidFill>
              </a:rPr>
              <a:t>Cor. </a:t>
            </a:r>
            <a:r>
              <a:rPr lang="en-US" sz="2800" dirty="0">
                <a:solidFill>
                  <a:prstClr val="black"/>
                </a:solidFill>
              </a:rPr>
              <a:t>11:23-26; Acts 20:7</a:t>
            </a:r>
          </a:p>
          <a:p>
            <a:pPr lvl="1"/>
            <a:endParaRPr lang="en-US" dirty="0">
              <a:solidFill>
                <a:prstClr val="black"/>
              </a:solidFill>
            </a:endParaRPr>
          </a:p>
        </p:txBody>
      </p:sp>
    </p:spTree>
    <p:extLst>
      <p:ext uri="{BB962C8B-B14F-4D97-AF65-F5344CB8AC3E}">
        <p14:creationId xmlns:p14="http://schemas.microsoft.com/office/powerpoint/2010/main" val="2470725224"/>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latin typeface="Brush Script MT" panose="03060802040406070304" pitchFamily="66" charset="0"/>
              </a:rPr>
              <a:t>Improper Worship</a:t>
            </a:r>
            <a:endParaRPr lang="en-US" sz="8000" b="1" dirty="0">
              <a:latin typeface="Brush Script MT" panose="03060802040406070304" pitchFamily="66" charset="0"/>
            </a:endParaRPr>
          </a:p>
        </p:txBody>
      </p:sp>
      <p:sp>
        <p:nvSpPr>
          <p:cNvPr id="3" name="Content Placeholder 2"/>
          <p:cNvSpPr>
            <a:spLocks noGrp="1"/>
          </p:cNvSpPr>
          <p:nvPr>
            <p:ph idx="1"/>
          </p:nvPr>
        </p:nvSpPr>
        <p:spPr>
          <a:xfrm>
            <a:off x="628650" y="1825625"/>
            <a:ext cx="4213806" cy="4351338"/>
          </a:xfrm>
        </p:spPr>
        <p:txBody>
          <a:bodyPr/>
          <a:lstStyle/>
          <a:p>
            <a:r>
              <a:rPr lang="en-US" sz="3200" b="1" dirty="0" smtClean="0"/>
              <a:t>Ignorant Worship</a:t>
            </a:r>
          </a:p>
          <a:p>
            <a:pPr lvl="1"/>
            <a:r>
              <a:rPr lang="en-US" sz="2800" dirty="0" smtClean="0"/>
              <a:t>Acts 17:23</a:t>
            </a:r>
          </a:p>
          <a:p>
            <a:pPr lvl="1"/>
            <a:r>
              <a:rPr lang="en-US" sz="2800" dirty="0" smtClean="0"/>
              <a:t>Ephesians 5:17-20</a:t>
            </a:r>
          </a:p>
          <a:p>
            <a:pPr lvl="1"/>
            <a:r>
              <a:rPr lang="en-US" sz="2800" dirty="0" smtClean="0"/>
              <a:t>Matthew 7:21-23</a:t>
            </a:r>
          </a:p>
          <a:p>
            <a:endParaRPr lang="en-US" dirty="0" smtClean="0"/>
          </a:p>
        </p:txBody>
      </p:sp>
      <p:sp>
        <p:nvSpPr>
          <p:cNvPr id="4" name="Content Placeholder 2"/>
          <p:cNvSpPr txBox="1">
            <a:spLocks/>
          </p:cNvSpPr>
          <p:nvPr/>
        </p:nvSpPr>
        <p:spPr>
          <a:xfrm>
            <a:off x="5615188" y="1825625"/>
            <a:ext cx="3028949" cy="4351338"/>
          </a:xfrm>
          <a:prstGeom prst="rect">
            <a:avLst/>
          </a:prstGeom>
          <a:solidFill>
            <a:schemeClr val="bg1"/>
          </a:solidFill>
          <a:effectLst>
            <a:softEdge rad="635000"/>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3600" dirty="0" smtClean="0"/>
          </a:p>
          <a:p>
            <a:pPr marL="0" indent="0" algn="ctr">
              <a:buNone/>
            </a:pPr>
            <a:r>
              <a:rPr lang="en-US" sz="3600" i="1" dirty="0" smtClean="0"/>
              <a:t>“By those who come near Me I must  be regarded as holy”</a:t>
            </a:r>
          </a:p>
          <a:p>
            <a:pPr marL="0" indent="0" algn="ctr">
              <a:buNone/>
            </a:pPr>
            <a:r>
              <a:rPr lang="en-US" dirty="0"/>
              <a:t>(</a:t>
            </a:r>
            <a:r>
              <a:rPr lang="en-US" dirty="0" smtClean="0"/>
              <a:t>Leviticus 10:3)</a:t>
            </a:r>
          </a:p>
        </p:txBody>
      </p:sp>
    </p:spTree>
    <p:extLst>
      <p:ext uri="{BB962C8B-B14F-4D97-AF65-F5344CB8AC3E}">
        <p14:creationId xmlns:p14="http://schemas.microsoft.com/office/powerpoint/2010/main" val="4125989785"/>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latin typeface="Brush Script MT" panose="03060802040406070304" pitchFamily="66" charset="0"/>
              </a:rPr>
              <a:t>Improper Worship</a:t>
            </a:r>
            <a:endParaRPr lang="en-US" sz="8000" b="1" dirty="0">
              <a:latin typeface="Brush Script MT" panose="03060802040406070304" pitchFamily="66" charset="0"/>
            </a:endParaRPr>
          </a:p>
        </p:txBody>
      </p:sp>
      <p:sp>
        <p:nvSpPr>
          <p:cNvPr id="3" name="Content Placeholder 2"/>
          <p:cNvSpPr>
            <a:spLocks noGrp="1"/>
          </p:cNvSpPr>
          <p:nvPr>
            <p:ph idx="1"/>
          </p:nvPr>
        </p:nvSpPr>
        <p:spPr>
          <a:xfrm>
            <a:off x="628650" y="1825625"/>
            <a:ext cx="4213806" cy="4351338"/>
          </a:xfrm>
        </p:spPr>
        <p:txBody>
          <a:bodyPr/>
          <a:lstStyle/>
          <a:p>
            <a:r>
              <a:rPr lang="en-US" sz="3200" b="1" dirty="0" smtClean="0"/>
              <a:t>Ignorant Worship</a:t>
            </a:r>
          </a:p>
          <a:p>
            <a:pPr lvl="1"/>
            <a:r>
              <a:rPr lang="en-US" sz="2800" dirty="0" smtClean="0"/>
              <a:t>Acts 17:23</a:t>
            </a:r>
          </a:p>
          <a:p>
            <a:pPr lvl="1"/>
            <a:r>
              <a:rPr lang="en-US" sz="2800" dirty="0" smtClean="0"/>
              <a:t>Ephesians 5:17-20</a:t>
            </a:r>
          </a:p>
          <a:p>
            <a:pPr lvl="1"/>
            <a:r>
              <a:rPr lang="en-US" sz="2800" dirty="0" smtClean="0"/>
              <a:t>Matthew 7:21-23</a:t>
            </a:r>
          </a:p>
          <a:p>
            <a:r>
              <a:rPr lang="en-US" sz="3200" b="1" dirty="0" smtClean="0"/>
              <a:t>Self-Imposed Worship</a:t>
            </a:r>
          </a:p>
          <a:p>
            <a:pPr lvl="1"/>
            <a:r>
              <a:rPr lang="en-US" sz="2800" dirty="0" smtClean="0"/>
              <a:t>Colossians 2:23</a:t>
            </a:r>
          </a:p>
          <a:p>
            <a:pPr lvl="1"/>
            <a:r>
              <a:rPr lang="en-US" sz="2800" dirty="0" smtClean="0"/>
              <a:t>Leviticus 10:1-3</a:t>
            </a:r>
          </a:p>
          <a:p>
            <a:pPr lvl="1"/>
            <a:r>
              <a:rPr lang="en-US" sz="2800" dirty="0" smtClean="0"/>
              <a:t>Matthew 15:1-9</a:t>
            </a:r>
          </a:p>
          <a:p>
            <a:endParaRPr lang="en-US" dirty="0" smtClean="0"/>
          </a:p>
        </p:txBody>
      </p:sp>
      <p:sp>
        <p:nvSpPr>
          <p:cNvPr id="4" name="Content Placeholder 2"/>
          <p:cNvSpPr txBox="1">
            <a:spLocks/>
          </p:cNvSpPr>
          <p:nvPr/>
        </p:nvSpPr>
        <p:spPr>
          <a:xfrm>
            <a:off x="5615188" y="1825625"/>
            <a:ext cx="3028949" cy="4351338"/>
          </a:xfrm>
          <a:prstGeom prst="rect">
            <a:avLst/>
          </a:prstGeom>
          <a:solidFill>
            <a:schemeClr val="bg1"/>
          </a:solidFill>
          <a:effectLst>
            <a:softEdge rad="635000"/>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3600" dirty="0" smtClean="0"/>
          </a:p>
          <a:p>
            <a:pPr marL="0" indent="0" algn="ctr">
              <a:buNone/>
            </a:pPr>
            <a:r>
              <a:rPr lang="en-US" sz="3600" i="1" dirty="0" smtClean="0"/>
              <a:t>“By those who come near Me I must  be regarded as holy”</a:t>
            </a:r>
          </a:p>
          <a:p>
            <a:pPr marL="0" indent="0" algn="ctr">
              <a:buNone/>
            </a:pPr>
            <a:r>
              <a:rPr lang="en-US" dirty="0"/>
              <a:t>(</a:t>
            </a:r>
            <a:r>
              <a:rPr lang="en-US" dirty="0" smtClean="0"/>
              <a:t>Leviticus 10:3)</a:t>
            </a:r>
          </a:p>
        </p:txBody>
      </p:sp>
    </p:spTree>
    <p:extLst>
      <p:ext uri="{BB962C8B-B14F-4D97-AF65-F5344CB8AC3E}">
        <p14:creationId xmlns:p14="http://schemas.microsoft.com/office/powerpoint/2010/main" val="2298241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1462</Words>
  <Application>Microsoft Office PowerPoint</Application>
  <PresentationFormat>On-screen Show (4:3)</PresentationFormat>
  <Paragraphs>123</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Brush Script MT</vt:lpstr>
      <vt:lpstr>Calibri</vt:lpstr>
      <vt:lpstr>Calibri Light</vt:lpstr>
      <vt:lpstr>Office Theme</vt:lpstr>
      <vt:lpstr>PowerPoint Presentation</vt:lpstr>
      <vt:lpstr>Here I Am To Worship</vt:lpstr>
      <vt:lpstr>Worship</vt:lpstr>
      <vt:lpstr>Worship and Service</vt:lpstr>
      <vt:lpstr>Improper Worship</vt:lpstr>
      <vt:lpstr>Improper Worship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I Am To Worship</dc:title>
  <dc:creator>Jeremiah Cox</dc:creator>
  <cp:lastModifiedBy>Jeremiah Cox</cp:lastModifiedBy>
  <cp:revision>10</cp:revision>
  <dcterms:created xsi:type="dcterms:W3CDTF">2014-08-31T02:44:21Z</dcterms:created>
  <dcterms:modified xsi:type="dcterms:W3CDTF">2014-08-31T14:49:05Z</dcterms:modified>
</cp:coreProperties>
</file>