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256" r:id="rId2"/>
    <p:sldId id="257" r:id="rId3"/>
    <p:sldId id="258" r:id="rId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64" y="72"/>
      </p:cViewPr>
      <p:guideLst/>
    </p:cSldViewPr>
  </p:slideViewPr>
  <p:notesTextViewPr>
    <p:cViewPr>
      <p:scale>
        <a:sx n="3" d="2"/>
        <a:sy n="3" d="2"/>
      </p:scale>
      <p:origin x="0" y="-7572"/>
    </p:cViewPr>
  </p:notesTextViewPr>
  <p:notesViewPr>
    <p:cSldViewPr snapToGrid="0">
      <p:cViewPr varScale="1">
        <p:scale>
          <a:sx n="57" d="100"/>
          <a:sy n="57" d="100"/>
        </p:scale>
        <p:origin x="1980" y="4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12F6A-B650-4AEF-9544-BD38BFB2DF2B}" type="datetimeFigureOut">
              <a:rPr lang="en-US" smtClean="0"/>
              <a:t>9/20/2014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106C8A-6BE4-4A16-8D8C-7572F6D24DA4}" type="slidenum">
              <a:rPr lang="en-US" smtClean="0"/>
              <a:t>‹#›</a:t>
            </a:fld>
            <a:endParaRPr lang="en-US"/>
          </a:p>
        </p:txBody>
      </p:sp>
    </p:spTree>
    <p:extLst>
      <p:ext uri="{BB962C8B-B14F-4D97-AF65-F5344CB8AC3E}">
        <p14:creationId xmlns:p14="http://schemas.microsoft.com/office/powerpoint/2010/main" val="39165578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Ephesians 4:1-6</a:t>
            </a:r>
            <a:endParaRPr lang="en-US" dirty="0"/>
          </a:p>
          <a:p>
            <a:endParaRPr lang="en-US" dirty="0"/>
          </a:p>
        </p:txBody>
      </p:sp>
      <p:sp>
        <p:nvSpPr>
          <p:cNvPr id="4" name="Slide Number Placeholder 3"/>
          <p:cNvSpPr>
            <a:spLocks noGrp="1"/>
          </p:cNvSpPr>
          <p:nvPr>
            <p:ph type="sldNum" sz="quarter" idx="10"/>
          </p:nvPr>
        </p:nvSpPr>
        <p:spPr/>
        <p:txBody>
          <a:bodyPr/>
          <a:lstStyle/>
          <a:p>
            <a:fld id="{DC106C8A-6BE4-4A16-8D8C-7572F6D24DA4}" type="slidenum">
              <a:rPr lang="en-US" smtClean="0"/>
              <a:t>1</a:t>
            </a:fld>
            <a:endParaRPr lang="en-US"/>
          </a:p>
        </p:txBody>
      </p:sp>
    </p:spTree>
    <p:extLst>
      <p:ext uri="{BB962C8B-B14F-4D97-AF65-F5344CB8AC3E}">
        <p14:creationId xmlns:p14="http://schemas.microsoft.com/office/powerpoint/2010/main" val="71583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Unity is at the core of the church.</a:t>
            </a:r>
            <a:endParaRPr lang="en-US" sz="1100" dirty="0"/>
          </a:p>
          <a:p>
            <a:pPr lvl="0"/>
            <a:r>
              <a:rPr lang="en-US" dirty="0"/>
              <a:t>One shepherd, one flock.</a:t>
            </a:r>
            <a:endParaRPr lang="en-US" sz="1100" dirty="0"/>
          </a:p>
          <a:p>
            <a:pPr marL="171450" lvl="0" indent="-171450">
              <a:buFont typeface="Arial" panose="020B0604020202020204" pitchFamily="34" charset="0"/>
              <a:buChar char="•"/>
            </a:pPr>
            <a:r>
              <a:rPr lang="en-US" dirty="0"/>
              <a:t>John 10:16; Galatians 3:26-29 (no Jew nor Greek, slave nor free, male nor female, all one).</a:t>
            </a:r>
            <a:endParaRPr lang="en-US" sz="1100" dirty="0"/>
          </a:p>
          <a:p>
            <a:pPr lvl="0"/>
            <a:r>
              <a:rPr lang="en-US" dirty="0"/>
              <a:t>The Shepherd prayed for unity.</a:t>
            </a:r>
            <a:endParaRPr lang="en-US" sz="1100" dirty="0"/>
          </a:p>
          <a:p>
            <a:pPr marL="171450" lvl="0" indent="-171450">
              <a:buFont typeface="Arial" panose="020B0604020202020204" pitchFamily="34" charset="0"/>
              <a:buChar char="•"/>
            </a:pPr>
            <a:r>
              <a:rPr lang="en-US" dirty="0"/>
              <a:t>John 17:20-23 (Jesus prays for all believers after chosen disciples)</a:t>
            </a:r>
            <a:endParaRPr lang="en-US" sz="1100" dirty="0"/>
          </a:p>
          <a:p>
            <a:pPr marL="628650" lvl="1" indent="-171450">
              <a:buFont typeface="Arial" panose="020B0604020202020204" pitchFamily="34" charset="0"/>
              <a:buChar char="•"/>
            </a:pPr>
            <a:r>
              <a:rPr lang="en-US" dirty="0"/>
              <a:t>Jesus didn’t want division within his disciples. He wanted them to be one, just as He and God are one.</a:t>
            </a:r>
            <a:endParaRPr lang="en-US" sz="1100" dirty="0"/>
          </a:p>
          <a:p>
            <a:pPr marL="628650" lvl="1" indent="-171450">
              <a:buFont typeface="Arial" panose="020B0604020202020204" pitchFamily="34" charset="0"/>
              <a:buChar char="•"/>
            </a:pPr>
            <a:r>
              <a:rPr lang="en-US" dirty="0"/>
              <a:t>Unity lets the world know God sent Christ, and God loves us as He does Christ. Division does not reflect love.</a:t>
            </a:r>
            <a:endParaRPr lang="en-US" sz="1100" dirty="0"/>
          </a:p>
          <a:p>
            <a:pPr lvl="0"/>
            <a:r>
              <a:rPr lang="en-US" dirty="0"/>
              <a:t>The Shepherd died for unity.</a:t>
            </a:r>
            <a:endParaRPr lang="en-US" sz="1100" dirty="0"/>
          </a:p>
          <a:p>
            <a:pPr marL="171450" lvl="0" indent="-171450">
              <a:buFont typeface="Arial" panose="020B0604020202020204" pitchFamily="34" charset="0"/>
              <a:buChar char="•"/>
            </a:pPr>
            <a:r>
              <a:rPr lang="en-US" dirty="0"/>
              <a:t>Ephesians 1:7-10 (Christ shed His blood to “gather together in one all things in Christ”)</a:t>
            </a:r>
            <a:endParaRPr lang="en-US" sz="1100" dirty="0"/>
          </a:p>
          <a:p>
            <a:pPr marL="171450" lvl="0" indent="-171450">
              <a:buFont typeface="Arial" panose="020B0604020202020204" pitchFamily="34" charset="0"/>
              <a:buChar char="•"/>
            </a:pPr>
            <a:r>
              <a:rPr lang="en-US" dirty="0"/>
              <a:t>Ephesians 2:11-18 (Jesus died so everyone could be in Him. There is no separation. Jew nor Gentile.)</a:t>
            </a:r>
            <a:endParaRPr lang="en-US" sz="1100" dirty="0"/>
          </a:p>
          <a:p>
            <a:pPr marL="171450" lvl="0" indent="-171450">
              <a:buFont typeface="Arial" panose="020B0604020202020204" pitchFamily="34" charset="0"/>
              <a:buChar char="•"/>
            </a:pPr>
            <a:r>
              <a:rPr lang="en-US" dirty="0"/>
              <a:t>Hebrews 2:10-13 (“all of one” called brethren)</a:t>
            </a:r>
            <a:endParaRPr lang="en-US" sz="1100" dirty="0"/>
          </a:p>
          <a:p>
            <a:endParaRPr lang="en-US" dirty="0"/>
          </a:p>
        </p:txBody>
      </p:sp>
      <p:sp>
        <p:nvSpPr>
          <p:cNvPr id="4" name="Slide Number Placeholder 3"/>
          <p:cNvSpPr>
            <a:spLocks noGrp="1"/>
          </p:cNvSpPr>
          <p:nvPr>
            <p:ph type="sldNum" sz="quarter" idx="10"/>
          </p:nvPr>
        </p:nvSpPr>
        <p:spPr/>
        <p:txBody>
          <a:bodyPr/>
          <a:lstStyle/>
          <a:p>
            <a:fld id="{DC106C8A-6BE4-4A16-8D8C-7572F6D24DA4}" type="slidenum">
              <a:rPr lang="en-US" smtClean="0"/>
              <a:t>2</a:t>
            </a:fld>
            <a:endParaRPr lang="en-US"/>
          </a:p>
        </p:txBody>
      </p:sp>
    </p:spTree>
    <p:extLst>
      <p:ext uri="{BB962C8B-B14F-4D97-AF65-F5344CB8AC3E}">
        <p14:creationId xmlns:p14="http://schemas.microsoft.com/office/powerpoint/2010/main" val="2893156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Unity takes individual effort.</a:t>
            </a:r>
            <a:endParaRPr lang="en-US" sz="1100" dirty="0"/>
          </a:p>
          <a:p>
            <a:pPr lvl="0"/>
            <a:r>
              <a:rPr lang="en-US" dirty="0"/>
              <a:t>Each has his own responsibility.</a:t>
            </a:r>
            <a:endParaRPr lang="en-US" sz="1100" dirty="0"/>
          </a:p>
          <a:p>
            <a:pPr marL="171450" lvl="0" indent="-171450">
              <a:buFont typeface="Arial" panose="020B0604020202020204" pitchFamily="34" charset="0"/>
              <a:buChar char="•"/>
            </a:pPr>
            <a:r>
              <a:rPr lang="en-US" dirty="0"/>
              <a:t>Ephesians 4:1-6</a:t>
            </a:r>
            <a:endParaRPr lang="en-US" sz="1100" dirty="0"/>
          </a:p>
          <a:p>
            <a:pPr marL="628650" lvl="1" indent="-171450">
              <a:buFont typeface="Arial" panose="020B0604020202020204" pitchFamily="34" charset="0"/>
              <a:buChar char="•"/>
            </a:pPr>
            <a:r>
              <a:rPr lang="en-US" dirty="0"/>
              <a:t>“one another” – The context suggests individual effort.</a:t>
            </a:r>
            <a:endParaRPr lang="en-US" sz="1100" dirty="0"/>
          </a:p>
          <a:p>
            <a:pPr marL="628650" lvl="1" indent="-171450">
              <a:buFont typeface="Arial" panose="020B0604020202020204" pitchFamily="34" charset="0"/>
              <a:buChar char="•"/>
            </a:pPr>
            <a:r>
              <a:rPr lang="en-US" dirty="0"/>
              <a:t>V. 16 – “every joint supplies…every part does its share”</a:t>
            </a:r>
            <a:endParaRPr lang="en-US" sz="1100" dirty="0"/>
          </a:p>
          <a:p>
            <a:pPr marL="628650" lvl="1" indent="-171450">
              <a:buFont typeface="Arial" panose="020B0604020202020204" pitchFamily="34" charset="0"/>
              <a:buChar char="•"/>
            </a:pPr>
            <a:r>
              <a:rPr lang="en-US" dirty="0"/>
              <a:t>V. 3 – “endeavoring” – </a:t>
            </a:r>
            <a:r>
              <a:rPr lang="en-US" i="1" dirty="0" err="1"/>
              <a:t>spoudazo</a:t>
            </a:r>
            <a:r>
              <a:rPr lang="en-US" i="1" dirty="0"/>
              <a:t>̄</a:t>
            </a:r>
            <a:r>
              <a:rPr lang="en-US" dirty="0"/>
              <a:t> – to make effort (same word translated into diligence.)</a:t>
            </a:r>
            <a:endParaRPr lang="en-US" sz="1100" dirty="0"/>
          </a:p>
          <a:p>
            <a:pPr marL="1085850" lvl="2" indent="-171450">
              <a:buFont typeface="Arial" panose="020B0604020202020204" pitchFamily="34" charset="0"/>
              <a:buChar char="•"/>
            </a:pPr>
            <a:r>
              <a:rPr lang="en-US" dirty="0"/>
              <a:t>This doesn’t come effortlessly. It takes work, effort.</a:t>
            </a:r>
            <a:endParaRPr lang="en-US" sz="1100" dirty="0"/>
          </a:p>
          <a:p>
            <a:pPr marL="171450" lvl="0" indent="-171450">
              <a:buFont typeface="Arial" panose="020B0604020202020204" pitchFamily="34" charset="0"/>
              <a:buChar char="•"/>
            </a:pPr>
            <a:r>
              <a:rPr lang="en-US" dirty="0"/>
              <a:t>Romans 12</a:t>
            </a:r>
            <a:endParaRPr lang="en-US" sz="1100" dirty="0"/>
          </a:p>
          <a:p>
            <a:pPr marL="628650" lvl="1" indent="-171450">
              <a:buFont typeface="Arial" panose="020B0604020202020204" pitchFamily="34" charset="0"/>
              <a:buChar char="•"/>
            </a:pPr>
            <a:r>
              <a:rPr lang="en-US" dirty="0"/>
              <a:t>(v. 1-2) – The urge to live as a sacrifice is by “the mercies of God.” This includes all that he has said before on the subject of grace and salvation. Both Jews and Gentiles can receive it.</a:t>
            </a:r>
            <a:endParaRPr lang="en-US" sz="1100" dirty="0"/>
          </a:p>
          <a:p>
            <a:pPr marL="628650" lvl="1" indent="-171450">
              <a:buFont typeface="Arial" panose="020B0604020202020204" pitchFamily="34" charset="0"/>
              <a:buChar char="•"/>
            </a:pPr>
            <a:r>
              <a:rPr lang="en-US" dirty="0"/>
              <a:t>(v. 3-8) – Living as a sacrifice requires humility. </a:t>
            </a:r>
            <a:endParaRPr lang="en-US" sz="1100" dirty="0"/>
          </a:p>
          <a:p>
            <a:pPr marL="1085850" lvl="2" indent="-171450">
              <a:buFont typeface="Arial" panose="020B0604020202020204" pitchFamily="34" charset="0"/>
              <a:buChar char="•"/>
            </a:pPr>
            <a:r>
              <a:rPr lang="en-US" dirty="0"/>
              <a:t>The fact that the body has many members requires our due diligence in seeking unity.</a:t>
            </a:r>
            <a:endParaRPr lang="en-US" sz="1100" dirty="0"/>
          </a:p>
          <a:p>
            <a:pPr marL="1085850" lvl="2" indent="-171450">
              <a:buFont typeface="Arial" panose="020B0604020202020204" pitchFamily="34" charset="0"/>
              <a:buChar char="•"/>
            </a:pPr>
            <a:r>
              <a:rPr lang="en-US" dirty="0"/>
              <a:t>Every member has a function and deserves a recognition of importance.</a:t>
            </a:r>
            <a:endParaRPr lang="en-US" sz="1100" dirty="0"/>
          </a:p>
          <a:p>
            <a:pPr marL="1085850" lvl="2" indent="-171450">
              <a:buFont typeface="Arial" panose="020B0604020202020204" pitchFamily="34" charset="0"/>
              <a:buChar char="•"/>
            </a:pPr>
            <a:r>
              <a:rPr lang="en-US" dirty="0"/>
              <a:t>“members of one another” because we are part of the same body we are members of each other. Not one of us can decide he has no use of the other (cf. 1 Corinthians 12:15-19).</a:t>
            </a:r>
            <a:endParaRPr lang="en-US" sz="1100" dirty="0"/>
          </a:p>
          <a:p>
            <a:pPr marL="628650" lvl="1" indent="-171450">
              <a:buFont typeface="Arial" panose="020B0604020202020204" pitchFamily="34" charset="0"/>
              <a:buChar char="•"/>
            </a:pPr>
            <a:r>
              <a:rPr lang="en-US" dirty="0"/>
              <a:t>(v. 9-21) – Unity is attained by Christian behavior.</a:t>
            </a:r>
            <a:endParaRPr lang="en-US" sz="1100" dirty="0"/>
          </a:p>
          <a:p>
            <a:pPr marL="1085850" lvl="2" indent="-171450">
              <a:buFont typeface="Arial" panose="020B0604020202020204" pitchFamily="34" charset="0"/>
              <a:buChar char="•"/>
            </a:pPr>
            <a:r>
              <a:rPr lang="en-US" dirty="0"/>
              <a:t>(v. 9-10) – Love must be real. It must be sincere. You cannot truly love without hating evil. God is love and he despises evil.</a:t>
            </a:r>
            <a:endParaRPr lang="en-US" sz="1100" dirty="0"/>
          </a:p>
          <a:p>
            <a:pPr marL="1543050" lvl="3" indent="-171450">
              <a:buFont typeface="Arial" panose="020B0604020202020204" pitchFamily="34" charset="0"/>
              <a:buChar char="•"/>
            </a:pPr>
            <a:r>
              <a:rPr lang="en-US" dirty="0"/>
              <a:t>Kindness toward each other is a necessity. This involves seeing value in others by respecting them and deferring to them. </a:t>
            </a:r>
            <a:r>
              <a:rPr lang="en-US" i="1" dirty="0"/>
              <a:t>It’s not about you or your well-being, it’s about your bro/sis and their well-being.</a:t>
            </a:r>
            <a:endParaRPr lang="en-US" sz="1100" dirty="0"/>
          </a:p>
          <a:p>
            <a:pPr marL="1085850" lvl="2" indent="-171450">
              <a:buFont typeface="Arial" panose="020B0604020202020204" pitchFamily="34" charset="0"/>
              <a:buChar char="•"/>
            </a:pPr>
            <a:r>
              <a:rPr lang="en-US" dirty="0"/>
              <a:t>(v. 11-13) – In order for the church to be strong each individual must be diligent in their work.</a:t>
            </a:r>
            <a:endParaRPr lang="en-US" sz="1100" dirty="0"/>
          </a:p>
          <a:p>
            <a:pPr marL="1543050" lvl="3" indent="-171450">
              <a:buFont typeface="Arial" panose="020B0604020202020204" pitchFamily="34" charset="0"/>
              <a:buChar char="•"/>
            </a:pPr>
            <a:r>
              <a:rPr lang="en-US" dirty="0"/>
              <a:t>This requires endurance through tribulation by rejoicing in the hope we each have.</a:t>
            </a:r>
            <a:endParaRPr lang="en-US" sz="1100" dirty="0"/>
          </a:p>
          <a:p>
            <a:pPr marL="1543050" lvl="3" indent="-171450">
              <a:buFont typeface="Arial" panose="020B0604020202020204" pitchFamily="34" charset="0"/>
              <a:buChar char="•"/>
            </a:pPr>
            <a:r>
              <a:rPr lang="en-US" dirty="0"/>
              <a:t>Prayer is important. Pray for all men.</a:t>
            </a:r>
            <a:endParaRPr lang="en-US" sz="1100" dirty="0"/>
          </a:p>
          <a:p>
            <a:pPr marL="1543050" lvl="3" indent="-171450">
              <a:buFont typeface="Arial" panose="020B0604020202020204" pitchFamily="34" charset="0"/>
              <a:buChar char="•"/>
            </a:pPr>
            <a:r>
              <a:rPr lang="en-US" dirty="0"/>
              <a:t>Benevolence strengthens unity. Hospitality shows care. This is hospitality spread evenly. We must show hospitality, and receive it graciously when it is shown to us.</a:t>
            </a:r>
            <a:endParaRPr lang="en-US" sz="1100" dirty="0"/>
          </a:p>
          <a:p>
            <a:pPr marL="1085850" lvl="2" indent="-171450">
              <a:buFont typeface="Arial" panose="020B0604020202020204" pitchFamily="34" charset="0"/>
              <a:buChar char="•"/>
            </a:pPr>
            <a:r>
              <a:rPr lang="en-US" dirty="0"/>
              <a:t>(v. 14-16) – We must feel for one another. Christianity is not self – seeking. It considers others.</a:t>
            </a:r>
            <a:endParaRPr lang="en-US" sz="1100" dirty="0"/>
          </a:p>
          <a:p>
            <a:pPr marL="1085850" lvl="2" indent="-171450">
              <a:buFont typeface="Arial" panose="020B0604020202020204" pitchFamily="34" charset="0"/>
              <a:buChar char="•"/>
            </a:pPr>
            <a:r>
              <a:rPr lang="en-US" dirty="0"/>
              <a:t>(v. 17-21) – Instead of avenging ourselves we should let God take care of that. We should instead seek only what is good for others. We should try to live peaceably with all men.</a:t>
            </a:r>
            <a:endParaRPr lang="en-US" sz="1100" dirty="0"/>
          </a:p>
          <a:p>
            <a:pPr marL="1543050" lvl="3" indent="-171450">
              <a:buFont typeface="Arial" panose="020B0604020202020204" pitchFamily="34" charset="0"/>
              <a:buChar char="•"/>
            </a:pPr>
            <a:r>
              <a:rPr lang="en-US" dirty="0"/>
              <a:t>If we are told to live peaceably with all men, we are certainly expected to live peaceably with each other (members of the church). </a:t>
            </a:r>
            <a:r>
              <a:rPr lang="en-US" i="1" dirty="0"/>
              <a:t>Can we say we are trying our hardest to be at peace with one another?</a:t>
            </a:r>
            <a:endParaRPr lang="en-US" sz="1100" dirty="0"/>
          </a:p>
          <a:p>
            <a:pPr lvl="0"/>
            <a:r>
              <a:rPr lang="en-US" dirty="0"/>
              <a:t>Unity does not compromise.</a:t>
            </a:r>
            <a:endParaRPr lang="en-US" sz="1100" dirty="0"/>
          </a:p>
          <a:p>
            <a:pPr lvl="0"/>
            <a:r>
              <a:rPr lang="en-US" i="1" dirty="0"/>
              <a:t>“endeavoring to keep the unity of the </a:t>
            </a:r>
            <a:r>
              <a:rPr lang="en-US" b="1" i="1" dirty="0"/>
              <a:t>Spirit”</a:t>
            </a:r>
            <a:r>
              <a:rPr lang="en-US" i="1" dirty="0"/>
              <a:t> (Ephesians 4:3)</a:t>
            </a:r>
            <a:endParaRPr lang="en-US" sz="1100" dirty="0"/>
          </a:p>
          <a:p>
            <a:pPr marL="628650" lvl="1" indent="-171450">
              <a:buFont typeface="Arial" panose="020B0604020202020204" pitchFamily="34" charset="0"/>
              <a:buChar char="•"/>
            </a:pPr>
            <a:r>
              <a:rPr lang="en-US" dirty="0"/>
              <a:t>Unity is only good if it is in the Spirit. Some would say, “As long as we are all in agreement with this it is okay.”</a:t>
            </a:r>
            <a:endParaRPr lang="en-US" sz="1100" dirty="0"/>
          </a:p>
          <a:p>
            <a:pPr marL="1085850" lvl="2" indent="-171450">
              <a:buFont typeface="Arial" panose="020B0604020202020204" pitchFamily="34" charset="0"/>
              <a:buChar char="•"/>
            </a:pPr>
            <a:r>
              <a:rPr lang="en-US" dirty="0"/>
              <a:t>If it is not in the Spirit, i.e. according to the truth, then it is NOT okay.</a:t>
            </a:r>
            <a:endParaRPr lang="en-US" sz="1100" dirty="0"/>
          </a:p>
          <a:p>
            <a:pPr lvl="0"/>
            <a:r>
              <a:rPr lang="en-US" dirty="0"/>
              <a:t>The call for unity is not a call to compromise on spiritual matters.</a:t>
            </a:r>
            <a:endParaRPr lang="en-US" sz="1100" dirty="0"/>
          </a:p>
          <a:p>
            <a:pPr marL="628650" lvl="1" indent="-171450">
              <a:buFont typeface="Arial" panose="020B0604020202020204" pitchFamily="34" charset="0"/>
              <a:buChar char="•"/>
            </a:pPr>
            <a:r>
              <a:rPr lang="en-US" dirty="0"/>
              <a:t>To maintain unity there must be knowledge – Ephesians 4:11-16</a:t>
            </a:r>
            <a:endParaRPr lang="en-US" sz="1100" dirty="0"/>
          </a:p>
          <a:p>
            <a:pPr marL="628650" lvl="1" indent="-171450">
              <a:buFont typeface="Arial" panose="020B0604020202020204" pitchFamily="34" charset="0"/>
              <a:buChar char="•"/>
            </a:pPr>
            <a:r>
              <a:rPr lang="en-US" dirty="0"/>
              <a:t>Unity isn’t with sin – 1 Corinthians 5:11-13</a:t>
            </a:r>
            <a:endParaRPr lang="en-US" sz="1100" dirty="0"/>
          </a:p>
          <a:p>
            <a:pPr marL="628650" lvl="1" indent="-171450">
              <a:buFont typeface="Arial" panose="020B0604020202020204" pitchFamily="34" charset="0"/>
              <a:buChar char="•"/>
            </a:pPr>
            <a:r>
              <a:rPr lang="en-US" dirty="0"/>
              <a:t>If the unity is not according to Ephesians 4:4-6 it isn’t acceptable.</a:t>
            </a:r>
            <a:endParaRPr lang="en-US" sz="1100" dirty="0"/>
          </a:p>
          <a:p>
            <a:pPr marL="1085850" lvl="2" indent="-171450">
              <a:buFont typeface="Arial" panose="020B0604020202020204" pitchFamily="34" charset="0"/>
              <a:buChar char="•"/>
            </a:pPr>
            <a:r>
              <a:rPr lang="en-US" dirty="0"/>
              <a:t>Body – church; Spirit – reveals truth; one hope – heaven; one Lord – one in authority; one faith – same conviction about the same thing; one baptism – for remission of sins; one God – who establishes the unity.</a:t>
            </a:r>
            <a:endParaRPr lang="en-US" sz="1100" dirty="0"/>
          </a:p>
          <a:p>
            <a:endParaRPr lang="en-US" dirty="0"/>
          </a:p>
        </p:txBody>
      </p:sp>
      <p:sp>
        <p:nvSpPr>
          <p:cNvPr id="4" name="Slide Number Placeholder 3"/>
          <p:cNvSpPr>
            <a:spLocks noGrp="1"/>
          </p:cNvSpPr>
          <p:nvPr>
            <p:ph type="sldNum" sz="quarter" idx="10"/>
          </p:nvPr>
        </p:nvSpPr>
        <p:spPr/>
        <p:txBody>
          <a:bodyPr/>
          <a:lstStyle/>
          <a:p>
            <a:fld id="{DC106C8A-6BE4-4A16-8D8C-7572F6D24DA4}" type="slidenum">
              <a:rPr lang="en-US" smtClean="0"/>
              <a:t>3</a:t>
            </a:fld>
            <a:endParaRPr lang="en-US"/>
          </a:p>
        </p:txBody>
      </p:sp>
    </p:spTree>
    <p:extLst>
      <p:ext uri="{BB962C8B-B14F-4D97-AF65-F5344CB8AC3E}">
        <p14:creationId xmlns:p14="http://schemas.microsoft.com/office/powerpoint/2010/main" val="1792498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18D2F4D-0189-4FF7-A244-04AAE5B55CAE}" type="datetimeFigureOut">
              <a:rPr lang="en-US" smtClean="0"/>
              <a:t>9/20/2014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38D3B-D269-48B4-AC79-4E1B98CCE014}" type="slidenum">
              <a:rPr lang="en-US" smtClean="0"/>
              <a:t>‹#›</a:t>
            </a:fld>
            <a:endParaRPr lang="en-US"/>
          </a:p>
        </p:txBody>
      </p:sp>
    </p:spTree>
    <p:extLst>
      <p:ext uri="{BB962C8B-B14F-4D97-AF65-F5344CB8AC3E}">
        <p14:creationId xmlns:p14="http://schemas.microsoft.com/office/powerpoint/2010/main" val="21494449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8D2F4D-0189-4FF7-A244-04AAE5B55CAE}" type="datetimeFigureOut">
              <a:rPr lang="en-US" smtClean="0"/>
              <a:t>9/20/2014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38D3B-D269-48B4-AC79-4E1B98CCE014}" type="slidenum">
              <a:rPr lang="en-US" smtClean="0"/>
              <a:t>‹#›</a:t>
            </a:fld>
            <a:endParaRPr lang="en-US"/>
          </a:p>
        </p:txBody>
      </p:sp>
    </p:spTree>
    <p:extLst>
      <p:ext uri="{BB962C8B-B14F-4D97-AF65-F5344CB8AC3E}">
        <p14:creationId xmlns:p14="http://schemas.microsoft.com/office/powerpoint/2010/main" val="42742837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8D2F4D-0189-4FF7-A244-04AAE5B55CAE}" type="datetimeFigureOut">
              <a:rPr lang="en-US" smtClean="0"/>
              <a:t>9/20/2014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38D3B-D269-48B4-AC79-4E1B98CCE014}" type="slidenum">
              <a:rPr lang="en-US" smtClean="0"/>
              <a:t>‹#›</a:t>
            </a:fld>
            <a:endParaRPr lang="en-US"/>
          </a:p>
        </p:txBody>
      </p:sp>
    </p:spTree>
    <p:extLst>
      <p:ext uri="{BB962C8B-B14F-4D97-AF65-F5344CB8AC3E}">
        <p14:creationId xmlns:p14="http://schemas.microsoft.com/office/powerpoint/2010/main" val="31221672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18D2F4D-0189-4FF7-A244-04AAE5B55CAE}" type="datetimeFigureOut">
              <a:rPr lang="en-US" smtClean="0"/>
              <a:t>9/20/2014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38D3B-D269-48B4-AC79-4E1B98CCE014}" type="slidenum">
              <a:rPr lang="en-US" smtClean="0"/>
              <a:t>‹#›</a:t>
            </a:fld>
            <a:endParaRPr lang="en-US"/>
          </a:p>
        </p:txBody>
      </p:sp>
    </p:spTree>
    <p:extLst>
      <p:ext uri="{BB962C8B-B14F-4D97-AF65-F5344CB8AC3E}">
        <p14:creationId xmlns:p14="http://schemas.microsoft.com/office/powerpoint/2010/main" val="9090401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8D2F4D-0189-4FF7-A244-04AAE5B55CAE}" type="datetimeFigureOut">
              <a:rPr lang="en-US" smtClean="0"/>
              <a:t>9/20/2014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F38D3B-D269-48B4-AC79-4E1B98CCE014}" type="slidenum">
              <a:rPr lang="en-US" smtClean="0"/>
              <a:t>‹#›</a:t>
            </a:fld>
            <a:endParaRPr lang="en-US"/>
          </a:p>
        </p:txBody>
      </p:sp>
    </p:spTree>
    <p:extLst>
      <p:ext uri="{BB962C8B-B14F-4D97-AF65-F5344CB8AC3E}">
        <p14:creationId xmlns:p14="http://schemas.microsoft.com/office/powerpoint/2010/main" val="3272811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18D2F4D-0189-4FF7-A244-04AAE5B55CAE}" type="datetimeFigureOut">
              <a:rPr lang="en-US" smtClean="0"/>
              <a:t>9/20/2014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F38D3B-D269-48B4-AC79-4E1B98CCE014}" type="slidenum">
              <a:rPr lang="en-US" smtClean="0"/>
              <a:t>‹#›</a:t>
            </a:fld>
            <a:endParaRPr lang="en-US"/>
          </a:p>
        </p:txBody>
      </p:sp>
    </p:spTree>
    <p:extLst>
      <p:ext uri="{BB962C8B-B14F-4D97-AF65-F5344CB8AC3E}">
        <p14:creationId xmlns:p14="http://schemas.microsoft.com/office/powerpoint/2010/main" val="24580067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18D2F4D-0189-4FF7-A244-04AAE5B55CAE}" type="datetimeFigureOut">
              <a:rPr lang="en-US" smtClean="0"/>
              <a:t>9/20/2014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F38D3B-D269-48B4-AC79-4E1B98CCE014}" type="slidenum">
              <a:rPr lang="en-US" smtClean="0"/>
              <a:t>‹#›</a:t>
            </a:fld>
            <a:endParaRPr lang="en-US"/>
          </a:p>
        </p:txBody>
      </p:sp>
    </p:spTree>
    <p:extLst>
      <p:ext uri="{BB962C8B-B14F-4D97-AF65-F5344CB8AC3E}">
        <p14:creationId xmlns:p14="http://schemas.microsoft.com/office/powerpoint/2010/main" val="13039210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18D2F4D-0189-4FF7-A244-04AAE5B55CAE}" type="datetimeFigureOut">
              <a:rPr lang="en-US" smtClean="0"/>
              <a:t>9/20/2014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F38D3B-D269-48B4-AC79-4E1B98CCE014}" type="slidenum">
              <a:rPr lang="en-US" smtClean="0"/>
              <a:t>‹#›</a:t>
            </a:fld>
            <a:endParaRPr lang="en-US"/>
          </a:p>
        </p:txBody>
      </p:sp>
    </p:spTree>
    <p:extLst>
      <p:ext uri="{BB962C8B-B14F-4D97-AF65-F5344CB8AC3E}">
        <p14:creationId xmlns:p14="http://schemas.microsoft.com/office/powerpoint/2010/main" val="9113077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8D2F4D-0189-4FF7-A244-04AAE5B55CAE}" type="datetimeFigureOut">
              <a:rPr lang="en-US" smtClean="0"/>
              <a:t>9/20/2014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F38D3B-D269-48B4-AC79-4E1B98CCE014}" type="slidenum">
              <a:rPr lang="en-US" smtClean="0"/>
              <a:t>‹#›</a:t>
            </a:fld>
            <a:endParaRPr lang="en-US"/>
          </a:p>
        </p:txBody>
      </p:sp>
    </p:spTree>
    <p:extLst>
      <p:ext uri="{BB962C8B-B14F-4D97-AF65-F5344CB8AC3E}">
        <p14:creationId xmlns:p14="http://schemas.microsoft.com/office/powerpoint/2010/main" val="25672511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8D2F4D-0189-4FF7-A244-04AAE5B55CAE}" type="datetimeFigureOut">
              <a:rPr lang="en-US" smtClean="0"/>
              <a:t>9/20/2014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F38D3B-D269-48B4-AC79-4E1B98CCE014}" type="slidenum">
              <a:rPr lang="en-US" smtClean="0"/>
              <a:t>‹#›</a:t>
            </a:fld>
            <a:endParaRPr lang="en-US"/>
          </a:p>
        </p:txBody>
      </p:sp>
    </p:spTree>
    <p:extLst>
      <p:ext uri="{BB962C8B-B14F-4D97-AF65-F5344CB8AC3E}">
        <p14:creationId xmlns:p14="http://schemas.microsoft.com/office/powerpoint/2010/main" val="419231459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8D2F4D-0189-4FF7-A244-04AAE5B55CAE}" type="datetimeFigureOut">
              <a:rPr lang="en-US" smtClean="0"/>
              <a:t>9/20/2014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F38D3B-D269-48B4-AC79-4E1B98CCE014}" type="slidenum">
              <a:rPr lang="en-US" smtClean="0"/>
              <a:t>‹#›</a:t>
            </a:fld>
            <a:endParaRPr lang="en-US"/>
          </a:p>
        </p:txBody>
      </p:sp>
    </p:spTree>
    <p:extLst>
      <p:ext uri="{BB962C8B-B14F-4D97-AF65-F5344CB8AC3E}">
        <p14:creationId xmlns:p14="http://schemas.microsoft.com/office/powerpoint/2010/main" val="14374946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0" r="-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8D2F4D-0189-4FF7-A244-04AAE5B55CAE}" type="datetimeFigureOut">
              <a:rPr lang="en-US" smtClean="0"/>
              <a:t>9/20/2014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F38D3B-D269-48B4-AC79-4E1B98CCE014}" type="slidenum">
              <a:rPr lang="en-US" smtClean="0"/>
              <a:t>‹#›</a:t>
            </a:fld>
            <a:endParaRPr lang="en-US"/>
          </a:p>
        </p:txBody>
      </p:sp>
    </p:spTree>
    <p:extLst>
      <p:ext uri="{BB962C8B-B14F-4D97-AF65-F5344CB8AC3E}">
        <p14:creationId xmlns:p14="http://schemas.microsoft.com/office/powerpoint/2010/main" val="18115000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188" y="1280977"/>
            <a:ext cx="4237149" cy="1217522"/>
          </a:xfrm>
        </p:spPr>
        <p:txBody>
          <a:bodyPr>
            <a:prstTxWarp prst="textDoubleWave1">
              <a:avLst/>
            </a:prstTxWarp>
            <a:normAutofit/>
          </a:bodyPr>
          <a:lstStyle/>
          <a:p>
            <a:r>
              <a:rPr lang="en-US" sz="5400" b="1" dirty="0" smtClean="0">
                <a:ln w="57150">
                  <a:solidFill>
                    <a:schemeClr val="tx1"/>
                  </a:solidFill>
                </a:ln>
                <a:solidFill>
                  <a:srgbClr val="EEEEEE"/>
                </a:solidFill>
                <a:latin typeface="Comic Sans MS" panose="030F0702030302020204" pitchFamily="66" charset="0"/>
              </a:rPr>
              <a:t>Seeking</a:t>
            </a:r>
            <a:endParaRPr lang="en-US" sz="5400" b="1" dirty="0">
              <a:ln w="57150">
                <a:solidFill>
                  <a:schemeClr val="tx1"/>
                </a:solidFill>
              </a:ln>
              <a:solidFill>
                <a:srgbClr val="EEEEEE"/>
              </a:solidFill>
              <a:latin typeface="Comic Sans MS" panose="030F0702030302020204" pitchFamily="66"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2854" y="2240923"/>
            <a:ext cx="4017404" cy="4192074"/>
          </a:xfrm>
          <a:prstGeom prst="rect">
            <a:avLst/>
          </a:prstGeom>
        </p:spPr>
      </p:pic>
    </p:spTree>
    <p:extLst>
      <p:ext uri="{BB962C8B-B14F-4D97-AF65-F5344CB8AC3E}">
        <p14:creationId xmlns:p14="http://schemas.microsoft.com/office/powerpoint/2010/main" val="14461129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n w="57150">
                  <a:solidFill>
                    <a:schemeClr val="tx1"/>
                  </a:solidFill>
                </a:ln>
                <a:solidFill>
                  <a:srgbClr val="EEEEEE"/>
                </a:solidFill>
                <a:latin typeface="Comic Sans MS" panose="030F0702030302020204" pitchFamily="66" charset="0"/>
              </a:rPr>
              <a:t>Unity in the church</a:t>
            </a:r>
            <a:endParaRPr lang="en-US" sz="6000" b="1" dirty="0">
              <a:ln w="57150">
                <a:solidFill>
                  <a:schemeClr val="tx1"/>
                </a:solidFill>
              </a:ln>
              <a:solidFill>
                <a:srgbClr val="EEEEEE"/>
              </a:solidFill>
              <a:latin typeface="Comic Sans MS" panose="030F0702030302020204" pitchFamily="66" charset="0"/>
            </a:endParaRPr>
          </a:p>
        </p:txBody>
      </p:sp>
      <p:sp>
        <p:nvSpPr>
          <p:cNvPr id="3" name="Content Placeholder 2"/>
          <p:cNvSpPr>
            <a:spLocks noGrp="1"/>
          </p:cNvSpPr>
          <p:nvPr>
            <p:ph idx="1"/>
          </p:nvPr>
        </p:nvSpPr>
        <p:spPr/>
        <p:txBody>
          <a:bodyPr>
            <a:normAutofit/>
          </a:bodyPr>
          <a:lstStyle/>
          <a:p>
            <a:pPr lvl="0"/>
            <a:r>
              <a:rPr lang="en-US" sz="4000" b="1" dirty="0">
                <a:solidFill>
                  <a:srgbClr val="EEEEEE"/>
                </a:solidFill>
              </a:rPr>
              <a:t>One shepherd, one flock.</a:t>
            </a:r>
          </a:p>
          <a:p>
            <a:pPr lvl="1"/>
            <a:r>
              <a:rPr lang="en-US" sz="3200" dirty="0">
                <a:solidFill>
                  <a:srgbClr val="EEEEEE"/>
                </a:solidFill>
              </a:rPr>
              <a:t>John 10:16; Galatians </a:t>
            </a:r>
            <a:r>
              <a:rPr lang="en-US" sz="3200" dirty="0" smtClean="0">
                <a:solidFill>
                  <a:srgbClr val="EEEEEE"/>
                </a:solidFill>
              </a:rPr>
              <a:t>3:26-29</a:t>
            </a:r>
            <a:endParaRPr lang="en-US" sz="3200" dirty="0">
              <a:solidFill>
                <a:srgbClr val="EEEEEE"/>
              </a:solidFill>
            </a:endParaRPr>
          </a:p>
          <a:p>
            <a:pPr lvl="0"/>
            <a:r>
              <a:rPr lang="en-US" sz="4000" b="1" dirty="0">
                <a:solidFill>
                  <a:srgbClr val="EEEEEE"/>
                </a:solidFill>
              </a:rPr>
              <a:t>The Shepherd prayed for unity.</a:t>
            </a:r>
          </a:p>
          <a:p>
            <a:pPr lvl="1"/>
            <a:r>
              <a:rPr lang="en-US" sz="3200" dirty="0">
                <a:solidFill>
                  <a:srgbClr val="EEEEEE"/>
                </a:solidFill>
              </a:rPr>
              <a:t>John 17:20-23 </a:t>
            </a:r>
            <a:endParaRPr lang="en-US" sz="3200" dirty="0" smtClean="0">
              <a:solidFill>
                <a:srgbClr val="EEEEEE"/>
              </a:solidFill>
            </a:endParaRPr>
          </a:p>
          <a:p>
            <a:pPr lvl="0"/>
            <a:r>
              <a:rPr lang="en-US" sz="4000" b="1" dirty="0" smtClean="0">
                <a:solidFill>
                  <a:srgbClr val="EEEEEE"/>
                </a:solidFill>
              </a:rPr>
              <a:t>The </a:t>
            </a:r>
            <a:r>
              <a:rPr lang="en-US" sz="4000" b="1" dirty="0">
                <a:solidFill>
                  <a:srgbClr val="EEEEEE"/>
                </a:solidFill>
              </a:rPr>
              <a:t>Shepherd died for unity.</a:t>
            </a:r>
          </a:p>
          <a:p>
            <a:pPr lvl="1"/>
            <a:r>
              <a:rPr lang="en-US" sz="3200" dirty="0" smtClean="0">
                <a:solidFill>
                  <a:srgbClr val="EEEEEE"/>
                </a:solidFill>
              </a:rPr>
              <a:t>Ephesians 1:7-10; Ephesians 2:11-18; Hebrews 2:10-13</a:t>
            </a:r>
            <a:endParaRPr lang="en-US" sz="3200" dirty="0">
              <a:solidFill>
                <a:srgbClr val="EEEEEE"/>
              </a:solidFill>
            </a:endParaRPr>
          </a:p>
          <a:p>
            <a:endParaRPr lang="en-US" dirty="0"/>
          </a:p>
        </p:txBody>
      </p:sp>
    </p:spTree>
    <p:extLst>
      <p:ext uri="{BB962C8B-B14F-4D97-AF65-F5344CB8AC3E}">
        <p14:creationId xmlns:p14="http://schemas.microsoft.com/office/powerpoint/2010/main" val="24239241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4" end="4"/>
                                            </p:txEl>
                                          </p:spTgt>
                                        </p:tgtEl>
                                      </p:cBhvr>
                                    </p:animEffect>
                                  </p:childTnLst>
                                </p:cTn>
                              </p:par>
                              <p:par>
                                <p:cTn id="39" presetID="31" presetClass="entr" presetSubtype="0" fill="hold"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2"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3"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smtClean="0">
                <a:ln w="57150">
                  <a:solidFill>
                    <a:schemeClr val="tx1"/>
                  </a:solidFill>
                </a:ln>
                <a:solidFill>
                  <a:srgbClr val="EEEEEE"/>
                </a:solidFill>
                <a:latin typeface="Comic Sans MS" panose="030F0702030302020204" pitchFamily="66" charset="0"/>
              </a:rPr>
              <a:t>Unity in the church</a:t>
            </a:r>
            <a:endParaRPr lang="en-US" sz="6000" b="1" dirty="0">
              <a:ln w="57150">
                <a:solidFill>
                  <a:schemeClr val="tx1"/>
                </a:solidFill>
              </a:ln>
              <a:solidFill>
                <a:srgbClr val="EEEEEE"/>
              </a:solidFill>
              <a:latin typeface="Comic Sans MS" panose="030F0702030302020204" pitchFamily="66" charset="0"/>
            </a:endParaRPr>
          </a:p>
        </p:txBody>
      </p:sp>
      <p:sp>
        <p:nvSpPr>
          <p:cNvPr id="3" name="Content Placeholder 2"/>
          <p:cNvSpPr>
            <a:spLocks noGrp="1"/>
          </p:cNvSpPr>
          <p:nvPr>
            <p:ph idx="1"/>
          </p:nvPr>
        </p:nvSpPr>
        <p:spPr/>
        <p:txBody>
          <a:bodyPr>
            <a:normAutofit lnSpcReduction="10000"/>
          </a:bodyPr>
          <a:lstStyle/>
          <a:p>
            <a:r>
              <a:rPr lang="en-US" sz="4000" b="1" dirty="0" smtClean="0">
                <a:solidFill>
                  <a:srgbClr val="EEEEEE"/>
                </a:solidFill>
              </a:rPr>
              <a:t>Requires Individual Effort</a:t>
            </a:r>
          </a:p>
          <a:p>
            <a:pPr lvl="1"/>
            <a:r>
              <a:rPr lang="en-US" sz="3200" dirty="0" smtClean="0">
                <a:solidFill>
                  <a:srgbClr val="EEEEEE"/>
                </a:solidFill>
              </a:rPr>
              <a:t>Ephesians 4:1-6</a:t>
            </a:r>
          </a:p>
          <a:p>
            <a:pPr lvl="1"/>
            <a:r>
              <a:rPr lang="en-US" sz="3200" dirty="0" smtClean="0">
                <a:solidFill>
                  <a:srgbClr val="EEEEEE"/>
                </a:solidFill>
              </a:rPr>
              <a:t>Romans 12</a:t>
            </a:r>
          </a:p>
          <a:p>
            <a:r>
              <a:rPr lang="en-US" sz="4000" b="1" dirty="0" smtClean="0">
                <a:solidFill>
                  <a:srgbClr val="EEEEEE"/>
                </a:solidFill>
              </a:rPr>
              <a:t>Does not compromise truth</a:t>
            </a:r>
          </a:p>
          <a:p>
            <a:pPr lvl="1"/>
            <a:r>
              <a:rPr lang="en-US" sz="3200" dirty="0" smtClean="0">
                <a:solidFill>
                  <a:srgbClr val="EEEEEE"/>
                </a:solidFill>
              </a:rPr>
              <a:t>Ephesians 4:11-16; 1 Corinthians 5:11-13; Ephesians 4:4-6</a:t>
            </a:r>
          </a:p>
          <a:p>
            <a:pPr marL="0" lvl="0" indent="0">
              <a:buNone/>
            </a:pPr>
            <a:endParaRPr lang="en-US" dirty="0" smtClean="0">
              <a:solidFill>
                <a:srgbClr val="EEEEEE"/>
              </a:solidFill>
            </a:endParaRPr>
          </a:p>
          <a:p>
            <a:pPr marL="0" lvl="0" indent="0" algn="ctr">
              <a:buNone/>
            </a:pPr>
            <a:r>
              <a:rPr lang="en-US" sz="3200" i="1" dirty="0" smtClean="0">
                <a:solidFill>
                  <a:srgbClr val="EEEEEE"/>
                </a:solidFill>
              </a:rPr>
              <a:t>“Keep the unity of the Spirit in the bond of peace.”</a:t>
            </a:r>
            <a:endParaRPr lang="en-US" sz="3200" i="1" dirty="0">
              <a:solidFill>
                <a:srgbClr val="EEEEEE"/>
              </a:solidFill>
            </a:endParaRPr>
          </a:p>
        </p:txBody>
      </p:sp>
    </p:spTree>
    <p:extLst>
      <p:ext uri="{BB962C8B-B14F-4D97-AF65-F5344CB8AC3E}">
        <p14:creationId xmlns:p14="http://schemas.microsoft.com/office/powerpoint/2010/main" val="3545399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p:cTn id="4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TotalTime>
  <Words>863</Words>
  <Application>Microsoft Office PowerPoint</Application>
  <PresentationFormat>On-screen Show (4:3)</PresentationFormat>
  <Paragraphs>63</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Comic Sans MS</vt:lpstr>
      <vt:lpstr>Office Theme</vt:lpstr>
      <vt:lpstr>Seeking</vt:lpstr>
      <vt:lpstr>Unity in the church</vt:lpstr>
      <vt:lpstr>Unity in the church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Seeking</dc:title>
  <dc:creator>Jeremiah Cox</dc:creator>
  <cp:lastModifiedBy>Jeremiah Cox</cp:lastModifiedBy>
  <cp:revision>4</cp:revision>
  <dcterms:created xsi:type="dcterms:W3CDTF">2014-09-21T02:35:52Z</dcterms:created>
  <dcterms:modified xsi:type="dcterms:W3CDTF">2014-09-21T03:02:20Z</dcterms:modified>
</cp:coreProperties>
</file>