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3" r:id="rId2"/>
    <p:sldId id="256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2" d="100"/>
          <a:sy n="82" d="100"/>
        </p:scale>
        <p:origin x="2292" y="-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583DF-6482-4A83-9F4A-B718B2BF15F2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0CE2B-5A5B-40B8-92A5-7E91A0B7F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0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0CE2B-5A5B-40B8-92A5-7E91A0B7FE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87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The universal church refers to ALL Christians.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Prophecies concerned the universal church.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Isaiah </a:t>
            </a:r>
            <a:r>
              <a:rPr lang="en-US" dirty="0" smtClean="0"/>
              <a:t>2:1-4 (READ)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1" dirty="0"/>
              <a:t>“The mountain of the Lord’s house”</a:t>
            </a:r>
            <a:r>
              <a:rPr lang="en-US" dirty="0"/>
              <a:t> refers to His church.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1" dirty="0"/>
              <a:t>“All nations” </a:t>
            </a:r>
            <a:r>
              <a:rPr lang="en-US" dirty="0"/>
              <a:t>has reference to the church being composed of not only those of Jewish decent, but Gentiles as well.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isn’t a prophecy concerning any local group of Christians but the overall collective group of Christians.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universal church in NT.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Christ is head, he makes the rules – Ephesians 1:22-23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Acts 2:41, </a:t>
            </a:r>
            <a:r>
              <a:rPr lang="en-US" dirty="0" smtClean="0"/>
              <a:t>47 (READ)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Lord does the adding. He only adds those who are saved. Those baptized are added. Ergo those who are saved, i.e. baptized, make up the church.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Church membership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2:21 – call on the name of the Lord = saved</a:t>
            </a:r>
            <a:r>
              <a:rPr lang="en-US" dirty="0" smtClean="0"/>
              <a:t>. (READ)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Mark 16:16 – believe and baptized = saved</a:t>
            </a:r>
            <a:r>
              <a:rPr lang="en-US" dirty="0" smtClean="0"/>
              <a:t>. (READ)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Galatians 3:26-29 – Those baptized are baptized into Christ</a:t>
            </a:r>
            <a:r>
              <a:rPr lang="en-US" dirty="0" smtClean="0"/>
              <a:t>. (READ)</a:t>
            </a:r>
            <a:endParaRPr lang="en-US" dirty="0"/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Talking to church in Galatia.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If it’s true for one then it’s true for the other.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i="1" dirty="0"/>
              <a:t>“the promise is to…all who are afar off, as many as the Lord our God will call.”</a:t>
            </a:r>
            <a:r>
              <a:rPr lang="en-US" dirty="0"/>
              <a:t> (Acts 2:39).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Ephesians 1:22-23 </a:t>
            </a:r>
            <a:r>
              <a:rPr lang="en-US" dirty="0" smtClean="0"/>
              <a:t>(READ)– </a:t>
            </a:r>
            <a:r>
              <a:rPr lang="en-US" dirty="0"/>
              <a:t>To be in Christ is to be in His body. His body is the church.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4:4 – Christ only has one body. His one body refers to every soul that has been added to it via the </a:t>
            </a:r>
            <a:r>
              <a:rPr lang="en-US" i="1" dirty="0"/>
              <a:t>“one baptism”</a:t>
            </a:r>
            <a:r>
              <a:rPr lang="en-US" dirty="0"/>
              <a:t> (v. 5).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Members of the church are called </a:t>
            </a:r>
            <a:r>
              <a:rPr lang="en-US" i="1" dirty="0"/>
              <a:t>“brethren”</a:t>
            </a:r>
            <a:r>
              <a:rPr lang="en-US" dirty="0"/>
              <a:t> (Hebrews 2:10-11</a:t>
            </a:r>
            <a:r>
              <a:rPr lang="en-US" dirty="0" smtClean="0"/>
              <a:t>). (READ)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James </a:t>
            </a:r>
            <a:r>
              <a:rPr lang="en-US" dirty="0" smtClean="0"/>
              <a:t>1:1-2 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James was not writing to a local group of people.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It is apparent that he wrote his epistle to scattered </a:t>
            </a:r>
            <a:r>
              <a:rPr lang="en-US" dirty="0" smtClean="0"/>
              <a:t>Christians (twelve tribes scattered abroad).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He called the scattered </a:t>
            </a:r>
            <a:r>
              <a:rPr lang="en-US" i="1" dirty="0"/>
              <a:t>“brethren”</a:t>
            </a:r>
            <a:r>
              <a:rPr lang="en-US" dirty="0"/>
              <a:t> (v. 2).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If there is a Christian (no matter who, when, or where) he is a member of the one church.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0CE2B-5A5B-40B8-92A5-7E91A0B7FE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7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The local church refers to a group of Christians in a specific location.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Part of scripture is instruction for individual Christian’s conduct with regard to the universal church.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other part is instruction on conduct with regard to the local church.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1 Timothy </a:t>
            </a:r>
            <a:r>
              <a:rPr lang="en-US" dirty="0" smtClean="0"/>
              <a:t>3:15(READ) </a:t>
            </a:r>
            <a:r>
              <a:rPr lang="en-US" dirty="0"/>
              <a:t>– Refers to the universal and local church. Context – v. 1-13 – qualifications of elders and deacons. – 4:1-5 – Great Apostasy not limited to a single local church.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Elders </a:t>
            </a:r>
            <a:r>
              <a:rPr lang="en-US" i="1" dirty="0"/>
              <a:t>“shepherd the flock of God </a:t>
            </a:r>
            <a:r>
              <a:rPr lang="en-US" i="1" u="sng" dirty="0"/>
              <a:t>which is among [them]”</a:t>
            </a:r>
            <a:r>
              <a:rPr lang="en-US" dirty="0"/>
              <a:t> (1 Peter 5:2). Autonomous – self-governing. Independent.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Notice local churches.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Romans 1:7; 1 Corinthians 1:2; Galatians 1:2 (churches); Ephesians 1:1; Philippians 1:1; Colossians 1:2; 1 Thessalonians 1:1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Romans 16:16 – churches of Christ.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0CE2B-5A5B-40B8-92A5-7E91A0B7FE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34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Is there local church membership? Is it scriptural to either accept or deny a person to be numbered with the local church?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They have to be in fellowship with God – 2 Corinthians 6:14; 1 John 1:5-7; 2 John 9-11 (writing to a local church – v. 12</a:t>
            </a:r>
            <a:r>
              <a:rPr lang="en-US" dirty="0" smtClean="0"/>
              <a:t>) (READ ALL)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0CE2B-5A5B-40B8-92A5-7E91A0B7FE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7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How does a local church know whether or not to accept someone?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Acts </a:t>
            </a:r>
            <a:r>
              <a:rPr lang="en-US" dirty="0" smtClean="0"/>
              <a:t>9:26-28 (READ) </a:t>
            </a:r>
            <a:r>
              <a:rPr lang="en-US" dirty="0"/>
              <a:t>– They weren’t willing to accept Saul, but Barnabas vouched for his conversion.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1 Timothy 1:18-20 – Paul let Timothy know about those from who he withdrew fellowship. Suffered shipwreck concerning the faith.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2 Timothy 1:13-18 – Paul warned of </a:t>
            </a:r>
            <a:r>
              <a:rPr lang="en-US" dirty="0" err="1"/>
              <a:t>Phygellus</a:t>
            </a:r>
            <a:r>
              <a:rPr lang="en-US" dirty="0"/>
              <a:t> and </a:t>
            </a:r>
            <a:r>
              <a:rPr lang="en-US" dirty="0" err="1"/>
              <a:t>Hermogenes</a:t>
            </a:r>
            <a:r>
              <a:rPr lang="en-US" dirty="0"/>
              <a:t>, but commended </a:t>
            </a:r>
            <a:r>
              <a:rPr lang="en-US" dirty="0" err="1"/>
              <a:t>Onesiphorus</a:t>
            </a:r>
            <a:r>
              <a:rPr lang="en-US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2 Timothy 2:15-18 – Paul told Timothy about two who had strayed from the truth. Message will spread like cancer.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2 Timothy 4:14-15 – Paul warned Timothy of Alexander the coppersmith. Did him much harm.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Titus </a:t>
            </a:r>
            <a:r>
              <a:rPr lang="en-US" dirty="0" smtClean="0"/>
              <a:t>3:10-11 (READ) </a:t>
            </a:r>
            <a:r>
              <a:rPr lang="en-US" dirty="0"/>
              <a:t>– Paul said to </a:t>
            </a:r>
            <a:r>
              <a:rPr lang="en-US" u="sng" dirty="0"/>
              <a:t>reject</a:t>
            </a:r>
            <a:r>
              <a:rPr lang="en-US" dirty="0"/>
              <a:t> divisive people.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Romans </a:t>
            </a:r>
            <a:r>
              <a:rPr lang="en-US" dirty="0" smtClean="0"/>
              <a:t>16:17-18 (READ) </a:t>
            </a:r>
            <a:r>
              <a:rPr lang="en-US" dirty="0"/>
              <a:t>– Paul told the church in Rome to be aware of the divisive brethren. He said to avoid them. This can only happen if we know who they are.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ultimate way to ensure you don’t accept someone you shouldn’t is to ask questions. This may include letters from recent congregations. (cf. Philippians 2:19-24; Romans 16:1-2</a:t>
            </a:r>
            <a:r>
              <a:rPr lang="en-US" dirty="0" smtClean="0"/>
              <a:t>). (READ)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0CE2B-5A5B-40B8-92A5-7E91A0B7FE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96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To ensure the local church accepts the correct individuals, accepts the correct doctrine, functions in an authorized manner, and grows spiritually, Christ gave some to be… (Ephesians 4:11-16)</a:t>
            </a:r>
            <a:endParaRPr lang="en-US" dirty="0"/>
          </a:p>
          <a:p>
            <a:pPr lvl="0"/>
            <a:r>
              <a:rPr lang="en-US" dirty="0"/>
              <a:t>Apostles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Apostle – </a:t>
            </a:r>
            <a:r>
              <a:rPr lang="en-US" i="1" dirty="0" err="1"/>
              <a:t>apostolos</a:t>
            </a:r>
            <a:r>
              <a:rPr lang="en-US" dirty="0"/>
              <a:t> – a delegate; ambassador; one sent forth with orders.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Commissioned by Christ – Matthew 28:18-20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Requirements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(1) Accompanied Jesus during His ministry. (2) Witnessed the resurrected Christ. – Acts 1:21-22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Paul exception to being seen with Christ, </a:t>
            </a:r>
            <a:r>
              <a:rPr lang="en-US" i="1" dirty="0"/>
              <a:t>“born out of due time”</a:t>
            </a:r>
            <a:r>
              <a:rPr lang="en-US" dirty="0"/>
              <a:t> – 1 Corinthians 15:8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Witnesses of Christ with divine power – Acts 1:8 (READ)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Inspired by HS to know the mind of Christ – 1 Corinthians 2:13-16(READ)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 this way they are still within the structure of the church.</a:t>
            </a:r>
          </a:p>
          <a:p>
            <a:pPr lvl="0"/>
            <a:r>
              <a:rPr lang="en-US" dirty="0"/>
              <a:t>Prophets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Prophet – </a:t>
            </a:r>
            <a:r>
              <a:rPr lang="en-US" i="1" dirty="0" err="1"/>
              <a:t>prophētēs</a:t>
            </a:r>
            <a:r>
              <a:rPr lang="en-US" dirty="0"/>
              <a:t> – foreteller; inspired speaker; a mouthpiece for God.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Moses/Aaron – Exodus 4:15-17; 7:1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Jeremiah – Jeremiah 1:4-9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Inspired – 2 Peter 1:19-21 (READ)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Prophets told of future events that would happen after the peoples time. They confirmed it with the foretelling of events that would take place within their time.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Prophets in NT spoke edification – 1 Corinthians 14:1-5 (READ)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God’s revelation was available in segments.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When the revelation was complete prophecy ceased – 1 Corinthians 13:9-10</a:t>
            </a:r>
          </a:p>
          <a:p>
            <a:pPr lvl="0"/>
            <a:r>
              <a:rPr lang="en-US" dirty="0"/>
              <a:t>Evangelists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Evangelist – </a:t>
            </a:r>
            <a:r>
              <a:rPr lang="en-US" i="1" dirty="0" err="1"/>
              <a:t>euaggelistēs</a:t>
            </a:r>
            <a:r>
              <a:rPr lang="en-US" dirty="0"/>
              <a:t> – a preacher of the gospel; bringer of good news/glad tidings.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world has a different view on evangelists. Responsibilities are given that are not authorized by scripture. It is important to abide by the scriptures work description of an evangelist.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An evangelist preaches the gospel – 2 Timothy 4:1-5 (READ)</a:t>
            </a:r>
            <a:r>
              <a:rPr lang="en-US" i="1" dirty="0"/>
              <a:t>“do the work of an evangelist, fulfill your ministry”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 simplicity – 2 Corinthians 11:3-4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 clarity – 1 Corinthians 2:1-5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According to the pattern – 2 Timothy 1:13-14(READ) (HS dwell through word – 1 Timothy 4:13).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With sincere love – Philippians 1:15-18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To please God – Galatians 1:10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Pastors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Pastor – </a:t>
            </a:r>
            <a:r>
              <a:rPr lang="en-US" i="1" dirty="0" err="1"/>
              <a:t>poimēn</a:t>
            </a:r>
            <a:r>
              <a:rPr lang="en-US" dirty="0"/>
              <a:t> – a shepherd.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Note: Different from an evangelist/preacher.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Shepherd the flock (church)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1 Peter 5:1-4 (READ); Acts 20:28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Command for every church to appoint elders – Acts 14:23; Titus 1:5; only if there are qualified men – 1 Timothy 3:1-7; Titus 1:5-9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elders task includes…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Serve – “a good work” 1 Timothy 3:1 (READ); Spiritually – 3:5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Give tasks for deacons to perform.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Lead by example – Hebrews 13:7; 1 Peter 5:3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Lead by God’s word – 1 Timothy 3:2, 6 </a:t>
            </a:r>
            <a:r>
              <a:rPr lang="en-US" i="1" dirty="0"/>
              <a:t>“able to teach…not a novice”</a:t>
            </a:r>
            <a:endParaRPr lang="en-US" dirty="0"/>
          </a:p>
          <a:p>
            <a:pPr lvl="0"/>
            <a:r>
              <a:rPr lang="en-US" dirty="0"/>
              <a:t>Teachers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Teachers include all of the above. But there can be, and are teachers who are not any of the above.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Teachers are important – Romans 10:17 – faith requires knowledge of God’s word.; Paul stressed the importance of teachers – 2 Timothy 2:2 (READ)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Teachers must be willing to learn and diligent in study – Hebrews 5:12-14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Teaching is a serious task – James 3:1 (READ); They must practice what they teach – 1 Timothy 4:16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0CE2B-5A5B-40B8-92A5-7E91A0B7FE3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5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70DB-F3C7-4730-A032-5EE3D7A8B999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A81-6181-46E9-8904-8032CF29F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1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70DB-F3C7-4730-A032-5EE3D7A8B999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A81-6181-46E9-8904-8032CF29F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70DB-F3C7-4730-A032-5EE3D7A8B999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A81-6181-46E9-8904-8032CF29F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70DB-F3C7-4730-A032-5EE3D7A8B999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A81-6181-46E9-8904-8032CF29F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8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70DB-F3C7-4730-A032-5EE3D7A8B999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A81-6181-46E9-8904-8032CF29F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1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70DB-F3C7-4730-A032-5EE3D7A8B999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A81-6181-46E9-8904-8032CF29F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70DB-F3C7-4730-A032-5EE3D7A8B999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A81-6181-46E9-8904-8032CF29F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70DB-F3C7-4730-A032-5EE3D7A8B999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A81-6181-46E9-8904-8032CF29F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0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70DB-F3C7-4730-A032-5EE3D7A8B999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A81-6181-46E9-8904-8032CF29F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4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70DB-F3C7-4730-A032-5EE3D7A8B999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A81-6181-46E9-8904-8032CF29F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2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70DB-F3C7-4730-A032-5EE3D7A8B999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A81-6181-46E9-8904-8032CF29F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3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070DB-F3C7-4730-A032-5EE3D7A8B999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FDA81-6181-46E9-8904-8032CF29F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3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8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2976"/>
            <a:ext cx="7772400" cy="23876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The Membership and Structure of Christ’s Church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1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The church – Universal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Prophecy</a:t>
            </a:r>
          </a:p>
          <a:p>
            <a:pPr marL="0" lv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Isaiah </a:t>
            </a:r>
            <a:r>
              <a:rPr lang="en-US" sz="3200" dirty="0" smtClean="0">
                <a:solidFill>
                  <a:schemeClr val="bg1"/>
                </a:solidFill>
              </a:rPr>
              <a:t>2:1-4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Membership</a:t>
            </a:r>
          </a:p>
          <a:p>
            <a:pPr lvl="0"/>
            <a:r>
              <a:rPr lang="en-US" sz="3200" dirty="0" smtClean="0">
                <a:solidFill>
                  <a:schemeClr val="bg1"/>
                </a:solidFill>
              </a:rPr>
              <a:t>Acts </a:t>
            </a:r>
            <a:r>
              <a:rPr lang="en-US" sz="3200" dirty="0">
                <a:solidFill>
                  <a:schemeClr val="bg1"/>
                </a:solidFill>
              </a:rPr>
              <a:t>2:41, </a:t>
            </a:r>
            <a:r>
              <a:rPr lang="en-US" sz="3200" dirty="0" smtClean="0">
                <a:solidFill>
                  <a:schemeClr val="bg1"/>
                </a:solidFill>
              </a:rPr>
              <a:t>47; 2:21; Mark 16:16; Galatians 3:26-29; Ephesians 1:22-23</a:t>
            </a:r>
            <a:endParaRPr lang="en-US" sz="3200" dirty="0">
              <a:solidFill>
                <a:schemeClr val="bg1"/>
              </a:solidFill>
            </a:endParaRPr>
          </a:p>
          <a:p>
            <a:pPr lvl="0"/>
            <a:r>
              <a:rPr lang="en-US" sz="3200" dirty="0" smtClean="0">
                <a:solidFill>
                  <a:schemeClr val="bg1"/>
                </a:solidFill>
              </a:rPr>
              <a:t>Hebrews 2:10-11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James 1:1-2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4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The church – Local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Autonomous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1 </a:t>
            </a:r>
            <a:r>
              <a:rPr lang="en-US" sz="3200" dirty="0">
                <a:solidFill>
                  <a:schemeClr val="bg1"/>
                </a:solidFill>
              </a:rPr>
              <a:t>Timothy </a:t>
            </a:r>
            <a:r>
              <a:rPr lang="en-US" sz="3200" dirty="0" smtClean="0">
                <a:solidFill>
                  <a:schemeClr val="bg1"/>
                </a:solidFill>
              </a:rPr>
              <a:t>3:1-15; 1 </a:t>
            </a:r>
            <a:r>
              <a:rPr lang="en-US" sz="3200" dirty="0">
                <a:solidFill>
                  <a:schemeClr val="bg1"/>
                </a:solidFill>
              </a:rPr>
              <a:t>Peter </a:t>
            </a:r>
            <a:r>
              <a:rPr lang="en-US" sz="3200" dirty="0" smtClean="0">
                <a:solidFill>
                  <a:schemeClr val="bg1"/>
                </a:solidFill>
              </a:rPr>
              <a:t>5:2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Local church</a:t>
            </a:r>
            <a:r>
              <a:rPr lang="en-US" sz="4000" b="1" u="sng" dirty="0" smtClean="0">
                <a:solidFill>
                  <a:schemeClr val="bg1"/>
                </a:solidFill>
              </a:rPr>
              <a:t>es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Romans </a:t>
            </a:r>
            <a:r>
              <a:rPr lang="en-US" sz="3200" dirty="0">
                <a:solidFill>
                  <a:schemeClr val="bg1"/>
                </a:solidFill>
              </a:rPr>
              <a:t>1:7; 1 Corinthians 1:2; Galatians </a:t>
            </a:r>
            <a:r>
              <a:rPr lang="en-US" sz="3200" dirty="0" smtClean="0">
                <a:solidFill>
                  <a:schemeClr val="bg1"/>
                </a:solidFill>
              </a:rPr>
              <a:t>1:2; </a:t>
            </a:r>
            <a:r>
              <a:rPr lang="en-US" sz="3200" dirty="0">
                <a:solidFill>
                  <a:schemeClr val="bg1"/>
                </a:solidFill>
              </a:rPr>
              <a:t>Ephesians 1:1; Philippians 1:1; Colossians 1:2; 1 Thessalonians </a:t>
            </a:r>
            <a:r>
              <a:rPr lang="en-US" sz="3200" dirty="0" smtClean="0">
                <a:solidFill>
                  <a:schemeClr val="bg1"/>
                </a:solidFill>
              </a:rPr>
              <a:t>1:1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Romans </a:t>
            </a:r>
            <a:r>
              <a:rPr lang="en-US" sz="2800" dirty="0">
                <a:solidFill>
                  <a:schemeClr val="bg1"/>
                </a:solidFill>
              </a:rPr>
              <a:t>16:16 – churches of Christ.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8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The church – Local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Membership?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bg1"/>
                </a:solidFill>
              </a:rPr>
              <a:t>Is it scriptural to accept or deny individuals?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Fellowship – </a:t>
            </a:r>
            <a:r>
              <a:rPr lang="en-US" sz="3200" dirty="0">
                <a:solidFill>
                  <a:schemeClr val="bg1"/>
                </a:solidFill>
              </a:rPr>
              <a:t>2 </a:t>
            </a:r>
            <a:r>
              <a:rPr lang="en-US" sz="3200" dirty="0" smtClean="0">
                <a:solidFill>
                  <a:schemeClr val="bg1"/>
                </a:solidFill>
              </a:rPr>
              <a:t>Corinthians </a:t>
            </a:r>
            <a:r>
              <a:rPr lang="en-US" sz="3200" dirty="0">
                <a:solidFill>
                  <a:schemeClr val="bg1"/>
                </a:solidFill>
              </a:rPr>
              <a:t>6:14; 1 John 1:5-7; 2 John </a:t>
            </a:r>
            <a:r>
              <a:rPr lang="en-US" sz="3200" dirty="0" smtClean="0">
                <a:solidFill>
                  <a:schemeClr val="bg1"/>
                </a:solidFill>
              </a:rPr>
              <a:t>9-11</a:t>
            </a:r>
          </a:p>
        </p:txBody>
      </p:sp>
    </p:spTree>
    <p:extLst>
      <p:ext uri="{BB962C8B-B14F-4D97-AF65-F5344CB8AC3E}">
        <p14:creationId xmlns:p14="http://schemas.microsoft.com/office/powerpoint/2010/main" val="22220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The church – Local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How do we know?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Acts </a:t>
            </a:r>
            <a:r>
              <a:rPr lang="en-US" dirty="0">
                <a:solidFill>
                  <a:schemeClr val="bg1"/>
                </a:solidFill>
              </a:rPr>
              <a:t>9:26-28 – </a:t>
            </a:r>
            <a:r>
              <a:rPr lang="en-US" dirty="0" smtClean="0">
                <a:solidFill>
                  <a:schemeClr val="bg1"/>
                </a:solidFill>
              </a:rPr>
              <a:t>Saul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1 </a:t>
            </a:r>
            <a:r>
              <a:rPr lang="en-US" dirty="0">
                <a:solidFill>
                  <a:schemeClr val="bg1"/>
                </a:solidFill>
              </a:rPr>
              <a:t>Timothy 1:18-20 </a:t>
            </a:r>
            <a:r>
              <a:rPr lang="en-US" dirty="0" smtClean="0">
                <a:solidFill>
                  <a:schemeClr val="bg1"/>
                </a:solidFill>
              </a:rPr>
              <a:t>– </a:t>
            </a:r>
            <a:r>
              <a:rPr lang="en-US" dirty="0" err="1" smtClean="0">
                <a:solidFill>
                  <a:schemeClr val="bg1"/>
                </a:solidFill>
              </a:rPr>
              <a:t>Hymenaeus</a:t>
            </a:r>
            <a:r>
              <a:rPr lang="en-US" dirty="0" smtClean="0">
                <a:solidFill>
                  <a:schemeClr val="bg1"/>
                </a:solidFill>
              </a:rPr>
              <a:t> and Alexander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 </a:t>
            </a:r>
            <a:r>
              <a:rPr lang="en-US" dirty="0">
                <a:solidFill>
                  <a:schemeClr val="bg1"/>
                </a:solidFill>
              </a:rPr>
              <a:t>Timothy 1:13-18 – </a:t>
            </a:r>
            <a:r>
              <a:rPr lang="en-US" dirty="0" err="1" smtClean="0">
                <a:solidFill>
                  <a:schemeClr val="bg1"/>
                </a:solidFill>
              </a:rPr>
              <a:t>Phygellus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err="1">
                <a:solidFill>
                  <a:schemeClr val="bg1"/>
                </a:solidFill>
              </a:rPr>
              <a:t>Hermogenes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commended </a:t>
            </a:r>
            <a:r>
              <a:rPr lang="en-US" dirty="0" err="1" smtClean="0">
                <a:solidFill>
                  <a:schemeClr val="bg1"/>
                </a:solidFill>
              </a:rPr>
              <a:t>Onesiphorus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 </a:t>
            </a:r>
            <a:r>
              <a:rPr lang="en-US" dirty="0">
                <a:solidFill>
                  <a:schemeClr val="bg1"/>
                </a:solidFill>
              </a:rPr>
              <a:t>Timothy 2:15-18 – </a:t>
            </a:r>
            <a:r>
              <a:rPr lang="en-US" dirty="0" err="1" smtClean="0">
                <a:solidFill>
                  <a:schemeClr val="bg1"/>
                </a:solidFill>
              </a:rPr>
              <a:t>Hymenaeus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Philetus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 </a:t>
            </a:r>
            <a:r>
              <a:rPr lang="en-US" dirty="0">
                <a:solidFill>
                  <a:schemeClr val="bg1"/>
                </a:solidFill>
              </a:rPr>
              <a:t>Timothy 4:14-15 – </a:t>
            </a:r>
            <a:r>
              <a:rPr lang="en-US" dirty="0" smtClean="0">
                <a:solidFill>
                  <a:schemeClr val="bg1"/>
                </a:solidFill>
              </a:rPr>
              <a:t>Alexander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coppersmith.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Titus </a:t>
            </a:r>
            <a:r>
              <a:rPr lang="en-US" dirty="0">
                <a:solidFill>
                  <a:schemeClr val="bg1"/>
                </a:solidFill>
              </a:rPr>
              <a:t>3:10-11 – </a:t>
            </a:r>
            <a:r>
              <a:rPr lang="en-US" u="sng" dirty="0">
                <a:solidFill>
                  <a:schemeClr val="bg1"/>
                </a:solidFill>
              </a:rPr>
              <a:t>R</a:t>
            </a:r>
            <a:r>
              <a:rPr lang="en-US" u="sng" dirty="0" smtClean="0">
                <a:solidFill>
                  <a:schemeClr val="bg1"/>
                </a:solidFill>
              </a:rPr>
              <a:t>eject</a:t>
            </a:r>
            <a:r>
              <a:rPr lang="en-US" dirty="0" smtClean="0">
                <a:solidFill>
                  <a:schemeClr val="bg1"/>
                </a:solidFill>
              </a:rPr>
              <a:t> a divisive man.</a:t>
            </a:r>
            <a:endParaRPr lang="en-US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670"/>
            <a:ext cx="7886700" cy="213337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He gave some to be…</a:t>
            </a: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3200" i="1" dirty="0" smtClean="0">
                <a:solidFill>
                  <a:schemeClr val="bg1"/>
                </a:solidFill>
              </a:rPr>
              <a:t>Ephesians 4:11-16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Apostles – </a:t>
            </a:r>
            <a:r>
              <a:rPr lang="en-US" sz="3200" dirty="0" smtClean="0">
                <a:solidFill>
                  <a:schemeClr val="bg1"/>
                </a:solidFill>
              </a:rPr>
              <a:t>Acts 1:8; </a:t>
            </a:r>
            <a:r>
              <a:rPr lang="en-US" sz="3200" dirty="0" smtClean="0">
                <a:solidFill>
                  <a:schemeClr val="bg1"/>
                </a:solidFill>
              </a:rPr>
              <a:t>1 Cor. 2:13-16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Prophets – </a:t>
            </a:r>
            <a:r>
              <a:rPr lang="en-US" sz="3200" dirty="0">
                <a:solidFill>
                  <a:schemeClr val="bg1"/>
                </a:solidFill>
              </a:rPr>
              <a:t>2 Peter </a:t>
            </a:r>
            <a:r>
              <a:rPr lang="en-US" sz="3200" dirty="0" smtClean="0">
                <a:solidFill>
                  <a:schemeClr val="bg1"/>
                </a:solidFill>
              </a:rPr>
              <a:t>1:19-21; 1 Cor. 14:1-5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4000" b="1" dirty="0" smtClean="0">
                <a:solidFill>
                  <a:schemeClr val="bg1"/>
                </a:solidFill>
              </a:rPr>
              <a:t>Evangelists – </a:t>
            </a:r>
            <a:r>
              <a:rPr lang="en-US" sz="3200" dirty="0" smtClean="0">
                <a:solidFill>
                  <a:schemeClr val="bg1"/>
                </a:solidFill>
              </a:rPr>
              <a:t>2 Timothy 4:1-5; 1:13-14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Pastors – </a:t>
            </a:r>
            <a:r>
              <a:rPr lang="en-US" sz="3200" dirty="0" smtClean="0">
                <a:solidFill>
                  <a:schemeClr val="bg1"/>
                </a:solidFill>
              </a:rPr>
              <a:t>1 Peter 5:1-4; 1 Timothy 3:1-7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4000" b="1" dirty="0" smtClean="0">
                <a:solidFill>
                  <a:schemeClr val="bg1"/>
                </a:solidFill>
              </a:rPr>
              <a:t>Teachers – </a:t>
            </a:r>
            <a:r>
              <a:rPr lang="en-US" sz="3200" dirty="0" smtClean="0">
                <a:solidFill>
                  <a:schemeClr val="bg1"/>
                </a:solidFill>
              </a:rPr>
              <a:t>2 Timothy 2:2; James 3:1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5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1311</Words>
  <Application>Microsoft Office PowerPoint</Application>
  <PresentationFormat>On-screen Show (4:3)</PresentationFormat>
  <Paragraphs>127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The Membership and Structure of Christ’s Church</vt:lpstr>
      <vt:lpstr>The church – Universal</vt:lpstr>
      <vt:lpstr>The church – Local</vt:lpstr>
      <vt:lpstr>The church – Local</vt:lpstr>
      <vt:lpstr>The church – Local</vt:lpstr>
      <vt:lpstr>He gave some to be… Ephesians 4:11-16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20</cp:revision>
  <dcterms:created xsi:type="dcterms:W3CDTF">2014-09-07T02:56:49Z</dcterms:created>
  <dcterms:modified xsi:type="dcterms:W3CDTF">2014-09-07T13:43:06Z</dcterms:modified>
</cp:coreProperties>
</file>