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p:cViewPr varScale="1">
        <p:scale>
          <a:sx n="74" d="100"/>
          <a:sy n="74" d="100"/>
        </p:scale>
        <p:origin x="564" y="90"/>
      </p:cViewPr>
      <p:guideLst/>
    </p:cSldViewPr>
  </p:slideViewPr>
  <p:notesTextViewPr>
    <p:cViewPr>
      <p:scale>
        <a:sx n="1" d="1"/>
        <a:sy n="1" d="1"/>
      </p:scale>
      <p:origin x="0" y="0"/>
    </p:cViewPr>
  </p:notesTextViewPr>
  <p:notesViewPr>
    <p:cSldViewPr snapToGrid="0">
      <p:cViewPr varScale="1">
        <p:scale>
          <a:sx n="57" d="100"/>
          <a:sy n="57" d="100"/>
        </p:scale>
        <p:origin x="198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CCF77-C3E9-4CA3-A9E5-F3D859F86E9B}" type="datetimeFigureOut">
              <a:rPr lang="en-US" smtClean="0"/>
              <a:t>10/5/2014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09D406-BF5B-492B-9EA3-FBAD003E3867}" type="slidenum">
              <a:rPr lang="en-US" smtClean="0"/>
              <a:t>‹#›</a:t>
            </a:fld>
            <a:endParaRPr lang="en-US"/>
          </a:p>
        </p:txBody>
      </p:sp>
    </p:spTree>
    <p:extLst>
      <p:ext uri="{BB962C8B-B14F-4D97-AF65-F5344CB8AC3E}">
        <p14:creationId xmlns:p14="http://schemas.microsoft.com/office/powerpoint/2010/main" val="3987788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09D406-BF5B-492B-9EA3-FBAD003E3867}" type="slidenum">
              <a:rPr lang="en-US" smtClean="0"/>
              <a:t>1</a:t>
            </a:fld>
            <a:endParaRPr lang="en-US"/>
          </a:p>
        </p:txBody>
      </p:sp>
    </p:spTree>
    <p:extLst>
      <p:ext uri="{BB962C8B-B14F-4D97-AF65-F5344CB8AC3E}">
        <p14:creationId xmlns:p14="http://schemas.microsoft.com/office/powerpoint/2010/main" val="1059797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Mind of Christ in 1 Peter 4:1 </a:t>
            </a:r>
          </a:p>
          <a:p>
            <a:pPr lvl="0"/>
            <a:r>
              <a:rPr lang="en-US" dirty="0"/>
              <a:t>Christ suffered in the flesh.</a:t>
            </a:r>
          </a:p>
          <a:p>
            <a:pPr marL="628650" lvl="1" indent="-171450">
              <a:buFont typeface="Arial" panose="020B0604020202020204" pitchFamily="34" charset="0"/>
              <a:buChar char="•"/>
            </a:pPr>
            <a:r>
              <a:rPr lang="en-US" dirty="0"/>
              <a:t>Arm with the same </a:t>
            </a:r>
            <a:r>
              <a:rPr lang="en-US" i="1" dirty="0"/>
              <a:t>mind (thought, or intent</a:t>
            </a:r>
            <a:r>
              <a:rPr lang="en-US" dirty="0"/>
              <a:t>). </a:t>
            </a:r>
          </a:p>
          <a:p>
            <a:pPr marL="628650" lvl="1" indent="-171450">
              <a:buFont typeface="Arial" panose="020B0604020202020204" pitchFamily="34" charset="0"/>
              <a:buChar char="•"/>
            </a:pPr>
            <a:r>
              <a:rPr lang="en-US" i="1" dirty="0"/>
              <a:t>What was Christ’s intent?</a:t>
            </a:r>
            <a:endParaRPr lang="en-US" dirty="0"/>
          </a:p>
          <a:p>
            <a:pPr marL="1085850" lvl="2" indent="-171450">
              <a:buFont typeface="Arial" panose="020B0604020202020204" pitchFamily="34" charset="0"/>
              <a:buChar char="•"/>
            </a:pPr>
            <a:r>
              <a:rPr lang="en-US" dirty="0"/>
              <a:t>Doing good even to the point of suffering – 2:18-24</a:t>
            </a:r>
          </a:p>
          <a:p>
            <a:pPr marL="1543050" lvl="3" indent="-171450">
              <a:buFont typeface="Arial" panose="020B0604020202020204" pitchFamily="34" charset="0"/>
              <a:buChar char="•"/>
            </a:pPr>
            <a:r>
              <a:rPr lang="en-US" i="1" dirty="0"/>
              <a:t>“because of conscience toward God”</a:t>
            </a:r>
            <a:r>
              <a:rPr lang="en-US" dirty="0"/>
              <a:t> – having a consciousness of God’s will, and the desire to uphold it no matter the consequences.</a:t>
            </a:r>
          </a:p>
          <a:p>
            <a:pPr marL="1543050" lvl="3" indent="-171450">
              <a:buFont typeface="Arial" panose="020B0604020202020204" pitchFamily="34" charset="0"/>
              <a:buChar char="•"/>
            </a:pPr>
            <a:r>
              <a:rPr lang="en-US" i="1" dirty="0"/>
              <a:t>“committed Himself to Him who judges righteously”</a:t>
            </a:r>
            <a:r>
              <a:rPr lang="en-US" dirty="0"/>
              <a:t> </a:t>
            </a:r>
            <a:r>
              <a:rPr lang="en-US" dirty="0" smtClean="0"/>
              <a:t>–</a:t>
            </a:r>
            <a:r>
              <a:rPr lang="en-US" dirty="0"/>
              <a:t> He delivered Himself completely to God, rather than seeking His own justification. Even to the point of denying Himself relief. He could do this because God judges </a:t>
            </a:r>
            <a:r>
              <a:rPr lang="en-US" dirty="0" smtClean="0"/>
              <a:t>righteously.</a:t>
            </a:r>
          </a:p>
          <a:p>
            <a:pPr lvl="3"/>
            <a:r>
              <a:rPr lang="en-US" dirty="0" smtClean="0"/>
              <a:t>Suffering for righteousness sake – 3:13-18</a:t>
            </a:r>
          </a:p>
          <a:p>
            <a:pPr marL="1543050" lvl="3" indent="-171450">
              <a:buFont typeface="Arial" panose="020B0604020202020204" pitchFamily="34" charset="0"/>
              <a:buChar char="•"/>
            </a:pPr>
            <a:r>
              <a:rPr lang="en-US" dirty="0" smtClean="0"/>
              <a:t>Rather </a:t>
            </a:r>
            <a:r>
              <a:rPr lang="en-US" dirty="0"/>
              <a:t>than being afraid of those opposed, we should continue to reverence God – v. 15 – We must always keep perspective even through sufferings.</a:t>
            </a:r>
          </a:p>
          <a:p>
            <a:pPr marL="1543050" lvl="3" indent="-171450">
              <a:buFont typeface="Arial" panose="020B0604020202020204" pitchFamily="34" charset="0"/>
              <a:buChar char="•"/>
            </a:pPr>
            <a:r>
              <a:rPr lang="en-US" dirty="0"/>
              <a:t>If it’s God’s will, it’s better to suffer for good than evil – This is what Christ did, and it was God’s will (v. 18).</a:t>
            </a:r>
          </a:p>
          <a:p>
            <a:pPr lvl="0"/>
            <a:r>
              <a:rPr lang="en-US" dirty="0"/>
              <a:t>Arm yourselves with the same </a:t>
            </a:r>
            <a:r>
              <a:rPr lang="en-US" i="1" dirty="0"/>
              <a:t>mind (thought, or intent</a:t>
            </a:r>
            <a:r>
              <a:rPr lang="en-US" dirty="0"/>
              <a:t>).</a:t>
            </a:r>
          </a:p>
          <a:p>
            <a:pPr marL="628650" lvl="1" indent="-171450">
              <a:buFont typeface="Arial" panose="020B0604020202020204" pitchFamily="34" charset="0"/>
              <a:buChar char="•"/>
            </a:pPr>
            <a:r>
              <a:rPr lang="en-US" dirty="0"/>
              <a:t>The intent, or purpose, that Christ had and we should as well, is to live for the will of God.</a:t>
            </a:r>
          </a:p>
          <a:p>
            <a:pPr marL="1085850" lvl="2" indent="-171450">
              <a:buFont typeface="Arial" panose="020B0604020202020204" pitchFamily="34" charset="0"/>
              <a:buChar char="•"/>
            </a:pPr>
            <a:r>
              <a:rPr lang="en-US" dirty="0"/>
              <a:t>The degree to which we hold that purpose is expressed in this passage.</a:t>
            </a:r>
          </a:p>
          <a:p>
            <a:pPr marL="628650" lvl="1" indent="-171450">
              <a:buFont typeface="Arial" panose="020B0604020202020204" pitchFamily="34" charset="0"/>
              <a:buChar char="•"/>
            </a:pPr>
            <a:r>
              <a:rPr lang="en-US" dirty="0"/>
              <a:t>The one who has suffered (v. 1b) in this passage is the one who has decided to live for God’s will.</a:t>
            </a:r>
          </a:p>
          <a:p>
            <a:pPr marL="1085850" lvl="2" indent="-171450">
              <a:buFont typeface="Arial" panose="020B0604020202020204" pitchFamily="34" charset="0"/>
              <a:buChar char="•"/>
            </a:pPr>
            <a:r>
              <a:rPr lang="en-US" dirty="0"/>
              <a:t>The decision came before suffering, but the suffering was caused by the decision. </a:t>
            </a:r>
          </a:p>
          <a:p>
            <a:pPr marL="1543050" lvl="3" indent="-171450">
              <a:buFont typeface="Arial" panose="020B0604020202020204" pitchFamily="34" charset="0"/>
              <a:buChar char="•"/>
            </a:pPr>
            <a:r>
              <a:rPr lang="en-US" i="1" dirty="0"/>
              <a:t>“Yes, and all who desire to live godly in Christ Jesus will suffer persecution” (2 Timothy 3:12)</a:t>
            </a:r>
            <a:endParaRPr lang="en-US" dirty="0"/>
          </a:p>
          <a:p>
            <a:pPr marL="1085850" lvl="2" indent="-171450">
              <a:buFont typeface="Arial" panose="020B0604020202020204" pitchFamily="34" charset="0"/>
              <a:buChar char="•"/>
            </a:pPr>
            <a:r>
              <a:rPr lang="en-US" dirty="0"/>
              <a:t>However, the decision is made with the expectation, or knowledge, of the suffering following.</a:t>
            </a:r>
          </a:p>
          <a:p>
            <a:pPr marL="1543050" lvl="3" indent="-171450">
              <a:buFont typeface="Arial" panose="020B0604020202020204" pitchFamily="34" charset="0"/>
              <a:buChar char="•"/>
            </a:pPr>
            <a:r>
              <a:rPr lang="en-US" i="1" dirty="0"/>
              <a:t>Ceased</a:t>
            </a:r>
            <a:r>
              <a:rPr lang="en-US" dirty="0"/>
              <a:t> from sin – Thayer says, </a:t>
            </a:r>
            <a:r>
              <a:rPr lang="en-US" i="1" dirty="0"/>
              <a:t>“has got release from sin, i.e. is no longer stirred by its incitements and seductions.”</a:t>
            </a:r>
            <a:endParaRPr lang="en-US" dirty="0"/>
          </a:p>
          <a:p>
            <a:pPr marL="1543050" lvl="3" indent="-171450">
              <a:buFont typeface="Arial" panose="020B0604020202020204" pitchFamily="34" charset="0"/>
              <a:buChar char="•"/>
            </a:pPr>
            <a:r>
              <a:rPr lang="en-US" dirty="0"/>
              <a:t>The decision to do God’s will, even with the understanding that you will suffer for doing so, takes an immense amount of conviction. To have that conviction is to have a desire to serve God that overwhelms the desire to sin.</a:t>
            </a:r>
          </a:p>
          <a:p>
            <a:endParaRPr lang="en-US" dirty="0"/>
          </a:p>
        </p:txBody>
      </p:sp>
      <p:sp>
        <p:nvSpPr>
          <p:cNvPr id="4" name="Slide Number Placeholder 3"/>
          <p:cNvSpPr>
            <a:spLocks noGrp="1"/>
          </p:cNvSpPr>
          <p:nvPr>
            <p:ph type="sldNum" sz="quarter" idx="10"/>
          </p:nvPr>
        </p:nvSpPr>
        <p:spPr/>
        <p:txBody>
          <a:bodyPr/>
          <a:lstStyle/>
          <a:p>
            <a:fld id="{6709D406-BF5B-492B-9EA3-FBAD003E3867}" type="slidenum">
              <a:rPr lang="en-US" smtClean="0"/>
              <a:t>2</a:t>
            </a:fld>
            <a:endParaRPr lang="en-US"/>
          </a:p>
        </p:txBody>
      </p:sp>
    </p:spTree>
    <p:extLst>
      <p:ext uri="{BB962C8B-B14F-4D97-AF65-F5344CB8AC3E}">
        <p14:creationId xmlns:p14="http://schemas.microsoft.com/office/powerpoint/2010/main" val="853679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will of the Gentiles in 1 Peter 4:3-6.</a:t>
            </a:r>
          </a:p>
          <a:p>
            <a:pPr lvl="0"/>
            <a:r>
              <a:rPr lang="en-US" dirty="0"/>
              <a:t>These are things Gentiles desire to do (v. 3)</a:t>
            </a:r>
          </a:p>
          <a:p>
            <a:pPr marL="628650" lvl="1" indent="-171450">
              <a:buFont typeface="Arial" panose="020B0604020202020204" pitchFamily="34" charset="0"/>
              <a:buChar char="•"/>
            </a:pPr>
            <a:r>
              <a:rPr lang="en-US" i="1" dirty="0"/>
              <a:t>“enough of our past lifetime…when we walked”</a:t>
            </a:r>
            <a:r>
              <a:rPr lang="en-US" dirty="0"/>
              <a:t> – It is important to note the past tense in this verse. The time already spent is sufficient! There is no need for more. (cf. Colossians 3:6-7)</a:t>
            </a:r>
          </a:p>
          <a:p>
            <a:pPr marL="1085850" lvl="2" indent="-171450">
              <a:buFont typeface="Arial" panose="020B0604020202020204" pitchFamily="34" charset="0"/>
              <a:buChar char="•"/>
            </a:pPr>
            <a:r>
              <a:rPr lang="en-US" dirty="0"/>
              <a:t>These things were done before we became Christians. A Christian does not act in these ways (cf. 1 John 2:28-29; 3:4-9 – A child of God has his sins taken away so he can abide in Christ. If we are His we have </a:t>
            </a:r>
            <a:r>
              <a:rPr lang="en-US" i="1" dirty="0"/>
              <a:t>“ceased from sin.”</a:t>
            </a:r>
            <a:r>
              <a:rPr lang="en-US" dirty="0"/>
              <a:t>)</a:t>
            </a:r>
          </a:p>
          <a:p>
            <a:pPr marL="628650" lvl="1" indent="-171450">
              <a:buFont typeface="Arial" panose="020B0604020202020204" pitchFamily="34" charset="0"/>
              <a:buChar char="•"/>
            </a:pPr>
            <a:r>
              <a:rPr lang="en-US" dirty="0"/>
              <a:t>These six sins (like all sins) fall under the general concept of living for the lusts of men rather than for the will of God.</a:t>
            </a:r>
          </a:p>
          <a:p>
            <a:pPr marL="1085850" lvl="2" indent="-171450">
              <a:buFont typeface="Arial" panose="020B0604020202020204" pitchFamily="34" charset="0"/>
              <a:buChar char="•"/>
            </a:pPr>
            <a:r>
              <a:rPr lang="en-US" dirty="0"/>
              <a:t>Lewdness – licentiousness, sensuality, unbridled lust.</a:t>
            </a:r>
          </a:p>
          <a:p>
            <a:pPr marL="1543050" lvl="3" indent="-171450">
              <a:buFont typeface="Arial" panose="020B0604020202020204" pitchFamily="34" charset="0"/>
              <a:buChar char="•"/>
            </a:pPr>
            <a:r>
              <a:rPr lang="en-US" dirty="0"/>
              <a:t>Fulfilling any sexual desires with a disregard for God’s will.</a:t>
            </a:r>
          </a:p>
          <a:p>
            <a:pPr marL="1085850" lvl="2" indent="-171450">
              <a:buFont typeface="Arial" panose="020B0604020202020204" pitchFamily="34" charset="0"/>
              <a:buChar char="•"/>
            </a:pPr>
            <a:r>
              <a:rPr lang="en-US" dirty="0"/>
              <a:t>Lusts – giving in to any sinful desire</a:t>
            </a:r>
          </a:p>
          <a:p>
            <a:pPr marL="1085850" lvl="2" indent="-171450">
              <a:buFont typeface="Arial" panose="020B0604020202020204" pitchFamily="34" charset="0"/>
              <a:buChar char="•"/>
            </a:pPr>
            <a:r>
              <a:rPr lang="en-US" dirty="0"/>
              <a:t>Drunkenness – excess of wine, intoxicated.</a:t>
            </a:r>
          </a:p>
          <a:p>
            <a:pPr marL="1085850" lvl="2" indent="-171450">
              <a:buFont typeface="Arial" panose="020B0604020202020204" pitchFamily="34" charset="0"/>
              <a:buChar char="•"/>
            </a:pPr>
            <a:r>
              <a:rPr lang="en-US" dirty="0"/>
              <a:t>Revelries – carousing, boisterous noise making conduct that is uninhibited due to strong drink. </a:t>
            </a:r>
          </a:p>
          <a:p>
            <a:pPr marL="1085850" lvl="2" indent="-171450">
              <a:buFont typeface="Arial" panose="020B0604020202020204" pitchFamily="34" charset="0"/>
              <a:buChar char="•"/>
            </a:pPr>
            <a:r>
              <a:rPr lang="en-US" dirty="0"/>
              <a:t>Drinking parties – a drinking bout; like a cocktail party; does not necessarily involve excess.</a:t>
            </a:r>
          </a:p>
          <a:p>
            <a:pPr marL="1085850" lvl="2" indent="-171450">
              <a:buFont typeface="Arial" panose="020B0604020202020204" pitchFamily="34" charset="0"/>
              <a:buChar char="•"/>
            </a:pPr>
            <a:r>
              <a:rPr lang="en-US" dirty="0"/>
              <a:t>Abominable idolatries – unlawful actions in connection with idolatry. (covetousness is idolatry – Colossians 3:5)</a:t>
            </a:r>
          </a:p>
          <a:p>
            <a:pPr lvl="0"/>
            <a:r>
              <a:rPr lang="en-US" dirty="0"/>
              <a:t>They will speak evil of you. (v. 4)</a:t>
            </a:r>
          </a:p>
          <a:p>
            <a:pPr marL="628650" lvl="1" indent="-171450">
              <a:buFont typeface="Arial" panose="020B0604020202020204" pitchFamily="34" charset="0"/>
              <a:buChar char="•"/>
            </a:pPr>
            <a:r>
              <a:rPr lang="en-US" dirty="0"/>
              <a:t>Individuals that are still involved in sin will be surprised of the change in your life. Because of this they will say things about you that aren’t true in effort to hurt your reputation.</a:t>
            </a:r>
          </a:p>
          <a:p>
            <a:pPr lvl="0"/>
            <a:r>
              <a:rPr lang="en-US" dirty="0"/>
              <a:t>They will answer to God. (v. 5)</a:t>
            </a:r>
          </a:p>
          <a:p>
            <a:pPr marL="628650" lvl="1" indent="-171450">
              <a:buFont typeface="Arial" panose="020B0604020202020204" pitchFamily="34" charset="0"/>
              <a:buChar char="•"/>
            </a:pPr>
            <a:r>
              <a:rPr lang="en-US" dirty="0"/>
              <a:t>This should cause us to continue to live righteously. God will </a:t>
            </a:r>
            <a:r>
              <a:rPr lang="en-US" i="1" dirty="0"/>
              <a:t>“render to each one according to his deeds” (Romans 2:6)</a:t>
            </a:r>
            <a:r>
              <a:rPr lang="en-US" dirty="0"/>
              <a:t>.</a:t>
            </a:r>
          </a:p>
          <a:p>
            <a:pPr lvl="0"/>
            <a:r>
              <a:rPr lang="en-US" dirty="0"/>
              <a:t>This is why the gospel is preached. So that men can live for God and not men even in the midst of suffering persecution. (v. 6).</a:t>
            </a:r>
          </a:p>
          <a:p>
            <a:endParaRPr lang="en-US" dirty="0"/>
          </a:p>
        </p:txBody>
      </p:sp>
      <p:sp>
        <p:nvSpPr>
          <p:cNvPr id="4" name="Slide Number Placeholder 3"/>
          <p:cNvSpPr>
            <a:spLocks noGrp="1"/>
          </p:cNvSpPr>
          <p:nvPr>
            <p:ph type="sldNum" sz="quarter" idx="10"/>
          </p:nvPr>
        </p:nvSpPr>
        <p:spPr/>
        <p:txBody>
          <a:bodyPr/>
          <a:lstStyle/>
          <a:p>
            <a:fld id="{6709D406-BF5B-492B-9EA3-FBAD003E3867}" type="slidenum">
              <a:rPr lang="en-US" smtClean="0"/>
              <a:t>3</a:t>
            </a:fld>
            <a:endParaRPr lang="en-US"/>
          </a:p>
        </p:txBody>
      </p:sp>
    </p:spTree>
    <p:extLst>
      <p:ext uri="{BB962C8B-B14F-4D97-AF65-F5344CB8AC3E}">
        <p14:creationId xmlns:p14="http://schemas.microsoft.com/office/powerpoint/2010/main" val="567942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suffering is only in the flesh. (Compare with Christ’s suffering and then glorification.)</a:t>
            </a:r>
          </a:p>
          <a:p>
            <a:pPr marL="171450" lvl="0" indent="-171450">
              <a:buFont typeface="Arial" panose="020B0604020202020204" pitchFamily="34" charset="0"/>
              <a:buChar char="•"/>
            </a:pPr>
            <a:r>
              <a:rPr lang="en-US" dirty="0"/>
              <a:t>We should be able to endure suffering because we know it’s only temporary.</a:t>
            </a:r>
          </a:p>
          <a:p>
            <a:pPr marL="628650" lvl="1" indent="-171450">
              <a:buFont typeface="Arial" panose="020B0604020202020204" pitchFamily="34" charset="0"/>
              <a:buChar char="•"/>
            </a:pPr>
            <a:r>
              <a:rPr lang="en-US" dirty="0"/>
              <a:t>1 Peter 3:14-15 – </a:t>
            </a:r>
            <a:r>
              <a:rPr lang="en-US" i="1" dirty="0"/>
              <a:t>“for the hope that is in you”</a:t>
            </a:r>
            <a:endParaRPr lang="en-US" dirty="0"/>
          </a:p>
          <a:p>
            <a:pPr marL="1085850" lvl="2" indent="-171450">
              <a:buFont typeface="Arial" panose="020B0604020202020204" pitchFamily="34" charset="0"/>
              <a:buChar char="•"/>
            </a:pPr>
            <a:r>
              <a:rPr lang="en-US" dirty="0"/>
              <a:t>The reason we can endure suffering is because we have hope. This sustains us.</a:t>
            </a:r>
          </a:p>
          <a:p>
            <a:pPr marL="628650" lvl="1" indent="-171450">
              <a:buFont typeface="Arial" panose="020B0604020202020204" pitchFamily="34" charset="0"/>
              <a:buChar char="•"/>
            </a:pPr>
            <a:r>
              <a:rPr lang="en-US" dirty="0"/>
              <a:t>1:3-9</a:t>
            </a:r>
          </a:p>
          <a:p>
            <a:pPr marL="1085850" lvl="2" indent="-171450">
              <a:buFont typeface="Arial" panose="020B0604020202020204" pitchFamily="34" charset="0"/>
              <a:buChar char="•"/>
            </a:pPr>
            <a:r>
              <a:rPr lang="en-US" dirty="0"/>
              <a:t>We have a hope of an eternal inheritance. When we are tested by trials we can still be joyous because of the hope we have of the salvation of our souls.</a:t>
            </a:r>
          </a:p>
          <a:p>
            <a:pPr marL="628650" lvl="1" indent="-171450">
              <a:buFont typeface="Arial" panose="020B0604020202020204" pitchFamily="34" charset="0"/>
              <a:buChar char="•"/>
            </a:pPr>
            <a:r>
              <a:rPr lang="en-US" dirty="0"/>
              <a:t>When we desire to live for God we will suffer. But the end of suffering for God is far better than the end for living for the lusts of men.</a:t>
            </a:r>
          </a:p>
          <a:p>
            <a:pPr marL="1085850" lvl="2" indent="-171450">
              <a:buFont typeface="Arial" panose="020B0604020202020204" pitchFamily="34" charset="0"/>
              <a:buChar char="•"/>
            </a:pPr>
            <a:r>
              <a:rPr lang="en-US" dirty="0"/>
              <a:t>James 1:2-3, 12 – Patience translates into overcoming temptation which translates into receiving the crown of life.</a:t>
            </a:r>
          </a:p>
          <a:p>
            <a:pPr marL="1085850" lvl="2" indent="-171450">
              <a:buFont typeface="Arial" panose="020B0604020202020204" pitchFamily="34" charset="0"/>
              <a:buChar char="•"/>
            </a:pPr>
            <a:r>
              <a:rPr lang="en-US" dirty="0"/>
              <a:t>Revelation 2:8-11 – </a:t>
            </a:r>
            <a:r>
              <a:rPr lang="en-US" i="1" dirty="0"/>
              <a:t>“but you are rich”</a:t>
            </a:r>
            <a:r>
              <a:rPr lang="en-US" dirty="0"/>
              <a:t> – Their inheritance outweighs their physical poverty. – Crown of life. </a:t>
            </a:r>
          </a:p>
          <a:p>
            <a:endParaRPr lang="en-US" dirty="0"/>
          </a:p>
        </p:txBody>
      </p:sp>
      <p:sp>
        <p:nvSpPr>
          <p:cNvPr id="4" name="Slide Number Placeholder 3"/>
          <p:cNvSpPr>
            <a:spLocks noGrp="1"/>
          </p:cNvSpPr>
          <p:nvPr>
            <p:ph type="sldNum" sz="quarter" idx="10"/>
          </p:nvPr>
        </p:nvSpPr>
        <p:spPr/>
        <p:txBody>
          <a:bodyPr/>
          <a:lstStyle/>
          <a:p>
            <a:fld id="{6709D406-BF5B-492B-9EA3-FBAD003E3867}" type="slidenum">
              <a:rPr lang="en-US" smtClean="0"/>
              <a:t>4</a:t>
            </a:fld>
            <a:endParaRPr lang="en-US"/>
          </a:p>
        </p:txBody>
      </p:sp>
    </p:spTree>
    <p:extLst>
      <p:ext uri="{BB962C8B-B14F-4D97-AF65-F5344CB8AC3E}">
        <p14:creationId xmlns:p14="http://schemas.microsoft.com/office/powerpoint/2010/main" val="341548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524137-7CBF-43C9-9B8B-7D41F991C236}"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3180957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4137-7CBF-43C9-9B8B-7D41F991C236}"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129246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4137-7CBF-43C9-9B8B-7D41F991C236}"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2253926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524137-7CBF-43C9-9B8B-7D41F991C236}"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9782810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24137-7CBF-43C9-9B8B-7D41F991C236}"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3709766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524137-7CBF-43C9-9B8B-7D41F991C236}"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3317493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524137-7CBF-43C9-9B8B-7D41F991C236}" type="datetimeFigureOut">
              <a:rPr lang="en-US" smtClean="0"/>
              <a:t>10/5/2014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678321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24137-7CBF-43C9-9B8B-7D41F991C236}" type="datetimeFigureOut">
              <a:rPr lang="en-US" smtClean="0"/>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22856828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24137-7CBF-43C9-9B8B-7D41F991C236}" type="datetimeFigureOut">
              <a:rPr lang="en-US" smtClean="0"/>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38258297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24137-7CBF-43C9-9B8B-7D41F991C236}"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2784794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24137-7CBF-43C9-9B8B-7D41F991C236}"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66B32-9E86-48F3-97CF-2A451182467E}" type="slidenum">
              <a:rPr lang="en-US" smtClean="0"/>
              <a:t>‹#›</a:t>
            </a:fld>
            <a:endParaRPr lang="en-US"/>
          </a:p>
        </p:txBody>
      </p:sp>
    </p:spTree>
    <p:extLst>
      <p:ext uri="{BB962C8B-B14F-4D97-AF65-F5344CB8AC3E}">
        <p14:creationId xmlns:p14="http://schemas.microsoft.com/office/powerpoint/2010/main" val="169146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24137-7CBF-43C9-9B8B-7D41F991C236}" type="datetimeFigureOut">
              <a:rPr lang="en-US" smtClean="0"/>
              <a:t>10/5/2014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66B32-9E86-48F3-97CF-2A451182467E}" type="slidenum">
              <a:rPr lang="en-US" smtClean="0"/>
              <a:t>‹#›</a:t>
            </a:fld>
            <a:endParaRPr lang="en-US"/>
          </a:p>
        </p:txBody>
      </p:sp>
    </p:spTree>
    <p:extLst>
      <p:ext uri="{BB962C8B-B14F-4D97-AF65-F5344CB8AC3E}">
        <p14:creationId xmlns:p14="http://schemas.microsoft.com/office/powerpoint/2010/main" val="3507527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03"/>
            <a:ext cx="7772400" cy="2387600"/>
          </a:xfrm>
        </p:spPr>
        <p:txBody>
          <a:bodyPr>
            <a:noAutofit/>
          </a:bodyPr>
          <a:lstStyle/>
          <a:p>
            <a:r>
              <a:rPr lang="en-US" sz="8800" dirty="0">
                <a:latin typeface="Brush Script Std" panose="03060802040607070404" pitchFamily="66" charset="0"/>
              </a:rPr>
              <a:t>Armed with the Mind of Christ</a:t>
            </a:r>
          </a:p>
        </p:txBody>
      </p:sp>
      <p:sp>
        <p:nvSpPr>
          <p:cNvPr id="3" name="Subtitle 2"/>
          <p:cNvSpPr>
            <a:spLocks noGrp="1"/>
          </p:cNvSpPr>
          <p:nvPr>
            <p:ph type="subTitle" idx="1"/>
          </p:nvPr>
        </p:nvSpPr>
        <p:spPr>
          <a:xfrm>
            <a:off x="1143000" y="4078556"/>
            <a:ext cx="6858000" cy="1655762"/>
          </a:xfrm>
        </p:spPr>
        <p:txBody>
          <a:bodyPr>
            <a:normAutofit/>
          </a:bodyPr>
          <a:lstStyle/>
          <a:p>
            <a:r>
              <a:rPr lang="en-US" sz="3200" i="1" dirty="0"/>
              <a:t>1 Peter 4:1-6</a:t>
            </a:r>
          </a:p>
        </p:txBody>
      </p:sp>
    </p:spTree>
    <p:extLst>
      <p:ext uri="{BB962C8B-B14F-4D97-AF65-F5344CB8AC3E}">
        <p14:creationId xmlns:p14="http://schemas.microsoft.com/office/powerpoint/2010/main" val="37557651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a:latin typeface="Brush Script Std" panose="03060802040607070404" pitchFamily="66" charset="0"/>
              </a:rPr>
              <a:t>Armed with the Mind of Christ</a:t>
            </a:r>
            <a:endParaRPr lang="en-US" sz="6600" dirty="0"/>
          </a:p>
        </p:txBody>
      </p:sp>
      <p:sp>
        <p:nvSpPr>
          <p:cNvPr id="3" name="Content Placeholder 2"/>
          <p:cNvSpPr>
            <a:spLocks noGrp="1"/>
          </p:cNvSpPr>
          <p:nvPr>
            <p:ph idx="1"/>
          </p:nvPr>
        </p:nvSpPr>
        <p:spPr>
          <a:xfrm>
            <a:off x="628650" y="1957589"/>
            <a:ext cx="7886700" cy="4219374"/>
          </a:xfrm>
          <a:solidFill>
            <a:srgbClr val="FFFFFF">
              <a:shade val="85000"/>
              <a:alpha val="40000"/>
            </a:srgbClr>
          </a:solidFill>
        </p:spPr>
        <p:txBody>
          <a:bodyPr>
            <a:normAutofit fontScale="92500" lnSpcReduction="10000"/>
          </a:bodyPr>
          <a:lstStyle/>
          <a:p>
            <a:pPr marL="0" indent="0">
              <a:buNone/>
            </a:pPr>
            <a:r>
              <a:rPr lang="en-US" sz="3600" b="1" dirty="0" smtClean="0"/>
              <a:t>The Mind of Christ (1 Peter 4:1)</a:t>
            </a:r>
          </a:p>
          <a:p>
            <a:pPr marL="0" indent="0">
              <a:buNone/>
            </a:pPr>
            <a:r>
              <a:rPr lang="en-US" sz="3200" dirty="0" smtClean="0"/>
              <a:t>2:18-24; 3:13-18 – Suffering for good.</a:t>
            </a:r>
          </a:p>
          <a:p>
            <a:pPr marL="0" indent="0">
              <a:buNone/>
            </a:pPr>
            <a:r>
              <a:rPr lang="en-US" sz="3600" b="1" dirty="0" smtClean="0"/>
              <a:t>Have the same mind.</a:t>
            </a:r>
          </a:p>
          <a:p>
            <a:pPr marL="0" indent="0">
              <a:buNone/>
            </a:pPr>
            <a:r>
              <a:rPr lang="en-US" sz="3200" i="1" dirty="0" smtClean="0"/>
              <a:t>Mind – purpose; thought; intent</a:t>
            </a:r>
          </a:p>
          <a:p>
            <a:pPr marL="0" indent="0">
              <a:buNone/>
            </a:pPr>
            <a:r>
              <a:rPr lang="en-US" sz="3200" dirty="0" smtClean="0"/>
              <a:t>Christ’s intent: live for God’s will</a:t>
            </a:r>
          </a:p>
          <a:p>
            <a:pPr marL="0" indent="0">
              <a:buNone/>
            </a:pPr>
            <a:r>
              <a:rPr lang="en-US" sz="3200" i="1" dirty="0" smtClean="0"/>
              <a:t>“</a:t>
            </a:r>
            <a:r>
              <a:rPr lang="en-US" sz="3200" i="1" dirty="0"/>
              <a:t>Yes, and all who desire to live godly in Christ Jesus will suffer persecution” </a:t>
            </a:r>
            <a:r>
              <a:rPr lang="en-US" sz="3200" dirty="0"/>
              <a:t>(2 Timothy 3:12)</a:t>
            </a:r>
            <a:endParaRPr lang="en-US" sz="3200" dirty="0" smtClean="0"/>
          </a:p>
          <a:p>
            <a:pPr marL="0" indent="0">
              <a:buNone/>
            </a:pPr>
            <a:r>
              <a:rPr lang="en-US" sz="3200" dirty="0" smtClean="0"/>
              <a:t>Even to the degree of suffering (v. 1).</a:t>
            </a:r>
          </a:p>
          <a:p>
            <a:pPr marL="0" indent="0">
              <a:buNone/>
            </a:pPr>
            <a:endParaRPr lang="en-US" dirty="0" smtClean="0"/>
          </a:p>
        </p:txBody>
      </p:sp>
    </p:spTree>
    <p:extLst>
      <p:ext uri="{BB962C8B-B14F-4D97-AF65-F5344CB8AC3E}">
        <p14:creationId xmlns:p14="http://schemas.microsoft.com/office/powerpoint/2010/main" val="949106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a:latin typeface="Brush Script Std" panose="03060802040607070404" pitchFamily="66" charset="0"/>
              </a:rPr>
              <a:t>Armed with the Mind of Christ</a:t>
            </a:r>
            <a:endParaRPr lang="en-US" sz="6600" dirty="0"/>
          </a:p>
        </p:txBody>
      </p:sp>
      <p:sp>
        <p:nvSpPr>
          <p:cNvPr id="3" name="Content Placeholder 2"/>
          <p:cNvSpPr>
            <a:spLocks noGrp="1"/>
          </p:cNvSpPr>
          <p:nvPr>
            <p:ph idx="1"/>
          </p:nvPr>
        </p:nvSpPr>
        <p:spPr>
          <a:xfrm>
            <a:off x="628650" y="1957589"/>
            <a:ext cx="7886700" cy="4219374"/>
          </a:xfrm>
          <a:solidFill>
            <a:srgbClr val="FFFFFF">
              <a:shade val="85000"/>
              <a:alpha val="40000"/>
            </a:srgbClr>
          </a:solidFill>
        </p:spPr>
        <p:txBody>
          <a:bodyPr>
            <a:normAutofit/>
          </a:bodyPr>
          <a:lstStyle/>
          <a:p>
            <a:pPr marL="0" indent="0">
              <a:buNone/>
            </a:pPr>
            <a:r>
              <a:rPr lang="en-US" sz="3600" b="1" dirty="0" smtClean="0"/>
              <a:t>The Will of the Gentiles (1 Peter 4:3)</a:t>
            </a:r>
          </a:p>
          <a:p>
            <a:pPr marL="0" indent="0">
              <a:buNone/>
            </a:pPr>
            <a:r>
              <a:rPr lang="en-US" sz="3200" dirty="0" smtClean="0"/>
              <a:t>Its enough! – Colossians 3:6-7</a:t>
            </a:r>
          </a:p>
          <a:p>
            <a:pPr marL="0" indent="0">
              <a:buNone/>
            </a:pPr>
            <a:r>
              <a:rPr lang="en-US" sz="3200" dirty="0" smtClean="0"/>
              <a:t>Christians desire God’s will! – 1 John 2:28-29; 3:4-9</a:t>
            </a:r>
          </a:p>
          <a:p>
            <a:pPr marL="0" indent="0">
              <a:buNone/>
            </a:pPr>
            <a:r>
              <a:rPr lang="en-US" sz="3200" dirty="0" smtClean="0"/>
              <a:t>They will speak evil of you!</a:t>
            </a:r>
          </a:p>
          <a:p>
            <a:pPr marL="0" indent="0">
              <a:buNone/>
            </a:pPr>
            <a:r>
              <a:rPr lang="en-US" sz="3200" dirty="0" smtClean="0"/>
              <a:t>They must answer to God!</a:t>
            </a:r>
          </a:p>
          <a:p>
            <a:pPr marL="0" indent="0">
              <a:buNone/>
            </a:pPr>
            <a:r>
              <a:rPr lang="en-US" sz="3200" dirty="0" smtClean="0"/>
              <a:t>You live for God!</a:t>
            </a:r>
          </a:p>
          <a:p>
            <a:pPr marL="0" indent="0">
              <a:buNone/>
            </a:pPr>
            <a:endParaRPr lang="en-US" dirty="0" smtClean="0"/>
          </a:p>
        </p:txBody>
      </p:sp>
    </p:spTree>
    <p:extLst>
      <p:ext uri="{BB962C8B-B14F-4D97-AF65-F5344CB8AC3E}">
        <p14:creationId xmlns:p14="http://schemas.microsoft.com/office/powerpoint/2010/main" val="487855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6600" dirty="0">
                <a:latin typeface="Brush Script Std" panose="03060802040607070404" pitchFamily="66" charset="0"/>
              </a:rPr>
              <a:t>Armed with the Mind of Christ</a:t>
            </a:r>
            <a:endParaRPr lang="en-US" sz="6600" dirty="0"/>
          </a:p>
        </p:txBody>
      </p:sp>
      <p:sp>
        <p:nvSpPr>
          <p:cNvPr id="3" name="Content Placeholder 2"/>
          <p:cNvSpPr>
            <a:spLocks noGrp="1"/>
          </p:cNvSpPr>
          <p:nvPr>
            <p:ph idx="1"/>
          </p:nvPr>
        </p:nvSpPr>
        <p:spPr>
          <a:xfrm>
            <a:off x="628650" y="1957589"/>
            <a:ext cx="7886700" cy="4219374"/>
          </a:xfrm>
          <a:solidFill>
            <a:srgbClr val="FFFFFF">
              <a:shade val="85000"/>
              <a:alpha val="40000"/>
            </a:srgbClr>
          </a:solidFill>
        </p:spPr>
        <p:txBody>
          <a:bodyPr>
            <a:normAutofit/>
          </a:bodyPr>
          <a:lstStyle/>
          <a:p>
            <a:pPr marL="0" indent="0">
              <a:buNone/>
            </a:pPr>
            <a:r>
              <a:rPr lang="en-US" sz="3600" b="1" dirty="0" smtClean="0"/>
              <a:t>Suffering is temporary</a:t>
            </a:r>
          </a:p>
          <a:p>
            <a:pPr marL="0" indent="0">
              <a:buNone/>
            </a:pPr>
            <a:r>
              <a:rPr lang="en-US" sz="3200" dirty="0" smtClean="0"/>
              <a:t>1 Peter 1:3-9 – Hope of an inheritance.</a:t>
            </a:r>
          </a:p>
          <a:p>
            <a:pPr marL="0" indent="0">
              <a:buNone/>
            </a:pPr>
            <a:r>
              <a:rPr lang="en-US" sz="3200" dirty="0" smtClean="0"/>
              <a:t>Crown of life.</a:t>
            </a:r>
          </a:p>
          <a:p>
            <a:r>
              <a:rPr lang="en-US" sz="3200" dirty="0" smtClean="0"/>
              <a:t>James 1:2-3, 12</a:t>
            </a:r>
          </a:p>
          <a:p>
            <a:r>
              <a:rPr lang="en-US" sz="3200" dirty="0" smtClean="0"/>
              <a:t>Revelation 2:8-11</a:t>
            </a:r>
          </a:p>
          <a:p>
            <a:pPr marL="0" indent="0" algn="ctr">
              <a:buNone/>
            </a:pPr>
            <a:endParaRPr lang="en-US" sz="3500" i="1" dirty="0" smtClean="0"/>
          </a:p>
          <a:p>
            <a:pPr marL="0" indent="0" algn="ctr">
              <a:buNone/>
            </a:pPr>
            <a:r>
              <a:rPr lang="en-US" sz="3500" i="1" dirty="0" smtClean="0"/>
              <a:t>“arm yourselves also with the same mind”</a:t>
            </a:r>
            <a:endParaRPr lang="en-US" sz="3500" i="1" dirty="0"/>
          </a:p>
        </p:txBody>
      </p:sp>
    </p:spTree>
    <p:extLst>
      <p:ext uri="{BB962C8B-B14F-4D97-AF65-F5344CB8AC3E}">
        <p14:creationId xmlns:p14="http://schemas.microsoft.com/office/powerpoint/2010/main" val="12099434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1065</Words>
  <Application>Microsoft Office PowerPoint</Application>
  <PresentationFormat>On-screen Show (4:3)</PresentationFormat>
  <Paragraphs>74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Brush Script Std</vt:lpstr>
      <vt:lpstr>Calibri</vt:lpstr>
      <vt:lpstr>Calibri Light</vt:lpstr>
      <vt:lpstr>Office Theme</vt:lpstr>
      <vt:lpstr>Armed with the Mind of Christ</vt:lpstr>
      <vt:lpstr>Armed with the Mind of Christ</vt:lpstr>
      <vt:lpstr>Armed with the Mind of Christ</vt:lpstr>
      <vt:lpstr>Armed with the Mind of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Armed with the Mind of Christ</dc:title>
  <dc:creator>Jeremiah Cox</dc:creator>
  <cp:lastModifiedBy>Jeremiah Cox</cp:lastModifiedBy>
  <cp:revision>6</cp:revision>
  <dcterms:created xsi:type="dcterms:W3CDTF">2014-10-05T12:38:00Z</dcterms:created>
  <dcterms:modified xsi:type="dcterms:W3CDTF">2014-10-05T13:31:30Z</dcterms:modified>
</cp:coreProperties>
</file>