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2"/>
  </p:sldMasterIdLst>
  <p:notesMasterIdLst>
    <p:notesMasterId r:id="rId6"/>
  </p:notesMasterIdLst>
  <p:sldIdLst>
    <p:sldId id="258" r:id="rId3"/>
    <p:sldId id="256" r:id="rId4"/>
    <p:sldId id="257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45691" autoAdjust="0"/>
  </p:normalViewPr>
  <p:slideViewPr>
    <p:cSldViewPr>
      <p:cViewPr varScale="1">
        <p:scale>
          <a:sx n="74" d="100"/>
          <a:sy n="74" d="100"/>
        </p:scale>
        <p:origin x="1290" y="7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>
      <p:cViewPr varScale="1">
        <p:scale>
          <a:sx n="57" d="100"/>
          <a:sy n="57" d="100"/>
        </p:scale>
        <p:origin x="2832" y="-117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CC4229-C7B7-43D4-B696-0EAAB17D9108}" type="datetimeFigureOut">
              <a:rPr lang="en-US" smtClean="0"/>
              <a:t>1/25/2015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F65F90-AE9A-43E5-8925-053787B6C2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1248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numCol="2" spcCol="182880">
            <a:noAutofit/>
          </a:bodyPr>
          <a:lstStyle/>
          <a:p>
            <a:r>
              <a:rPr lang="en-US" i="1" dirty="0"/>
              <a:t>1 Corinthians 11:1</a:t>
            </a:r>
            <a:endParaRPr lang="en-US" dirty="0"/>
          </a:p>
          <a:p>
            <a:r>
              <a:rPr lang="en-US" b="1" dirty="0"/>
              <a:t>Introduction</a:t>
            </a:r>
            <a:endParaRPr lang="en-US" dirty="0"/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Paul was a great person of faith to follow.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We should follow the example he set in his life.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The reason Paul is a good example to follow is that he himself followed Christ!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In the scripture we seek Paul’s life displayed in a way we can all relate to, learn from, and should follow.</a:t>
            </a:r>
          </a:p>
          <a:p>
            <a:endParaRPr lang="en-US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5" name="Slide Image Placeholder 4"/>
          <p:cNvSpPr>
            <a:spLocks noGrp="1" noRot="1" noChangeAspect="1"/>
          </p:cNvSpPr>
          <p:nvPr>
            <p:ph type="sldImg"/>
          </p:nvPr>
        </p:nvSpPr>
        <p:spPr/>
      </p:sp>
    </p:spTree>
    <p:extLst>
      <p:ext uri="{BB962C8B-B14F-4D97-AF65-F5344CB8AC3E}">
        <p14:creationId xmlns:p14="http://schemas.microsoft.com/office/powerpoint/2010/main" val="39718631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Paul’s life and ours…</a:t>
            </a:r>
          </a:p>
          <a:p>
            <a:pPr lvl="0"/>
            <a:r>
              <a:rPr lang="en-US" dirty="0"/>
              <a:t>Past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“I am chief” (among sinners) (Recognition if currently sinner; humility if redeemed)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1 Timothy 1:12-15; Romans 5:7-9</a:t>
            </a:r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en-US" dirty="0"/>
              <a:t>Paul was grateful for the grace and mercy that God bestowed upon him.</a:t>
            </a:r>
          </a:p>
          <a:p>
            <a:pPr marL="1543050" lvl="3" indent="-171450">
              <a:buFont typeface="Arial" panose="020B0604020202020204" pitchFamily="34" charset="0"/>
              <a:buChar char="•"/>
            </a:pPr>
            <a:r>
              <a:rPr lang="en-US" dirty="0"/>
              <a:t>He did not make little of what he had done, rather he owned up to it and was obedient to the Lord.</a:t>
            </a:r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en-US" dirty="0"/>
              <a:t>We must recognize where we were, or are, without Christ. </a:t>
            </a:r>
          </a:p>
          <a:p>
            <a:pPr lvl="0"/>
            <a:r>
              <a:rPr lang="en-US" dirty="0"/>
              <a:t>Present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I am “a new creation” in Christ Jesus (Complete change in purpose.)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2 Corinthians 5:16-17; Romans 6:3-4; 12:1-2</a:t>
            </a:r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en-US" dirty="0"/>
              <a:t>While sinners we think and live according to the flesh. When we obey the gospel we submit ourselves to God’s word and think according to the spirit.</a:t>
            </a:r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en-US" dirty="0"/>
              <a:t>Before baptism we were slaves to sin. After we become dead to sin, and slaves to righteousness. We are to sin no more, because we are a new creation!</a:t>
            </a:r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en-US" dirty="0"/>
              <a:t>As a new creation, our purpose is to live for God.</a:t>
            </a:r>
          </a:p>
          <a:p>
            <a:pPr lvl="0"/>
            <a:r>
              <a:rPr lang="en-US" dirty="0"/>
              <a:t>Future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I “shall be like Him” (Setting the goal and working toward it.)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1 John 3:2-3; 1 Corinthians 15:50-54</a:t>
            </a:r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en-US" dirty="0"/>
              <a:t>We have something wonderful to look forward to as Christians. Being joined with Christ in His magnificent presence in heaven is a hope we contain within ourselves.</a:t>
            </a:r>
          </a:p>
          <a:p>
            <a:pPr marL="1543050" lvl="3" indent="-171450">
              <a:buFont typeface="Arial" panose="020B0604020202020204" pitchFamily="34" charset="0"/>
              <a:buChar char="•"/>
            </a:pPr>
            <a:r>
              <a:rPr lang="en-US" dirty="0"/>
              <a:t>Romans 8:18 – Glory shall be revealed in us.</a:t>
            </a:r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en-US" dirty="0"/>
              <a:t>This hope we have is of a glorious spiritual body. It is incorruptible and undefiled. It will last forever. We cannot inherit eternal life without it, and it will be granted to us.</a:t>
            </a:r>
          </a:p>
          <a:p>
            <a:pPr marL="1543050" lvl="3" indent="-171450">
              <a:buFont typeface="Arial" panose="020B0604020202020204" pitchFamily="34" charset="0"/>
              <a:buChar char="•"/>
            </a:pPr>
            <a:r>
              <a:rPr lang="en-US" dirty="0"/>
              <a:t>However, until that time we must continue in the faith (cf. 1 Corinthians 15:58). </a:t>
            </a:r>
            <a:r>
              <a:rPr lang="en-US" dirty="0">
                <a:sym typeface="Wingdings" panose="05000000000000000000" pitchFamily="2" charset="2"/>
              </a:rPr>
              <a:t></a:t>
            </a:r>
            <a:endParaRPr lang="en-US" dirty="0"/>
          </a:p>
          <a:p>
            <a:pPr lvl="0"/>
            <a:r>
              <a:rPr lang="en-US" dirty="0"/>
              <a:t>Meanwhile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“I press toward the goal” (Recognizing we have not yet attained.)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Philippians 3:13-15; Hebrews 4:8-10; Galatians 6:7-10</a:t>
            </a:r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en-US" dirty="0"/>
              <a:t>Paul did not grow complacent in his service to God. He pressed on.</a:t>
            </a:r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en-US" dirty="0"/>
              <a:t>We cannot rest until we get to heaven. While we are on this earth we must continue in good works.</a:t>
            </a:r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en-US" dirty="0"/>
              <a:t>As we continue in good works we must not grow weary. The rest is awaiting us, but we must be consistent in our service.</a:t>
            </a:r>
          </a:p>
          <a:p>
            <a:r>
              <a:rPr lang="en-US" b="1" dirty="0"/>
              <a:t>Conclusion</a:t>
            </a:r>
            <a:endParaRPr lang="en-US" sz="1100" dirty="0"/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Paul was not a perfect man, but when he realized his faults he repented and received forgiveness.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From that point in time he continued to live as he should.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Where are you on this timeline? Have you obeyed the gospel? Are you pressing toward the goal?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F65F90-AE9A-43E5-8925-053787B6C22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71623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D5785-8A43-4CC4-A705-D4AA7E8DB5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1/25/2015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5B4CE-5129-41CA-A75E-F2AE589D1F4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6159047"/>
      </p:ext>
    </p:extLst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D5785-8A43-4CC4-A705-D4AA7E8DB5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1/25/2015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5B4CE-5129-41CA-A75E-F2AE589D1F4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4418510"/>
      </p:ext>
    </p:extLst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D5785-8A43-4CC4-A705-D4AA7E8DB5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1/25/2015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5B4CE-5129-41CA-A75E-F2AE589D1F4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7259186"/>
      </p:ext>
    </p:extLst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D5785-8A43-4CC4-A705-D4AA7E8DB5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1/25/2015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5B4CE-5129-41CA-A75E-F2AE589D1F4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0976092"/>
      </p:ext>
    </p:extLst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D5785-8A43-4CC4-A705-D4AA7E8DB5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1/25/2015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5B4CE-5129-41CA-A75E-F2AE589D1F4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4164760"/>
      </p:ext>
    </p:extLst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D5785-8A43-4CC4-A705-D4AA7E8DB5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1/25/2015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5B4CE-5129-41CA-A75E-F2AE589D1F4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1732311"/>
      </p:ext>
    </p:extLst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D5785-8A43-4CC4-A705-D4AA7E8DB5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1/25/2015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5B4CE-5129-41CA-A75E-F2AE589D1F4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3924296"/>
      </p:ext>
    </p:extLst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D5785-8A43-4CC4-A705-D4AA7E8DB5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1/25/2015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5B4CE-5129-41CA-A75E-F2AE589D1F4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3264016"/>
      </p:ext>
    </p:extLst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D5785-8A43-4CC4-A705-D4AA7E8DB5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1/25/2015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5B4CE-5129-41CA-A75E-F2AE589D1F4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5203640"/>
      </p:ext>
    </p:extLst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D5785-8A43-4CC4-A705-D4AA7E8DB5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1/25/2015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5B4CE-5129-41CA-A75E-F2AE589D1F4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7948140"/>
      </p:ext>
    </p:extLst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D5785-8A43-4CC4-A705-D4AA7E8DB5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1/25/2015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5B4CE-5129-41CA-A75E-F2AE589D1F4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3159305"/>
      </p:ext>
    </p:extLst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8000">
              <a:schemeClr val="tx1">
                <a:lumMod val="95000"/>
                <a:lumOff val="5000"/>
              </a:schemeClr>
            </a:gs>
            <a:gs pos="94000">
              <a:schemeClr val="tx2">
                <a:lumMod val="60000"/>
                <a:lumOff val="40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CD5785-8A43-4CC4-A705-D4AA7E8DB5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1/25/2015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75B4CE-5129-41CA-A75E-F2AE589D1F4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4302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ransition spd="slow">
    <p:push dir="u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380363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943102" y="1847788"/>
            <a:ext cx="7200898" cy="3139321"/>
          </a:xfrm>
          <a:prstGeom prst="rect">
            <a:avLst/>
          </a:prstGeom>
          <a:noFill/>
          <a:scene3d>
            <a:camera prst="perspectiveContrastingLeftFacing" fov="3600000">
              <a:rot lat="0" lon="2400000" rev="0"/>
            </a:camera>
            <a:lightRig rig="threePt" dir="t"/>
          </a:scene3d>
          <a:sp3d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 smtClean="0">
                <a:solidFill>
                  <a:srgbClr val="1F497D">
                    <a:lumMod val="20000"/>
                    <a:lumOff val="80000"/>
                  </a:srgbClr>
                </a:solidFill>
                <a:latin typeface="Candara" pitchFamily="34" charset="0"/>
              </a:rPr>
              <a:t>Being a Paul</a:t>
            </a:r>
            <a:endParaRPr lang="en-US" sz="6600" b="1" dirty="0">
              <a:solidFill>
                <a:srgbClr val="1F497D">
                  <a:lumMod val="20000"/>
                  <a:lumOff val="80000"/>
                </a:srgbClr>
              </a:solidFill>
              <a:latin typeface="Candara" pitchFamily="34" charset="0"/>
            </a:endParaRPr>
          </a:p>
          <a:p>
            <a:pPr algn="ctr"/>
            <a:r>
              <a:rPr lang="en-US" sz="4400" i="1" dirty="0" smtClean="0">
                <a:solidFill>
                  <a:srgbClr val="1F497D">
                    <a:lumMod val="20000"/>
                    <a:lumOff val="80000"/>
                  </a:srgbClr>
                </a:solidFill>
                <a:latin typeface="Candara" pitchFamily="34" charset="0"/>
              </a:rPr>
              <a:t>“Imitate me, just as I also imitate Christ.”</a:t>
            </a:r>
          </a:p>
          <a:p>
            <a:pPr algn="ctr"/>
            <a:r>
              <a:rPr lang="en-US" sz="4400" i="1" dirty="0" smtClean="0">
                <a:solidFill>
                  <a:srgbClr val="1F497D">
                    <a:lumMod val="20000"/>
                    <a:lumOff val="80000"/>
                  </a:srgbClr>
                </a:solidFill>
                <a:latin typeface="Candara" pitchFamily="34" charset="0"/>
              </a:rPr>
              <a:t>1 Corinthians 11:1</a:t>
            </a:r>
            <a:endParaRPr lang="en-US" sz="4400" i="1" dirty="0">
              <a:solidFill>
                <a:srgbClr val="1F497D">
                  <a:lumMod val="20000"/>
                  <a:lumOff val="80000"/>
                </a:srgbClr>
              </a:solidFill>
              <a:latin typeface="Candara" pitchFamily="34" charset="0"/>
            </a:endParaRPr>
          </a:p>
        </p:txBody>
      </p:sp>
      <p:grpSp>
        <p:nvGrpSpPr>
          <p:cNvPr id="1105" name="Group 1104"/>
          <p:cNvGrpSpPr/>
          <p:nvPr/>
        </p:nvGrpSpPr>
        <p:grpSpPr>
          <a:xfrm>
            <a:off x="1143000" y="2133600"/>
            <a:ext cx="1828800" cy="2285231"/>
            <a:chOff x="1143000" y="2133600"/>
            <a:chExt cx="1828800" cy="2285231"/>
          </a:xfrm>
          <a:scene3d>
            <a:camera prst="perspectiveRight"/>
            <a:lightRig rig="threePt" dir="t"/>
          </a:scene3d>
        </p:grpSpPr>
        <p:sp>
          <p:nvSpPr>
            <p:cNvPr id="6" name="Rectangle 5"/>
            <p:cNvSpPr/>
            <p:nvPr/>
          </p:nvSpPr>
          <p:spPr>
            <a:xfrm>
              <a:off x="1143000" y="2133600"/>
              <a:ext cx="1828800" cy="2285231"/>
            </a:xfrm>
            <a:prstGeom prst="rect">
              <a:avLst/>
            </a:prstGeom>
            <a:gradFill flip="none" rotWithShape="1">
              <a:gsLst>
                <a:gs pos="0">
                  <a:schemeClr val="tx2"/>
                </a:gs>
                <a:gs pos="50000">
                  <a:srgbClr val="3A6BA5"/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>
              <a:noFill/>
            </a:ln>
            <a:effectLst>
              <a:outerShdw blurRad="76200" dir="13500000" sy="23000" kx="1200000" algn="br" rotWithShape="0">
                <a:prstClr val="black">
                  <a:alpha val="20000"/>
                </a:prstClr>
              </a:outerShdw>
            </a:effectLst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sp3d/>
            </a:bodyPr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065" name="Freeform 108"/>
            <p:cNvSpPr>
              <a:spLocks/>
            </p:cNvSpPr>
            <p:nvPr/>
          </p:nvSpPr>
          <p:spPr bwMode="auto">
            <a:xfrm>
              <a:off x="1234440" y="2628900"/>
              <a:ext cx="1645920" cy="1727200"/>
            </a:xfrm>
            <a:custGeom>
              <a:avLst/>
              <a:gdLst>
                <a:gd name="T0" fmla="*/ 528 w 2336"/>
                <a:gd name="T1" fmla="*/ 347 h 2176"/>
                <a:gd name="T2" fmla="*/ 592 w 2336"/>
                <a:gd name="T3" fmla="*/ 214 h 2176"/>
                <a:gd name="T4" fmla="*/ 678 w 2336"/>
                <a:gd name="T5" fmla="*/ 139 h 2176"/>
                <a:gd name="T6" fmla="*/ 816 w 2336"/>
                <a:gd name="T7" fmla="*/ 81 h 2176"/>
                <a:gd name="T8" fmla="*/ 913 w 2336"/>
                <a:gd name="T9" fmla="*/ 6 h 2176"/>
                <a:gd name="T10" fmla="*/ 1126 w 2336"/>
                <a:gd name="T11" fmla="*/ 12 h 2176"/>
                <a:gd name="T12" fmla="*/ 1279 w 2336"/>
                <a:gd name="T13" fmla="*/ 22 h 2176"/>
                <a:gd name="T14" fmla="*/ 1301 w 2336"/>
                <a:gd name="T15" fmla="*/ 0 h 2176"/>
                <a:gd name="T16" fmla="*/ 1419 w 2336"/>
                <a:gd name="T17" fmla="*/ 70 h 2176"/>
                <a:gd name="T18" fmla="*/ 1557 w 2336"/>
                <a:gd name="T19" fmla="*/ 107 h 2176"/>
                <a:gd name="T20" fmla="*/ 1738 w 2336"/>
                <a:gd name="T21" fmla="*/ 225 h 2176"/>
                <a:gd name="T22" fmla="*/ 1781 w 2336"/>
                <a:gd name="T23" fmla="*/ 358 h 2176"/>
                <a:gd name="T24" fmla="*/ 1866 w 2336"/>
                <a:gd name="T25" fmla="*/ 647 h 2176"/>
                <a:gd name="T26" fmla="*/ 1835 w 2336"/>
                <a:gd name="T27" fmla="*/ 838 h 2176"/>
                <a:gd name="T28" fmla="*/ 1835 w 2336"/>
                <a:gd name="T29" fmla="*/ 913 h 2176"/>
                <a:gd name="T30" fmla="*/ 1861 w 2336"/>
                <a:gd name="T31" fmla="*/ 935 h 2176"/>
                <a:gd name="T32" fmla="*/ 1877 w 2336"/>
                <a:gd name="T33" fmla="*/ 1094 h 2176"/>
                <a:gd name="T34" fmla="*/ 1839 w 2336"/>
                <a:gd name="T35" fmla="*/ 1206 h 2176"/>
                <a:gd name="T36" fmla="*/ 1744 w 2336"/>
                <a:gd name="T37" fmla="*/ 1295 h 2176"/>
                <a:gd name="T38" fmla="*/ 1642 w 2336"/>
                <a:gd name="T39" fmla="*/ 1435 h 2176"/>
                <a:gd name="T40" fmla="*/ 1610 w 2336"/>
                <a:gd name="T41" fmla="*/ 1435 h 2176"/>
                <a:gd name="T42" fmla="*/ 1626 w 2336"/>
                <a:gd name="T43" fmla="*/ 1531 h 2176"/>
                <a:gd name="T44" fmla="*/ 1626 w 2336"/>
                <a:gd name="T45" fmla="*/ 1579 h 2176"/>
                <a:gd name="T46" fmla="*/ 1711 w 2336"/>
                <a:gd name="T47" fmla="*/ 1717 h 2176"/>
                <a:gd name="T48" fmla="*/ 1776 w 2336"/>
                <a:gd name="T49" fmla="*/ 1851 h 2176"/>
                <a:gd name="T50" fmla="*/ 1835 w 2336"/>
                <a:gd name="T51" fmla="*/ 1920 h 2176"/>
                <a:gd name="T52" fmla="*/ 2069 w 2336"/>
                <a:gd name="T53" fmla="*/ 1995 h 2176"/>
                <a:gd name="T54" fmla="*/ 2251 w 2336"/>
                <a:gd name="T55" fmla="*/ 2070 h 2176"/>
                <a:gd name="T56" fmla="*/ 2336 w 2336"/>
                <a:gd name="T57" fmla="*/ 2149 h 2176"/>
                <a:gd name="T58" fmla="*/ 2336 w 2336"/>
                <a:gd name="T59" fmla="*/ 2176 h 2176"/>
                <a:gd name="T60" fmla="*/ 0 w 2336"/>
                <a:gd name="T61" fmla="*/ 2176 h 2176"/>
                <a:gd name="T62" fmla="*/ 0 w 2336"/>
                <a:gd name="T63" fmla="*/ 2107 h 2176"/>
                <a:gd name="T64" fmla="*/ 267 w 2336"/>
                <a:gd name="T65" fmla="*/ 1963 h 2176"/>
                <a:gd name="T66" fmla="*/ 475 w 2336"/>
                <a:gd name="T67" fmla="*/ 1857 h 2176"/>
                <a:gd name="T68" fmla="*/ 613 w 2336"/>
                <a:gd name="T69" fmla="*/ 1691 h 2176"/>
                <a:gd name="T70" fmla="*/ 651 w 2336"/>
                <a:gd name="T71" fmla="*/ 1627 h 2176"/>
                <a:gd name="T72" fmla="*/ 672 w 2336"/>
                <a:gd name="T73" fmla="*/ 1520 h 2176"/>
                <a:gd name="T74" fmla="*/ 715 w 2336"/>
                <a:gd name="T75" fmla="*/ 1498 h 2176"/>
                <a:gd name="T76" fmla="*/ 715 w 2336"/>
                <a:gd name="T77" fmla="*/ 1435 h 2176"/>
                <a:gd name="T78" fmla="*/ 645 w 2336"/>
                <a:gd name="T79" fmla="*/ 1387 h 2176"/>
                <a:gd name="T80" fmla="*/ 570 w 2336"/>
                <a:gd name="T81" fmla="*/ 1253 h 2176"/>
                <a:gd name="T82" fmla="*/ 485 w 2336"/>
                <a:gd name="T83" fmla="*/ 1206 h 2176"/>
                <a:gd name="T84" fmla="*/ 459 w 2336"/>
                <a:gd name="T85" fmla="*/ 1066 h 2176"/>
                <a:gd name="T86" fmla="*/ 481 w 2336"/>
                <a:gd name="T87" fmla="*/ 945 h 2176"/>
                <a:gd name="T88" fmla="*/ 513 w 2336"/>
                <a:gd name="T89" fmla="*/ 907 h 2176"/>
                <a:gd name="T90" fmla="*/ 475 w 2336"/>
                <a:gd name="T91" fmla="*/ 710 h 2176"/>
                <a:gd name="T92" fmla="*/ 469 w 2336"/>
                <a:gd name="T93" fmla="*/ 539 h 2176"/>
                <a:gd name="T94" fmla="*/ 517 w 2336"/>
                <a:gd name="T95" fmla="*/ 406 h 2176"/>
                <a:gd name="T96" fmla="*/ 544 w 2336"/>
                <a:gd name="T97" fmla="*/ 363 h 2176"/>
                <a:gd name="T98" fmla="*/ 528 w 2336"/>
                <a:gd name="T99" fmla="*/ 347 h 2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2336" h="2176">
                  <a:moveTo>
                    <a:pt x="528" y="347"/>
                  </a:moveTo>
                  <a:lnTo>
                    <a:pt x="592" y="214"/>
                  </a:lnTo>
                  <a:lnTo>
                    <a:pt x="678" y="139"/>
                  </a:lnTo>
                  <a:lnTo>
                    <a:pt x="816" y="81"/>
                  </a:lnTo>
                  <a:lnTo>
                    <a:pt x="913" y="6"/>
                  </a:lnTo>
                  <a:lnTo>
                    <a:pt x="1126" y="12"/>
                  </a:lnTo>
                  <a:lnTo>
                    <a:pt x="1279" y="22"/>
                  </a:lnTo>
                  <a:lnTo>
                    <a:pt x="1301" y="0"/>
                  </a:lnTo>
                  <a:lnTo>
                    <a:pt x="1419" y="70"/>
                  </a:lnTo>
                  <a:lnTo>
                    <a:pt x="1557" y="107"/>
                  </a:lnTo>
                  <a:lnTo>
                    <a:pt x="1738" y="225"/>
                  </a:lnTo>
                  <a:lnTo>
                    <a:pt x="1781" y="358"/>
                  </a:lnTo>
                  <a:lnTo>
                    <a:pt x="1866" y="647"/>
                  </a:lnTo>
                  <a:lnTo>
                    <a:pt x="1835" y="838"/>
                  </a:lnTo>
                  <a:lnTo>
                    <a:pt x="1835" y="913"/>
                  </a:lnTo>
                  <a:lnTo>
                    <a:pt x="1861" y="935"/>
                  </a:lnTo>
                  <a:lnTo>
                    <a:pt x="1877" y="1094"/>
                  </a:lnTo>
                  <a:lnTo>
                    <a:pt x="1839" y="1206"/>
                  </a:lnTo>
                  <a:lnTo>
                    <a:pt x="1744" y="1295"/>
                  </a:lnTo>
                  <a:lnTo>
                    <a:pt x="1642" y="1435"/>
                  </a:lnTo>
                  <a:lnTo>
                    <a:pt x="1610" y="1435"/>
                  </a:lnTo>
                  <a:lnTo>
                    <a:pt x="1626" y="1531"/>
                  </a:lnTo>
                  <a:lnTo>
                    <a:pt x="1626" y="1579"/>
                  </a:lnTo>
                  <a:lnTo>
                    <a:pt x="1711" y="1717"/>
                  </a:lnTo>
                  <a:lnTo>
                    <a:pt x="1776" y="1851"/>
                  </a:lnTo>
                  <a:lnTo>
                    <a:pt x="1835" y="1920"/>
                  </a:lnTo>
                  <a:lnTo>
                    <a:pt x="2069" y="1995"/>
                  </a:lnTo>
                  <a:lnTo>
                    <a:pt x="2251" y="2070"/>
                  </a:lnTo>
                  <a:lnTo>
                    <a:pt x="2336" y="2149"/>
                  </a:lnTo>
                  <a:lnTo>
                    <a:pt x="2336" y="2176"/>
                  </a:lnTo>
                  <a:lnTo>
                    <a:pt x="0" y="2176"/>
                  </a:lnTo>
                  <a:lnTo>
                    <a:pt x="0" y="2107"/>
                  </a:lnTo>
                  <a:lnTo>
                    <a:pt x="267" y="1963"/>
                  </a:lnTo>
                  <a:lnTo>
                    <a:pt x="475" y="1857"/>
                  </a:lnTo>
                  <a:lnTo>
                    <a:pt x="613" y="1691"/>
                  </a:lnTo>
                  <a:lnTo>
                    <a:pt x="651" y="1627"/>
                  </a:lnTo>
                  <a:lnTo>
                    <a:pt x="672" y="1520"/>
                  </a:lnTo>
                  <a:lnTo>
                    <a:pt x="715" y="1498"/>
                  </a:lnTo>
                  <a:lnTo>
                    <a:pt x="715" y="1435"/>
                  </a:lnTo>
                  <a:lnTo>
                    <a:pt x="645" y="1387"/>
                  </a:lnTo>
                  <a:lnTo>
                    <a:pt x="570" y="1253"/>
                  </a:lnTo>
                  <a:lnTo>
                    <a:pt x="485" y="1206"/>
                  </a:lnTo>
                  <a:lnTo>
                    <a:pt x="459" y="1066"/>
                  </a:lnTo>
                  <a:lnTo>
                    <a:pt x="481" y="945"/>
                  </a:lnTo>
                  <a:lnTo>
                    <a:pt x="513" y="907"/>
                  </a:lnTo>
                  <a:lnTo>
                    <a:pt x="475" y="710"/>
                  </a:lnTo>
                  <a:lnTo>
                    <a:pt x="469" y="539"/>
                  </a:lnTo>
                  <a:lnTo>
                    <a:pt x="517" y="406"/>
                  </a:lnTo>
                  <a:lnTo>
                    <a:pt x="544" y="363"/>
                  </a:lnTo>
                  <a:lnTo>
                    <a:pt x="528" y="347"/>
                  </a:lnTo>
                  <a:close/>
                </a:path>
              </a:pathLst>
            </a:custGeom>
            <a:solidFill>
              <a:schemeClr val="tx1">
                <a:alpha val="6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95403738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i="1" dirty="0" smtClean="0">
                <a:solidFill>
                  <a:srgbClr val="1F497D">
                    <a:lumMod val="20000"/>
                    <a:lumOff val="80000"/>
                  </a:srgbClr>
                </a:solidFill>
                <a:latin typeface="Candara" pitchFamily="34" charset="0"/>
              </a:rPr>
              <a:t>Paul’s Life and Ours…</a:t>
            </a:r>
            <a:endParaRPr lang="en-US" sz="6000" b="1" i="1" dirty="0">
              <a:solidFill>
                <a:srgbClr val="1F497D">
                  <a:lumMod val="20000"/>
                  <a:lumOff val="80000"/>
                </a:srgbClr>
              </a:solidFill>
              <a:latin typeface="Candar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211762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sz="4600" b="1" dirty="0" smtClean="0">
                <a:solidFill>
                  <a:srgbClr val="1F497D">
                    <a:lumMod val="20000"/>
                    <a:lumOff val="80000"/>
                  </a:srgbClr>
                </a:solidFill>
                <a:latin typeface="Candara" pitchFamily="34" charset="0"/>
              </a:rPr>
              <a:t>Past</a:t>
            </a:r>
            <a:endParaRPr lang="en-US" sz="4600" b="1" dirty="0">
              <a:solidFill>
                <a:srgbClr val="1F497D">
                  <a:lumMod val="20000"/>
                  <a:lumOff val="80000"/>
                </a:srgbClr>
              </a:solidFill>
              <a:latin typeface="Candara" pitchFamily="34" charset="0"/>
            </a:endParaRPr>
          </a:p>
          <a:p>
            <a:r>
              <a:rPr lang="en-US" sz="4600" b="1" dirty="0" smtClean="0">
                <a:solidFill>
                  <a:srgbClr val="1F497D">
                    <a:lumMod val="20000"/>
                    <a:lumOff val="80000"/>
                  </a:srgbClr>
                </a:solidFill>
                <a:latin typeface="Candara" pitchFamily="34" charset="0"/>
              </a:rPr>
              <a:t>“</a:t>
            </a:r>
            <a:r>
              <a:rPr lang="en-US" sz="4600" b="1" dirty="0">
                <a:solidFill>
                  <a:srgbClr val="1F497D">
                    <a:lumMod val="20000"/>
                    <a:lumOff val="80000"/>
                  </a:srgbClr>
                </a:solidFill>
                <a:latin typeface="Candara" pitchFamily="34" charset="0"/>
              </a:rPr>
              <a:t>I am chief” (among sinners</a:t>
            </a:r>
            <a:r>
              <a:rPr lang="en-US" sz="4600" b="1" dirty="0" smtClean="0">
                <a:solidFill>
                  <a:srgbClr val="1F497D">
                    <a:lumMod val="20000"/>
                    <a:lumOff val="80000"/>
                  </a:srgbClr>
                </a:solidFill>
                <a:latin typeface="Candara" pitchFamily="34" charset="0"/>
              </a:rPr>
              <a:t>)</a:t>
            </a:r>
            <a:endParaRPr lang="en-US" sz="4600" b="1" dirty="0">
              <a:solidFill>
                <a:srgbClr val="1F497D">
                  <a:lumMod val="20000"/>
                  <a:lumOff val="80000"/>
                </a:srgbClr>
              </a:solidFill>
              <a:latin typeface="Candara" pitchFamily="34" charset="0"/>
            </a:endParaRPr>
          </a:p>
          <a:p>
            <a:pPr lvl="1"/>
            <a:r>
              <a:rPr lang="en-US" sz="4000" b="1" dirty="0" smtClean="0">
                <a:solidFill>
                  <a:srgbClr val="1F497D">
                    <a:lumMod val="20000"/>
                    <a:lumOff val="80000"/>
                  </a:srgbClr>
                </a:solidFill>
                <a:latin typeface="Candara" pitchFamily="34" charset="0"/>
              </a:rPr>
              <a:t>1 </a:t>
            </a:r>
            <a:r>
              <a:rPr lang="en-US" sz="4000" b="1" dirty="0">
                <a:solidFill>
                  <a:srgbClr val="1F497D">
                    <a:lumMod val="20000"/>
                    <a:lumOff val="80000"/>
                  </a:srgbClr>
                </a:solidFill>
                <a:latin typeface="Candara" pitchFamily="34" charset="0"/>
              </a:rPr>
              <a:t>Timothy 1:12-15; Romans 5:7-9</a:t>
            </a:r>
          </a:p>
          <a:p>
            <a:pPr marL="0" indent="0">
              <a:buNone/>
            </a:pPr>
            <a:r>
              <a:rPr lang="en-US" sz="4600" b="1" dirty="0" smtClean="0">
                <a:solidFill>
                  <a:srgbClr val="1F497D">
                    <a:lumMod val="20000"/>
                    <a:lumOff val="80000"/>
                  </a:srgbClr>
                </a:solidFill>
                <a:latin typeface="Candara" pitchFamily="34" charset="0"/>
              </a:rPr>
              <a:t>Present</a:t>
            </a:r>
            <a:endParaRPr lang="en-US" sz="4600" b="1" dirty="0">
              <a:solidFill>
                <a:srgbClr val="1F497D">
                  <a:lumMod val="20000"/>
                  <a:lumOff val="80000"/>
                </a:srgbClr>
              </a:solidFill>
              <a:latin typeface="Candara" pitchFamily="34" charset="0"/>
            </a:endParaRPr>
          </a:p>
          <a:p>
            <a:r>
              <a:rPr lang="en-US" sz="4600" b="1" dirty="0" smtClean="0">
                <a:solidFill>
                  <a:srgbClr val="1F497D">
                    <a:lumMod val="20000"/>
                    <a:lumOff val="80000"/>
                  </a:srgbClr>
                </a:solidFill>
                <a:latin typeface="Candara" pitchFamily="34" charset="0"/>
              </a:rPr>
              <a:t>I </a:t>
            </a:r>
            <a:r>
              <a:rPr lang="en-US" sz="4600" b="1" dirty="0">
                <a:solidFill>
                  <a:srgbClr val="1F497D">
                    <a:lumMod val="20000"/>
                    <a:lumOff val="80000"/>
                  </a:srgbClr>
                </a:solidFill>
                <a:latin typeface="Candara" pitchFamily="34" charset="0"/>
              </a:rPr>
              <a:t>am “a new creation” in Christ </a:t>
            </a:r>
            <a:r>
              <a:rPr lang="en-US" sz="4600" b="1" dirty="0" smtClean="0">
                <a:solidFill>
                  <a:srgbClr val="1F497D">
                    <a:lumMod val="20000"/>
                    <a:lumOff val="80000"/>
                  </a:srgbClr>
                </a:solidFill>
                <a:latin typeface="Candara" pitchFamily="34" charset="0"/>
              </a:rPr>
              <a:t>Jesus</a:t>
            </a:r>
            <a:endParaRPr lang="en-US" sz="4600" b="1" dirty="0">
              <a:solidFill>
                <a:srgbClr val="1F497D">
                  <a:lumMod val="20000"/>
                  <a:lumOff val="80000"/>
                </a:srgbClr>
              </a:solidFill>
              <a:latin typeface="Candara" pitchFamily="34" charset="0"/>
            </a:endParaRPr>
          </a:p>
          <a:p>
            <a:pPr lvl="1"/>
            <a:r>
              <a:rPr lang="en-US" sz="4000" b="1" dirty="0" smtClean="0">
                <a:solidFill>
                  <a:srgbClr val="1F497D">
                    <a:lumMod val="20000"/>
                    <a:lumOff val="80000"/>
                  </a:srgbClr>
                </a:solidFill>
                <a:latin typeface="Candara" pitchFamily="34" charset="0"/>
              </a:rPr>
              <a:t>2 </a:t>
            </a:r>
            <a:r>
              <a:rPr lang="en-US" sz="4000" b="1" dirty="0">
                <a:solidFill>
                  <a:srgbClr val="1F497D">
                    <a:lumMod val="20000"/>
                    <a:lumOff val="80000"/>
                  </a:srgbClr>
                </a:solidFill>
                <a:latin typeface="Candara" pitchFamily="34" charset="0"/>
              </a:rPr>
              <a:t>Corinthians 5:16-17; Romans 6:3-4; </a:t>
            </a:r>
            <a:r>
              <a:rPr lang="en-US" sz="4000" b="1" dirty="0" smtClean="0">
                <a:solidFill>
                  <a:srgbClr val="1F497D">
                    <a:lumMod val="20000"/>
                    <a:lumOff val="80000"/>
                  </a:srgbClr>
                </a:solidFill>
                <a:latin typeface="Candara" pitchFamily="34" charset="0"/>
              </a:rPr>
              <a:t>12:1-2</a:t>
            </a:r>
          </a:p>
          <a:p>
            <a:pPr marL="0" indent="0">
              <a:buNone/>
            </a:pPr>
            <a:r>
              <a:rPr lang="en-US" sz="4600" b="1" dirty="0" smtClean="0">
                <a:solidFill>
                  <a:srgbClr val="1F497D">
                    <a:lumMod val="20000"/>
                    <a:lumOff val="80000"/>
                  </a:srgbClr>
                </a:solidFill>
                <a:latin typeface="Candara" pitchFamily="34" charset="0"/>
              </a:rPr>
              <a:t>Future</a:t>
            </a:r>
          </a:p>
          <a:p>
            <a:r>
              <a:rPr lang="en-US" sz="4600" b="1" dirty="0" smtClean="0">
                <a:solidFill>
                  <a:srgbClr val="1F497D">
                    <a:lumMod val="20000"/>
                    <a:lumOff val="80000"/>
                  </a:srgbClr>
                </a:solidFill>
                <a:latin typeface="Candara" pitchFamily="34" charset="0"/>
              </a:rPr>
              <a:t>I </a:t>
            </a:r>
            <a:r>
              <a:rPr lang="en-US" sz="4600" b="1" dirty="0">
                <a:solidFill>
                  <a:srgbClr val="1F497D">
                    <a:lumMod val="20000"/>
                    <a:lumOff val="80000"/>
                  </a:srgbClr>
                </a:solidFill>
                <a:latin typeface="Candara" pitchFamily="34" charset="0"/>
              </a:rPr>
              <a:t>“shall be like Him</a:t>
            </a:r>
            <a:r>
              <a:rPr lang="en-US" sz="4600" b="1" dirty="0" smtClean="0">
                <a:solidFill>
                  <a:srgbClr val="1F497D">
                    <a:lumMod val="20000"/>
                    <a:lumOff val="80000"/>
                  </a:srgbClr>
                </a:solidFill>
                <a:latin typeface="Candara" pitchFamily="34" charset="0"/>
              </a:rPr>
              <a:t>”</a:t>
            </a:r>
            <a:endParaRPr lang="en-US" sz="4600" b="1" dirty="0">
              <a:solidFill>
                <a:srgbClr val="1F497D">
                  <a:lumMod val="20000"/>
                  <a:lumOff val="80000"/>
                </a:srgbClr>
              </a:solidFill>
              <a:latin typeface="Candara" pitchFamily="34" charset="0"/>
            </a:endParaRPr>
          </a:p>
          <a:p>
            <a:pPr lvl="1"/>
            <a:r>
              <a:rPr lang="en-US" sz="4000" b="1" dirty="0" smtClean="0">
                <a:solidFill>
                  <a:srgbClr val="1F497D">
                    <a:lumMod val="20000"/>
                    <a:lumOff val="80000"/>
                  </a:srgbClr>
                </a:solidFill>
                <a:latin typeface="Candara" pitchFamily="34" charset="0"/>
              </a:rPr>
              <a:t>1 </a:t>
            </a:r>
            <a:r>
              <a:rPr lang="en-US" sz="4000" b="1" dirty="0">
                <a:solidFill>
                  <a:srgbClr val="1F497D">
                    <a:lumMod val="20000"/>
                    <a:lumOff val="80000"/>
                  </a:srgbClr>
                </a:solidFill>
                <a:latin typeface="Candara" pitchFamily="34" charset="0"/>
              </a:rPr>
              <a:t>John 3:2-3; 1 Corinthians </a:t>
            </a:r>
            <a:r>
              <a:rPr lang="en-US" sz="4000" b="1" dirty="0" smtClean="0">
                <a:solidFill>
                  <a:srgbClr val="1F497D">
                    <a:lumMod val="20000"/>
                    <a:lumOff val="80000"/>
                  </a:srgbClr>
                </a:solidFill>
                <a:latin typeface="Candara" pitchFamily="34" charset="0"/>
              </a:rPr>
              <a:t>15:50-54</a:t>
            </a:r>
            <a:endParaRPr lang="en-US" sz="4000" b="1" dirty="0">
              <a:solidFill>
                <a:srgbClr val="1F497D">
                  <a:lumMod val="20000"/>
                  <a:lumOff val="80000"/>
                </a:srgbClr>
              </a:solidFill>
              <a:latin typeface="Candara" pitchFamily="34" charset="0"/>
            </a:endParaRPr>
          </a:p>
          <a:p>
            <a:pPr marL="0" indent="0">
              <a:buNone/>
            </a:pPr>
            <a:r>
              <a:rPr lang="en-US" sz="4600" b="1" dirty="0" smtClean="0">
                <a:solidFill>
                  <a:srgbClr val="1F497D">
                    <a:lumMod val="20000"/>
                    <a:lumOff val="80000"/>
                  </a:srgbClr>
                </a:solidFill>
                <a:latin typeface="Candara" pitchFamily="34" charset="0"/>
              </a:rPr>
              <a:t>Meanwhile</a:t>
            </a:r>
            <a:endParaRPr lang="en-US" sz="4600" b="1" dirty="0">
              <a:solidFill>
                <a:srgbClr val="1F497D">
                  <a:lumMod val="20000"/>
                  <a:lumOff val="80000"/>
                </a:srgbClr>
              </a:solidFill>
              <a:latin typeface="Candara" pitchFamily="34" charset="0"/>
            </a:endParaRPr>
          </a:p>
          <a:p>
            <a:r>
              <a:rPr lang="en-US" sz="4600" b="1" dirty="0" smtClean="0">
                <a:solidFill>
                  <a:srgbClr val="1F497D">
                    <a:lumMod val="20000"/>
                    <a:lumOff val="80000"/>
                  </a:srgbClr>
                </a:solidFill>
                <a:latin typeface="Candara" pitchFamily="34" charset="0"/>
              </a:rPr>
              <a:t>“</a:t>
            </a:r>
            <a:r>
              <a:rPr lang="en-US" sz="4600" b="1" dirty="0">
                <a:solidFill>
                  <a:srgbClr val="1F497D">
                    <a:lumMod val="20000"/>
                    <a:lumOff val="80000"/>
                  </a:srgbClr>
                </a:solidFill>
                <a:latin typeface="Candara" pitchFamily="34" charset="0"/>
              </a:rPr>
              <a:t>I press toward the goal</a:t>
            </a:r>
            <a:r>
              <a:rPr lang="en-US" sz="4600" b="1" dirty="0" smtClean="0">
                <a:solidFill>
                  <a:srgbClr val="1F497D">
                    <a:lumMod val="20000"/>
                    <a:lumOff val="80000"/>
                  </a:srgbClr>
                </a:solidFill>
                <a:latin typeface="Candara" pitchFamily="34" charset="0"/>
              </a:rPr>
              <a:t>”</a:t>
            </a:r>
            <a:endParaRPr lang="en-US" sz="4600" b="1" dirty="0">
              <a:solidFill>
                <a:srgbClr val="1F497D">
                  <a:lumMod val="20000"/>
                  <a:lumOff val="80000"/>
                </a:srgbClr>
              </a:solidFill>
              <a:latin typeface="Candara" pitchFamily="34" charset="0"/>
            </a:endParaRPr>
          </a:p>
          <a:p>
            <a:pPr lvl="1"/>
            <a:r>
              <a:rPr lang="en-US" sz="4000" b="1" dirty="0" smtClean="0">
                <a:solidFill>
                  <a:srgbClr val="1F497D">
                    <a:lumMod val="20000"/>
                    <a:lumOff val="80000"/>
                  </a:srgbClr>
                </a:solidFill>
                <a:latin typeface="Candara" pitchFamily="34" charset="0"/>
              </a:rPr>
              <a:t>Philippians </a:t>
            </a:r>
            <a:r>
              <a:rPr lang="en-US" sz="4000" b="1" dirty="0">
                <a:solidFill>
                  <a:srgbClr val="1F497D">
                    <a:lumMod val="20000"/>
                    <a:lumOff val="80000"/>
                  </a:srgbClr>
                </a:solidFill>
                <a:latin typeface="Candara" pitchFamily="34" charset="0"/>
              </a:rPr>
              <a:t>3:13-15; </a:t>
            </a:r>
            <a:r>
              <a:rPr lang="en-US" sz="4000" b="1" dirty="0">
                <a:solidFill>
                  <a:srgbClr val="1F497D">
                    <a:lumMod val="20000"/>
                    <a:lumOff val="80000"/>
                  </a:srgbClr>
                </a:solidFill>
                <a:latin typeface="Candara" pitchFamily="34" charset="0"/>
              </a:rPr>
              <a:t>Hebrews </a:t>
            </a:r>
            <a:r>
              <a:rPr lang="en-US" sz="4000" b="1" dirty="0" smtClean="0">
                <a:solidFill>
                  <a:srgbClr val="1F497D">
                    <a:lumMod val="20000"/>
                    <a:lumOff val="80000"/>
                  </a:srgbClr>
                </a:solidFill>
                <a:latin typeface="Candara" pitchFamily="34" charset="0"/>
              </a:rPr>
              <a:t>4:8-10; </a:t>
            </a:r>
            <a:r>
              <a:rPr lang="en-US" sz="4000" b="1" dirty="0" smtClean="0">
                <a:solidFill>
                  <a:srgbClr val="1F497D">
                    <a:lumMod val="20000"/>
                    <a:lumOff val="80000"/>
                  </a:srgbClr>
                </a:solidFill>
                <a:latin typeface="Candara" pitchFamily="34" charset="0"/>
              </a:rPr>
              <a:t>Galatians 6:7-10</a:t>
            </a:r>
            <a:endParaRPr lang="en-US" b="1" dirty="0">
              <a:solidFill>
                <a:srgbClr val="1F497D">
                  <a:lumMod val="20000"/>
                  <a:lumOff val="80000"/>
                </a:srgbClr>
              </a:solidFill>
              <a:latin typeface="Candar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033559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F873BB6C-79A2-4226-8327-632D086BF1E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Silhouette and quotation text with perspective</Template>
  <TotalTime>26</TotalTime>
  <Words>598</Words>
  <Application>Microsoft Office PowerPoint</Application>
  <PresentationFormat>On-screen Show (4:3)</PresentationFormat>
  <Paragraphs>53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Candara</vt:lpstr>
      <vt:lpstr>Wingdings</vt:lpstr>
      <vt:lpstr>Office Theme</vt:lpstr>
      <vt:lpstr>PowerPoint Presentation</vt:lpstr>
      <vt:lpstr>PowerPoint Presentation</vt:lpstr>
      <vt:lpstr>Paul’s Life and Ours…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Jeremiah Cox</dc:creator>
  <cp:keywords/>
  <cp:lastModifiedBy>Jeremiah Cox</cp:lastModifiedBy>
  <cp:revision>6</cp:revision>
  <dcterms:created xsi:type="dcterms:W3CDTF">2015-01-24T19:19:17Z</dcterms:created>
  <dcterms:modified xsi:type="dcterms:W3CDTF">2015-01-25T23:21:55Z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TC019648179991</vt:lpwstr>
  </property>
</Properties>
</file>