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57" r:id="rId4"/>
    <p:sldId id="258" r:id="rId5"/>
    <p:sldId id="259"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EEA76-881C-4C82-8F1B-91FB961D6413}" type="datetimeFigureOut">
              <a:rPr lang="en-US" smtClean="0"/>
              <a:t>11/29/2015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BD046-3D16-49C7-B256-C74A9CD09FC0}" type="slidenum">
              <a:rPr lang="en-US" smtClean="0"/>
              <a:t>‹#›</a:t>
            </a:fld>
            <a:endParaRPr lang="en-US"/>
          </a:p>
        </p:txBody>
      </p:sp>
    </p:spTree>
    <p:extLst>
      <p:ext uri="{BB962C8B-B14F-4D97-AF65-F5344CB8AC3E}">
        <p14:creationId xmlns:p14="http://schemas.microsoft.com/office/powerpoint/2010/main" val="113220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Christians and the World </a:t>
            </a:r>
            <a:r>
              <a:rPr lang="en-US" i="1" dirty="0"/>
              <a:t>1 Peter 2:11-12</a:t>
            </a:r>
            <a:endParaRPr lang="en-US" dirty="0"/>
          </a:p>
          <a:p>
            <a:r>
              <a:rPr lang="en-US" b="1" dirty="0"/>
              <a:t>Introduction</a:t>
            </a:r>
            <a:endParaRPr lang="en-US" dirty="0"/>
          </a:p>
          <a:p>
            <a:pPr marL="171450" lvl="0" indent="-171450">
              <a:buFont typeface="Arial" panose="020B0604020202020204" pitchFamily="34" charset="0"/>
              <a:buChar char="•"/>
            </a:pPr>
            <a:r>
              <a:rPr lang="en-US" dirty="0"/>
              <a:t>Christians are those who God has allowed entrance into His kingdom (</a:t>
            </a:r>
            <a:r>
              <a:rPr lang="en-US" b="1" dirty="0"/>
              <a:t>cf. Colossians 1:13</a:t>
            </a:r>
            <a:r>
              <a:rPr lang="en-US" dirty="0"/>
              <a:t>).</a:t>
            </a:r>
          </a:p>
          <a:p>
            <a:pPr marL="171450" lvl="0" indent="-171450">
              <a:buFont typeface="Arial" panose="020B0604020202020204" pitchFamily="34" charset="0"/>
              <a:buChar char="•"/>
            </a:pPr>
            <a:r>
              <a:rPr lang="en-US" dirty="0"/>
              <a:t>Christ said His kingdom was not </a:t>
            </a:r>
            <a:r>
              <a:rPr lang="en-US" i="1" dirty="0"/>
              <a:t>“of this world”</a:t>
            </a:r>
            <a:r>
              <a:rPr lang="en-US" dirty="0"/>
              <a:t> (</a:t>
            </a:r>
            <a:r>
              <a:rPr lang="en-US" b="1" dirty="0"/>
              <a:t>cf. John 18:36</a:t>
            </a:r>
            <a:r>
              <a:rPr lang="en-US" dirty="0"/>
              <a:t>).</a:t>
            </a:r>
          </a:p>
          <a:p>
            <a:pPr marL="171450" lvl="0" indent="-171450">
              <a:buFont typeface="Arial" panose="020B0604020202020204" pitchFamily="34" charset="0"/>
              <a:buChar char="•"/>
            </a:pPr>
            <a:r>
              <a:rPr lang="en-US" dirty="0"/>
              <a:t>If the kingdom is not of this world, then neither are its citizens. The kingdom and its citizens are spiritual </a:t>
            </a:r>
            <a:r>
              <a:rPr lang="en-US" b="1" dirty="0"/>
              <a:t>(cf. Romans 8:9-11).</a:t>
            </a:r>
            <a:endParaRPr lang="en-US" dirty="0"/>
          </a:p>
          <a:p>
            <a:pPr marL="171450" lvl="0" indent="-171450">
              <a:buFont typeface="Arial" panose="020B0604020202020204" pitchFamily="34" charset="0"/>
              <a:buChar char="•"/>
            </a:pPr>
            <a:r>
              <a:rPr lang="en-US" dirty="0"/>
              <a:t>However, this does not mean Christians have no involvement with the world.</a:t>
            </a:r>
          </a:p>
          <a:p>
            <a:pPr marL="171450" lvl="0" indent="-171450">
              <a:buFont typeface="Arial" panose="020B0604020202020204" pitchFamily="34" charset="0"/>
              <a:buChar char="•"/>
            </a:pPr>
            <a:r>
              <a:rPr lang="en-US" b="1" dirty="0"/>
              <a:t>1 Peter 2:11-12</a:t>
            </a:r>
            <a:r>
              <a:rPr lang="en-US" dirty="0"/>
              <a:t> shows some connections/responsibilities we have with/to the world.</a:t>
            </a:r>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2</a:t>
            </a:fld>
            <a:endParaRPr lang="en-US"/>
          </a:p>
        </p:txBody>
      </p:sp>
    </p:spTree>
    <p:extLst>
      <p:ext uri="{BB962C8B-B14F-4D97-AF65-F5344CB8AC3E}">
        <p14:creationId xmlns:p14="http://schemas.microsoft.com/office/powerpoint/2010/main" val="29495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Our Relationship to the world. </a:t>
            </a:r>
            <a:r>
              <a:rPr lang="en-US" sz="1600" b="1" i="1" dirty="0"/>
              <a:t>(“I beg you as sojourners and pilgrims”)</a:t>
            </a:r>
            <a:endParaRPr lang="en-US" sz="1600" dirty="0"/>
          </a:p>
          <a:p>
            <a:pPr lvl="0"/>
            <a:r>
              <a:rPr lang="en-US" sz="1400" dirty="0"/>
              <a:t>Sojourners and Pilgrims. </a:t>
            </a:r>
          </a:p>
          <a:p>
            <a:pPr marL="171450" lvl="0" indent="-171450">
              <a:buFont typeface="Arial" panose="020B0604020202020204" pitchFamily="34" charset="0"/>
              <a:buChar char="•"/>
            </a:pPr>
            <a:r>
              <a:rPr lang="en-US" b="1" dirty="0"/>
              <a:t>Hebrews 11:13</a:t>
            </a:r>
            <a:endParaRPr lang="en-US" dirty="0"/>
          </a:p>
          <a:p>
            <a:pPr marL="628650" lvl="1" indent="-171450">
              <a:buFont typeface="Arial" panose="020B0604020202020204" pitchFamily="34" charset="0"/>
              <a:buChar char="•"/>
            </a:pPr>
            <a:r>
              <a:rPr lang="en-US" dirty="0"/>
              <a:t>Abraham and his family could do what God said because they treated this world as a temporary place.</a:t>
            </a:r>
          </a:p>
          <a:p>
            <a:pPr marL="171450" lvl="0" indent="-171450">
              <a:buFont typeface="Arial" panose="020B0604020202020204" pitchFamily="34" charset="0"/>
              <a:buChar char="•"/>
            </a:pPr>
            <a:r>
              <a:rPr lang="en-US" b="1" dirty="0"/>
              <a:t>Philippians 3:17-21</a:t>
            </a:r>
            <a:endParaRPr lang="en-US" dirty="0"/>
          </a:p>
          <a:p>
            <a:pPr marL="628650" lvl="1" indent="-171450">
              <a:buFont typeface="Arial" panose="020B0604020202020204" pitchFamily="34" charset="0"/>
              <a:buChar char="•"/>
            </a:pPr>
            <a:r>
              <a:rPr lang="en-US" dirty="0"/>
              <a:t>The Gentiles serve their own belly. This is their end, and utmost joy. Christians look to something better.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2 Peter 3:11-13</a:t>
            </a:r>
            <a:r>
              <a:rPr lang="en-US" dirty="0"/>
              <a:t> – This earth will be destroyed. We look forward to an eternal abode with our Father.</a:t>
            </a:r>
          </a:p>
          <a:p>
            <a:pPr marL="628650" lvl="1" indent="-171450">
              <a:buFont typeface="Arial" panose="020B0604020202020204" pitchFamily="34" charset="0"/>
              <a:buChar char="•"/>
            </a:pPr>
            <a:r>
              <a:rPr lang="en-US" b="1" i="1" dirty="0"/>
              <a:t>“For behold, I create new heavens and a new earth; and the former shall not be remembered or come to mind” (Isaiah 65:17).</a:t>
            </a:r>
            <a:endParaRPr lang="en-US" dirty="0"/>
          </a:p>
          <a:p>
            <a:pPr marL="1085850" lvl="2" indent="-171450">
              <a:buFont typeface="Arial" panose="020B0604020202020204" pitchFamily="34" charset="0"/>
              <a:buChar char="•"/>
            </a:pPr>
            <a:r>
              <a:rPr lang="en-US" b="1" i="1" dirty="0"/>
              <a:t>The superiority of the new is so much that we will not think about or long for what was in the past. We need to consider this now even while on earth.</a:t>
            </a:r>
            <a:endParaRPr lang="en-US" dirty="0"/>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3</a:t>
            </a:fld>
            <a:endParaRPr lang="en-US"/>
          </a:p>
        </p:txBody>
      </p:sp>
    </p:spTree>
    <p:extLst>
      <p:ext uri="{BB962C8B-B14F-4D97-AF65-F5344CB8AC3E}">
        <p14:creationId xmlns:p14="http://schemas.microsoft.com/office/powerpoint/2010/main" val="128834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Our Encounter with the world. </a:t>
            </a:r>
            <a:r>
              <a:rPr lang="en-US" sz="1600" b="1" i="1" dirty="0"/>
              <a:t>(“abstain from fleshly lusts which war against the soul”)</a:t>
            </a:r>
            <a:endParaRPr lang="en-US" sz="1600" dirty="0"/>
          </a:p>
          <a:p>
            <a:pPr lvl="0"/>
            <a:r>
              <a:rPr lang="en-US" sz="1400" dirty="0"/>
              <a:t>Worldly Lusts War against the Soul, 2:11</a:t>
            </a:r>
          </a:p>
          <a:p>
            <a:pPr marL="171450" lvl="0" indent="-171450">
              <a:buFont typeface="Arial" panose="020B0604020202020204" pitchFamily="34" charset="0"/>
              <a:buChar char="•"/>
            </a:pPr>
            <a:r>
              <a:rPr lang="en-US" b="1" dirty="0"/>
              <a:t>Galatians 5:16-17</a:t>
            </a:r>
            <a:endParaRPr lang="en-US" dirty="0"/>
          </a:p>
          <a:p>
            <a:pPr marL="628650" lvl="1" indent="-171450">
              <a:buFont typeface="Arial" panose="020B0604020202020204" pitchFamily="34" charset="0"/>
              <a:buChar char="•"/>
            </a:pPr>
            <a:r>
              <a:rPr lang="en-US" dirty="0"/>
              <a:t>These opposites are constantly causing us to make decisions.</a:t>
            </a:r>
          </a:p>
          <a:p>
            <a:pPr marL="171450" lvl="0" indent="-171450">
              <a:buFont typeface="Arial" panose="020B0604020202020204" pitchFamily="34" charset="0"/>
              <a:buChar char="•"/>
            </a:pPr>
            <a:r>
              <a:rPr lang="en-US" b="1" dirty="0"/>
              <a:t>Ephesians 6:10-12</a:t>
            </a:r>
            <a:endParaRPr lang="en-US" dirty="0"/>
          </a:p>
          <a:p>
            <a:pPr marL="628650" lvl="1" indent="-171450">
              <a:buFont typeface="Arial" panose="020B0604020202020204" pitchFamily="34" charset="0"/>
              <a:buChar char="•"/>
            </a:pPr>
            <a:r>
              <a:rPr lang="en-US" dirty="0"/>
              <a:t>This is a spiritual warfare that requires spiritual defenses and weapons. We must equip ourselves with these.</a:t>
            </a:r>
          </a:p>
          <a:p>
            <a:pPr lvl="0"/>
            <a:r>
              <a:rPr lang="en-US" sz="1400" dirty="0"/>
              <a:t>Abstain from Fleshly Lusts</a:t>
            </a:r>
          </a:p>
          <a:p>
            <a:pPr marL="171450" lvl="0" indent="-171450">
              <a:buFont typeface="Arial" panose="020B0604020202020204" pitchFamily="34" charset="0"/>
              <a:buChar char="•"/>
            </a:pPr>
            <a:r>
              <a:rPr lang="en-US" dirty="0"/>
              <a:t>Christians are those who no longer yield to the lusts of the flesh </a:t>
            </a:r>
            <a:r>
              <a:rPr lang="en-US" b="1" dirty="0"/>
              <a:t>(Galatians 5:24-25)</a:t>
            </a:r>
            <a:r>
              <a:rPr lang="en-US" dirty="0"/>
              <a:t>.</a:t>
            </a:r>
          </a:p>
          <a:p>
            <a:pPr marL="171450" lvl="0" indent="-171450">
              <a:buFont typeface="Arial" panose="020B0604020202020204" pitchFamily="34" charset="0"/>
              <a:buChar char="•"/>
            </a:pPr>
            <a:r>
              <a:rPr lang="en-US" dirty="0"/>
              <a:t>We will fail to reach heaven if we do – </a:t>
            </a:r>
            <a:r>
              <a:rPr lang="en-US" b="1" dirty="0"/>
              <a:t>Galatians 6:8</a:t>
            </a:r>
            <a:endParaRPr lang="en-US" dirty="0"/>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4</a:t>
            </a:fld>
            <a:endParaRPr lang="en-US"/>
          </a:p>
        </p:txBody>
      </p:sp>
    </p:spTree>
    <p:extLst>
      <p:ext uri="{BB962C8B-B14F-4D97-AF65-F5344CB8AC3E}">
        <p14:creationId xmlns:p14="http://schemas.microsoft.com/office/powerpoint/2010/main" val="37561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Our Behavior in the world. </a:t>
            </a:r>
            <a:r>
              <a:rPr lang="en-US" sz="1600" b="1" dirty="0"/>
              <a:t>(“</a:t>
            </a:r>
            <a:r>
              <a:rPr lang="en-US" sz="1600" b="1" i="1" dirty="0"/>
              <a:t>having your conduct honorable among the Gentiles</a:t>
            </a:r>
            <a:r>
              <a:rPr lang="en-US" sz="1600" b="1" dirty="0"/>
              <a:t>”)</a:t>
            </a:r>
            <a:endParaRPr lang="en-US" sz="1600" dirty="0"/>
          </a:p>
          <a:p>
            <a:pPr lvl="0"/>
            <a:r>
              <a:rPr lang="en-US" sz="1400" dirty="0"/>
              <a:t>Honorable Conduct, 2:12</a:t>
            </a:r>
          </a:p>
          <a:p>
            <a:pPr marL="628650" lvl="1" indent="-171450">
              <a:buFont typeface="Arial" panose="020B0604020202020204" pitchFamily="34" charset="0"/>
              <a:buChar char="•"/>
            </a:pPr>
            <a:r>
              <a:rPr lang="en-US" b="1" dirty="0"/>
              <a:t>1 Peter 3:1-4</a:t>
            </a:r>
            <a:r>
              <a:rPr lang="en-US" dirty="0"/>
              <a:t> – A believing wife to an unbelieving husband.</a:t>
            </a:r>
          </a:p>
          <a:p>
            <a:pPr marL="1085850" lvl="2" indent="-171450">
              <a:buFont typeface="Arial" panose="020B0604020202020204" pitchFamily="34" charset="0"/>
              <a:buChar char="•"/>
            </a:pPr>
            <a:r>
              <a:rPr lang="en-US" dirty="0"/>
              <a:t>Just because they are not Christians does not suggest our conduct should differ than if they were.</a:t>
            </a:r>
          </a:p>
          <a:p>
            <a:pPr marL="1085850" lvl="2" indent="-171450">
              <a:buFont typeface="Arial" panose="020B0604020202020204" pitchFamily="34" charset="0"/>
              <a:buChar char="•"/>
            </a:pPr>
            <a:r>
              <a:rPr lang="en-US" dirty="0"/>
              <a:t>We are to live to please God even amongst those in the world.</a:t>
            </a:r>
          </a:p>
          <a:p>
            <a:pPr marL="628650" lvl="1" indent="-171450">
              <a:buFont typeface="Arial" panose="020B0604020202020204" pitchFamily="34" charset="0"/>
              <a:buChar char="•"/>
            </a:pPr>
            <a:r>
              <a:rPr lang="en-US" b="1" dirty="0"/>
              <a:t>The world is watching and we must make sure we are living acceptably – </a:t>
            </a:r>
            <a:r>
              <a:rPr lang="en-US" b="1" i="1" dirty="0"/>
              <a:t>“Walk properly toward those who are outside” (1 Thessalonians 4:12).</a:t>
            </a:r>
            <a:endParaRPr lang="en-US" dirty="0"/>
          </a:p>
          <a:p>
            <a:pPr marL="628650" lvl="1" indent="-171450">
              <a:buFont typeface="Arial" panose="020B0604020202020204" pitchFamily="34" charset="0"/>
              <a:buChar char="•"/>
            </a:pP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5</a:t>
            </a:fld>
            <a:endParaRPr lang="en-US"/>
          </a:p>
        </p:txBody>
      </p:sp>
    </p:spTree>
    <p:extLst>
      <p:ext uri="{BB962C8B-B14F-4D97-AF65-F5344CB8AC3E}">
        <p14:creationId xmlns:p14="http://schemas.microsoft.com/office/powerpoint/2010/main" val="383761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Our Courage in the world. </a:t>
            </a:r>
            <a:r>
              <a:rPr lang="en-US" sz="1600" b="1" i="1" dirty="0"/>
              <a:t>(“that when they speak against you as evildoers”)</a:t>
            </a:r>
            <a:endParaRPr lang="en-US" sz="1600" dirty="0"/>
          </a:p>
          <a:p>
            <a:pPr lvl="0"/>
            <a:r>
              <a:rPr lang="en-US" sz="1400" dirty="0"/>
              <a:t>Your Good will be Evil Spoken of, 2:12</a:t>
            </a:r>
          </a:p>
          <a:p>
            <a:pPr marL="171450" lvl="0" indent="-171450">
              <a:buFont typeface="Arial" panose="020B0604020202020204" pitchFamily="34" charset="0"/>
              <a:buChar char="•"/>
            </a:pPr>
            <a:r>
              <a:rPr lang="en-US" b="1" dirty="0"/>
              <a:t>1 Peter 3:13-17</a:t>
            </a:r>
            <a:endParaRPr lang="en-US" dirty="0"/>
          </a:p>
          <a:p>
            <a:pPr marL="628650" lvl="1" indent="-171450">
              <a:buFont typeface="Arial" panose="020B0604020202020204" pitchFamily="34" charset="0"/>
              <a:buChar char="•"/>
            </a:pPr>
            <a:r>
              <a:rPr lang="en-US" dirty="0"/>
              <a:t>The world’s relationship with us (or against us) should not cause us to be troubled.</a:t>
            </a:r>
          </a:p>
          <a:p>
            <a:pPr marL="628650" lvl="1" indent="-171450">
              <a:buFont typeface="Arial" panose="020B0604020202020204" pitchFamily="34" charset="0"/>
              <a:buChar char="•"/>
            </a:pPr>
            <a:r>
              <a:rPr lang="en-US" b="1" dirty="0"/>
              <a:t>We have confidence/courage because of the reason for our suffering.</a:t>
            </a:r>
            <a:endParaRPr lang="en-US" dirty="0"/>
          </a:p>
          <a:p>
            <a:pPr lvl="0"/>
            <a:r>
              <a:rPr lang="en-US" sz="1400" dirty="0"/>
              <a:t>Courage and Faith mustn’t waiver.</a:t>
            </a:r>
          </a:p>
          <a:p>
            <a:pPr marL="171450" lvl="0" indent="-171450">
              <a:buFont typeface="Arial" panose="020B0604020202020204" pitchFamily="34" charset="0"/>
              <a:buChar char="•"/>
            </a:pPr>
            <a:r>
              <a:rPr lang="en-US" b="1" dirty="0"/>
              <a:t>Daniel 3:16-18</a:t>
            </a:r>
            <a:r>
              <a:rPr lang="en-US" dirty="0"/>
              <a:t> (Shadrach, Meshach, and Abed-</a:t>
            </a:r>
            <a:r>
              <a:rPr lang="en-US" dirty="0" err="1"/>
              <a:t>Nego</a:t>
            </a:r>
            <a:r>
              <a:rPr lang="en-US" dirty="0"/>
              <a:t> thrown into fiery furnace.)</a:t>
            </a:r>
          </a:p>
          <a:p>
            <a:pPr marL="171450" lvl="0" indent="-171450">
              <a:buFont typeface="Arial" panose="020B0604020202020204" pitchFamily="34" charset="0"/>
              <a:buChar char="•"/>
            </a:pPr>
            <a:r>
              <a:rPr lang="en-US" b="1" dirty="0"/>
              <a:t>Daniel 6:10</a:t>
            </a:r>
            <a:r>
              <a:rPr lang="en-US" dirty="0"/>
              <a:t> (Daniel thrown into lions den.)</a:t>
            </a:r>
          </a:p>
          <a:p>
            <a:pPr marL="628650" lvl="1" indent="-171450">
              <a:buFont typeface="Arial" panose="020B0604020202020204" pitchFamily="34" charset="0"/>
              <a:buChar char="•"/>
            </a:pPr>
            <a:r>
              <a:rPr lang="en-US" b="1" dirty="0"/>
              <a:t>Both showed to be very influential. (Nebuchadnezzar praised God, Darius Honored God)</a:t>
            </a:r>
            <a:endParaRPr lang="en-US" dirty="0"/>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6</a:t>
            </a:fld>
            <a:endParaRPr lang="en-US"/>
          </a:p>
        </p:txBody>
      </p:sp>
    </p:spTree>
    <p:extLst>
      <p:ext uri="{BB962C8B-B14F-4D97-AF65-F5344CB8AC3E}">
        <p14:creationId xmlns:p14="http://schemas.microsoft.com/office/powerpoint/2010/main" val="227308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Our Occupation in the world. </a:t>
            </a:r>
            <a:r>
              <a:rPr lang="en-US" sz="1600" b="1" i="1" dirty="0"/>
              <a:t>(“they may, by your good works which they observe, glorify God in the day of visitation”</a:t>
            </a:r>
            <a:r>
              <a:rPr lang="en-US" sz="1600" dirty="0"/>
              <a:t>)</a:t>
            </a:r>
          </a:p>
          <a:p>
            <a:pPr lvl="0"/>
            <a:r>
              <a:rPr lang="en-US" sz="1400" dirty="0"/>
              <a:t>You Get their Attention by Your Life, 2:12</a:t>
            </a:r>
          </a:p>
          <a:p>
            <a:pPr marL="171450" lvl="0" indent="-171450">
              <a:buFont typeface="Arial" panose="020B0604020202020204" pitchFamily="34" charset="0"/>
              <a:buChar char="•"/>
            </a:pPr>
            <a:r>
              <a:rPr lang="en-US" b="1" dirty="0"/>
              <a:t>Daniel 6:24-27 (Darius honors God after Daniel is delivered by Him.)</a:t>
            </a:r>
            <a:endParaRPr lang="en-US" dirty="0"/>
          </a:p>
          <a:p>
            <a:pPr marL="628650" lvl="1" indent="-171450">
              <a:buFont typeface="Arial" panose="020B0604020202020204" pitchFamily="34" charset="0"/>
              <a:buChar char="•"/>
            </a:pPr>
            <a:r>
              <a:rPr lang="en-US" b="1" dirty="0"/>
              <a:t>Many in the world have a misunderstanding about Christianity. They think Christians to be hypocrites who are good in church but don’t live right in everyday life.</a:t>
            </a:r>
            <a:endParaRPr lang="en-US" dirty="0"/>
          </a:p>
          <a:p>
            <a:pPr marL="628650" lvl="1" indent="-171450">
              <a:buFont typeface="Arial" panose="020B0604020202020204" pitchFamily="34" charset="0"/>
              <a:buChar char="•"/>
            </a:pPr>
            <a:r>
              <a:rPr lang="en-US" b="1" dirty="0"/>
              <a:t>When they see otherwise they will understand the power of God and be influenced to serve Him themselves. </a:t>
            </a:r>
            <a:endParaRPr lang="en-US" dirty="0"/>
          </a:p>
          <a:p>
            <a:pPr lvl="0"/>
            <a:r>
              <a:rPr lang="en-US" sz="1400" dirty="0"/>
              <a:t>God Gets their Soul with the Gospel, 2:12</a:t>
            </a:r>
          </a:p>
          <a:p>
            <a:pPr marL="171450" lvl="0" indent="-171450">
              <a:buFont typeface="Arial" panose="020B0604020202020204" pitchFamily="34" charset="0"/>
              <a:buChar char="•"/>
            </a:pPr>
            <a:r>
              <a:rPr lang="en-US" b="1" dirty="0"/>
              <a:t>Romans 1:16 (10:13-15</a:t>
            </a:r>
            <a:r>
              <a:rPr lang="en-US" dirty="0"/>
              <a:t>).</a:t>
            </a:r>
          </a:p>
          <a:p>
            <a:pPr marL="628650" lvl="1" indent="-171450">
              <a:buFont typeface="Arial" panose="020B0604020202020204" pitchFamily="34" charset="0"/>
              <a:buChar char="•"/>
            </a:pPr>
            <a:r>
              <a:rPr lang="en-US" dirty="0"/>
              <a:t>God’s word is sufficient for salvation, but His plan was for His word to be spread via disciples. </a:t>
            </a:r>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7</a:t>
            </a:fld>
            <a:endParaRPr lang="en-US"/>
          </a:p>
        </p:txBody>
      </p:sp>
    </p:spTree>
    <p:extLst>
      <p:ext uri="{BB962C8B-B14F-4D97-AF65-F5344CB8AC3E}">
        <p14:creationId xmlns:p14="http://schemas.microsoft.com/office/powerpoint/2010/main" val="259403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Christians are not of the world, but we are not completely absent from the world.</a:t>
            </a:r>
          </a:p>
          <a:p>
            <a:pPr marL="171450" lvl="0" indent="-171450">
              <a:buFont typeface="Arial" panose="020B0604020202020204" pitchFamily="34" charset="0"/>
              <a:buChar char="•"/>
            </a:pPr>
            <a:r>
              <a:rPr lang="en-US" dirty="0"/>
              <a:t>We have responsibilities placed upon us by God in relation to the world.</a:t>
            </a:r>
          </a:p>
          <a:p>
            <a:pPr marL="171450" lvl="0" indent="-171450">
              <a:buFont typeface="Arial" panose="020B0604020202020204" pitchFamily="34" charset="0"/>
              <a:buChar char="•"/>
            </a:pPr>
            <a:r>
              <a:rPr lang="en-US" dirty="0"/>
              <a:t>Are you as you should be as a Christian living before the world?</a:t>
            </a:r>
          </a:p>
          <a:p>
            <a:endParaRPr lang="en-US" dirty="0"/>
          </a:p>
        </p:txBody>
      </p:sp>
      <p:sp>
        <p:nvSpPr>
          <p:cNvPr id="4" name="Slide Number Placeholder 3"/>
          <p:cNvSpPr>
            <a:spLocks noGrp="1"/>
          </p:cNvSpPr>
          <p:nvPr>
            <p:ph type="sldNum" sz="quarter" idx="10"/>
          </p:nvPr>
        </p:nvSpPr>
        <p:spPr/>
        <p:txBody>
          <a:bodyPr/>
          <a:lstStyle/>
          <a:p>
            <a:fld id="{FBEBD046-3D16-49C7-B256-C74A9CD09FC0}" type="slidenum">
              <a:rPr lang="en-US" smtClean="0"/>
              <a:t>8</a:t>
            </a:fld>
            <a:endParaRPr lang="en-US"/>
          </a:p>
        </p:txBody>
      </p:sp>
    </p:spTree>
    <p:extLst>
      <p:ext uri="{BB962C8B-B14F-4D97-AF65-F5344CB8AC3E}">
        <p14:creationId xmlns:p14="http://schemas.microsoft.com/office/powerpoint/2010/main" val="294341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0FC8A9-265C-43BD-BDD7-48796148B1E0}"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209633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FC8A9-265C-43BD-BDD7-48796148B1E0}"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322115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FC8A9-265C-43BD-BDD7-48796148B1E0}"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49362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FC8A9-265C-43BD-BDD7-48796148B1E0}"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356733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FC8A9-265C-43BD-BDD7-48796148B1E0}"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564388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FC8A9-265C-43BD-BDD7-48796148B1E0}"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400537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FC8A9-265C-43BD-BDD7-48796148B1E0}" type="datetimeFigureOut">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96859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0FC8A9-265C-43BD-BDD7-48796148B1E0}" type="datetimeFigureOut">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3107613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C8A9-265C-43BD-BDD7-48796148B1E0}" type="datetimeFigureOut">
              <a:rPr lang="en-US" smtClean="0"/>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360093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FC8A9-265C-43BD-BDD7-48796148B1E0}"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2673866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FC8A9-265C-43BD-BDD7-48796148B1E0}"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C2D29-0C33-4858-93A5-89DDB28F8650}" type="slidenum">
              <a:rPr lang="en-US" smtClean="0"/>
              <a:t>‹#›</a:t>
            </a:fld>
            <a:endParaRPr lang="en-US"/>
          </a:p>
        </p:txBody>
      </p:sp>
    </p:spTree>
    <p:extLst>
      <p:ext uri="{BB962C8B-B14F-4D97-AF65-F5344CB8AC3E}">
        <p14:creationId xmlns:p14="http://schemas.microsoft.com/office/powerpoint/2010/main" val="12216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FC8A9-265C-43BD-BDD7-48796148B1E0}" type="datetimeFigureOut">
              <a:rPr lang="en-US" smtClean="0"/>
              <a:t>11/29/2015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C2D29-0C33-4858-93A5-89DDB28F8650}" type="slidenum">
              <a:rPr lang="en-US" smtClean="0"/>
              <a:t>‹#›</a:t>
            </a:fld>
            <a:endParaRPr lang="en-US"/>
          </a:p>
        </p:txBody>
      </p:sp>
    </p:spTree>
    <p:extLst>
      <p:ext uri="{BB962C8B-B14F-4D97-AF65-F5344CB8AC3E}">
        <p14:creationId xmlns:p14="http://schemas.microsoft.com/office/powerpoint/2010/main" val="231853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7511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704" y="2627290"/>
            <a:ext cx="7856113" cy="2387600"/>
          </a:xfrm>
        </p:spPr>
        <p:txBody>
          <a:bodyPr>
            <a:prstTxWarp prst="textArchUp">
              <a:avLst/>
            </a:prstTxWarp>
            <a:normAutofit/>
          </a:bodyPr>
          <a:lstStyle/>
          <a:p>
            <a:r>
              <a:rPr lang="en-US" sz="7200" b="1" dirty="0" smtClean="0">
                <a:solidFill>
                  <a:schemeClr val="bg1"/>
                </a:solidFill>
                <a:latin typeface="Agency FB" panose="020B0503020202020204" pitchFamily="34" charset="0"/>
                <a:ea typeface="DFKai-SB" panose="03000509000000000000" pitchFamily="65" charset="-120"/>
              </a:rPr>
              <a:t>Christians and</a:t>
            </a:r>
            <a:endParaRPr lang="en-US" sz="7200" b="1" dirty="0">
              <a:solidFill>
                <a:schemeClr val="bg1"/>
              </a:solidFill>
              <a:latin typeface="Agency FB" panose="020B0503020202020204" pitchFamily="34" charset="0"/>
              <a:ea typeface="DFKai-SB" panose="03000509000000000000" pitchFamily="65" charset="-120"/>
            </a:endParaRPr>
          </a:p>
        </p:txBody>
      </p:sp>
      <p:sp>
        <p:nvSpPr>
          <p:cNvPr id="3" name="Subtitle 2"/>
          <p:cNvSpPr>
            <a:spLocks noGrp="1"/>
          </p:cNvSpPr>
          <p:nvPr>
            <p:ph type="subTitle" idx="1"/>
          </p:nvPr>
        </p:nvSpPr>
        <p:spPr>
          <a:xfrm>
            <a:off x="0" y="210546"/>
            <a:ext cx="2862330" cy="763900"/>
          </a:xfrm>
        </p:spPr>
        <p:txBody>
          <a:bodyPr>
            <a:normAutofit/>
          </a:bodyPr>
          <a:lstStyle/>
          <a:p>
            <a:r>
              <a:rPr lang="en-US" sz="3600" b="1" i="1" dirty="0" smtClean="0">
                <a:solidFill>
                  <a:schemeClr val="bg1"/>
                </a:solidFill>
                <a:latin typeface="Agency FB" panose="020B0503020202020204" pitchFamily="34" charset="0"/>
              </a:rPr>
              <a:t>1 Peter 2:11-12</a:t>
            </a:r>
            <a:endParaRPr lang="en-US" sz="3600" b="1" i="1" dirty="0">
              <a:solidFill>
                <a:schemeClr val="bg1"/>
              </a:solidFill>
              <a:latin typeface="Agency FB" panose="020B0503020202020204" pitchFamily="34" charset="0"/>
            </a:endParaRPr>
          </a:p>
        </p:txBody>
      </p:sp>
      <p:sp>
        <p:nvSpPr>
          <p:cNvPr id="4" name="Title 1"/>
          <p:cNvSpPr txBox="1">
            <a:spLocks/>
          </p:cNvSpPr>
          <p:nvPr/>
        </p:nvSpPr>
        <p:spPr>
          <a:xfrm>
            <a:off x="2292439" y="4163399"/>
            <a:ext cx="7856113" cy="2387600"/>
          </a:xfrm>
          <a:prstGeom prst="rect">
            <a:avLst/>
          </a:prstGeom>
        </p:spPr>
        <p:txBody>
          <a:bodyPr spcFirstLastPara="1" vert="horz" lIns="91440" tIns="45720" rIns="91440" bIns="45720" numCol="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0" b="1" dirty="0" smtClean="0">
                <a:solidFill>
                  <a:schemeClr val="bg1"/>
                </a:solidFill>
                <a:latin typeface="Chiller" panose="04020404031007020602" pitchFamily="82" charset="0"/>
                <a:ea typeface="DFKai-SB" panose="03000509000000000000" pitchFamily="65" charset="-120"/>
              </a:rPr>
              <a:t>the World</a:t>
            </a:r>
            <a:endParaRPr lang="en-US" sz="11500" b="1" dirty="0">
              <a:solidFill>
                <a:schemeClr val="bg1"/>
              </a:solidFill>
              <a:latin typeface="Chiller" panose="04020404031007020602" pitchFamily="82" charset="0"/>
              <a:ea typeface="DFKai-SB" panose="03000509000000000000" pitchFamily="65" charset="-120"/>
            </a:endParaRPr>
          </a:p>
        </p:txBody>
      </p:sp>
    </p:spTree>
    <p:extLst>
      <p:ext uri="{BB962C8B-B14F-4D97-AF65-F5344CB8AC3E}">
        <p14:creationId xmlns:p14="http://schemas.microsoft.com/office/powerpoint/2010/main" val="1482783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0817">
              <a:alpha val="65000"/>
            </a:srgbClr>
          </a:solidFill>
          <a:effectLst>
            <a:softEdge rad="127000"/>
          </a:effectLst>
        </p:spPr>
        <p:txBody>
          <a:bodyPr>
            <a:normAutofit/>
          </a:bodyPr>
          <a:lstStyle/>
          <a:p>
            <a:r>
              <a:rPr lang="en-US" sz="6600" b="1" dirty="0" smtClean="0">
                <a:solidFill>
                  <a:schemeClr val="bg1"/>
                </a:solidFill>
                <a:latin typeface="Agency FB" panose="020B0503020202020204" pitchFamily="34" charset="0"/>
              </a:rPr>
              <a:t>Our Relationship…</a:t>
            </a:r>
            <a:r>
              <a:rPr lang="en-US" sz="3600" i="1" dirty="0" smtClean="0">
                <a:solidFill>
                  <a:schemeClr val="bg1"/>
                </a:solidFill>
                <a:latin typeface="Agency FB" panose="020B0503020202020204" pitchFamily="34" charset="0"/>
              </a:rPr>
              <a:t>to the World</a:t>
            </a:r>
            <a:endParaRPr lang="en-US" sz="3600" i="1" dirty="0">
              <a:solidFill>
                <a:schemeClr val="bg1"/>
              </a:solidFill>
              <a:latin typeface="Agency FB" panose="020B0503020202020204" pitchFamily="34" charset="0"/>
            </a:endParaRPr>
          </a:p>
        </p:txBody>
      </p:sp>
      <p:sp>
        <p:nvSpPr>
          <p:cNvPr id="3" name="Content Placeholder 2"/>
          <p:cNvSpPr>
            <a:spLocks noGrp="1"/>
          </p:cNvSpPr>
          <p:nvPr>
            <p:ph idx="1"/>
          </p:nvPr>
        </p:nvSpPr>
        <p:spPr>
          <a:solidFill>
            <a:srgbClr val="050817">
              <a:alpha val="65000"/>
            </a:srgbClr>
          </a:solidFill>
          <a:effectLst>
            <a:softEdge rad="127000"/>
          </a:effectLst>
        </p:spPr>
        <p:txBody>
          <a:bodyPr>
            <a:normAutofit/>
          </a:bodyPr>
          <a:lstStyle/>
          <a:p>
            <a:pPr marL="0" indent="0" algn="ctr">
              <a:buNone/>
            </a:pPr>
            <a:endParaRPr lang="en-US" i="1" dirty="0" smtClean="0">
              <a:solidFill>
                <a:schemeClr val="bg1"/>
              </a:solidFill>
              <a:latin typeface="Agency FB" panose="020B0503020202020204" pitchFamily="34" charset="0"/>
            </a:endParaRPr>
          </a:p>
          <a:p>
            <a:pPr marL="0" indent="0" algn="ctr">
              <a:buNone/>
            </a:pPr>
            <a:r>
              <a:rPr lang="en-US" sz="4000" i="1" dirty="0" smtClean="0">
                <a:solidFill>
                  <a:schemeClr val="bg1"/>
                </a:solidFill>
                <a:latin typeface="Agency FB" panose="020B0503020202020204" pitchFamily="34" charset="0"/>
              </a:rPr>
              <a:t>“Beloved</a:t>
            </a:r>
            <a:r>
              <a:rPr lang="en-US" sz="4000" i="1" dirty="0" smtClean="0">
                <a:solidFill>
                  <a:schemeClr val="bg1"/>
                </a:solidFill>
                <a:latin typeface="Agency FB" panose="020B0503020202020204" pitchFamily="34" charset="0"/>
              </a:rPr>
              <a:t>, I beg you as sojourners and pilgrims”</a:t>
            </a:r>
          </a:p>
          <a:p>
            <a:pPr marL="0" indent="0" algn="ctr">
              <a:buNone/>
            </a:pPr>
            <a:r>
              <a:rPr lang="en-US" sz="4400" b="1" u="sng" dirty="0" smtClean="0">
                <a:solidFill>
                  <a:schemeClr val="bg1"/>
                </a:solidFill>
                <a:latin typeface="Agency FB" panose="020B0503020202020204" pitchFamily="34" charset="0"/>
              </a:rPr>
              <a:t>Sojourners and Pilgrims</a:t>
            </a:r>
          </a:p>
          <a:p>
            <a:pPr marL="0" indent="0" algn="ctr">
              <a:buNone/>
            </a:pPr>
            <a:r>
              <a:rPr lang="en-US" sz="4000" i="1" dirty="0" smtClean="0">
                <a:solidFill>
                  <a:schemeClr val="bg1"/>
                </a:solidFill>
                <a:latin typeface="Agency FB" panose="020B0503020202020204" pitchFamily="34" charset="0"/>
              </a:rPr>
              <a:t>Hebrews </a:t>
            </a:r>
            <a:r>
              <a:rPr lang="en-US" sz="4000" i="1" dirty="0" smtClean="0">
                <a:solidFill>
                  <a:schemeClr val="bg1"/>
                </a:solidFill>
                <a:latin typeface="Agency FB" panose="020B0503020202020204" pitchFamily="34" charset="0"/>
              </a:rPr>
              <a:t>11:13</a:t>
            </a:r>
            <a:endParaRPr lang="en-US" sz="4000" i="1" dirty="0" smtClean="0">
              <a:solidFill>
                <a:schemeClr val="bg1"/>
              </a:solidFill>
              <a:latin typeface="Agency FB" panose="020B0503020202020204" pitchFamily="34" charset="0"/>
            </a:endParaRPr>
          </a:p>
          <a:p>
            <a:pPr marL="0" indent="0" algn="ctr">
              <a:buNone/>
            </a:pPr>
            <a:r>
              <a:rPr lang="en-US" sz="4000" i="1" dirty="0" smtClean="0">
                <a:solidFill>
                  <a:schemeClr val="bg1"/>
                </a:solidFill>
                <a:latin typeface="Agency FB" panose="020B0503020202020204" pitchFamily="34" charset="0"/>
              </a:rPr>
              <a:t>Philippians </a:t>
            </a:r>
            <a:r>
              <a:rPr lang="en-US" sz="4000" i="1" dirty="0" smtClean="0">
                <a:solidFill>
                  <a:schemeClr val="bg1"/>
                </a:solidFill>
                <a:latin typeface="Agency FB" panose="020B0503020202020204" pitchFamily="34" charset="0"/>
              </a:rPr>
              <a:t>3:17-21</a:t>
            </a:r>
          </a:p>
          <a:p>
            <a:pPr marL="0" indent="0" algn="ctr">
              <a:buNone/>
            </a:pPr>
            <a:r>
              <a:rPr lang="en-US" sz="4000" i="1" dirty="0" smtClean="0">
                <a:solidFill>
                  <a:schemeClr val="bg1"/>
                </a:solidFill>
                <a:latin typeface="Agency FB" panose="020B0503020202020204" pitchFamily="34" charset="0"/>
              </a:rPr>
              <a:t>2 Peter 3:11-13; Isaiah 65:17</a:t>
            </a:r>
            <a:endParaRPr lang="en-US" sz="40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61117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0817">
              <a:alpha val="65000"/>
            </a:srgbClr>
          </a:solidFill>
          <a:effectLst>
            <a:softEdge rad="127000"/>
          </a:effectLst>
        </p:spPr>
        <p:txBody>
          <a:bodyPr>
            <a:normAutofit/>
          </a:bodyPr>
          <a:lstStyle/>
          <a:p>
            <a:r>
              <a:rPr lang="en-US" sz="6600" b="1" dirty="0" smtClean="0">
                <a:solidFill>
                  <a:schemeClr val="bg1"/>
                </a:solidFill>
                <a:latin typeface="Agency FB" panose="020B0503020202020204" pitchFamily="34" charset="0"/>
              </a:rPr>
              <a:t>Our Encounter…</a:t>
            </a:r>
            <a:r>
              <a:rPr lang="en-US" sz="3600" i="1" dirty="0" smtClean="0">
                <a:solidFill>
                  <a:schemeClr val="bg1"/>
                </a:solidFill>
                <a:latin typeface="Agency FB" panose="020B0503020202020204" pitchFamily="34" charset="0"/>
              </a:rPr>
              <a:t>with the World</a:t>
            </a:r>
            <a:endParaRPr lang="en-US" sz="3600" i="1" dirty="0">
              <a:solidFill>
                <a:schemeClr val="bg1"/>
              </a:solidFill>
              <a:latin typeface="Agency FB" panose="020B0503020202020204" pitchFamily="34" charset="0"/>
            </a:endParaRPr>
          </a:p>
        </p:txBody>
      </p:sp>
      <p:sp>
        <p:nvSpPr>
          <p:cNvPr id="3" name="Content Placeholder 2"/>
          <p:cNvSpPr>
            <a:spLocks noGrp="1"/>
          </p:cNvSpPr>
          <p:nvPr>
            <p:ph idx="1"/>
          </p:nvPr>
        </p:nvSpPr>
        <p:spPr>
          <a:solidFill>
            <a:srgbClr val="050817">
              <a:alpha val="65000"/>
            </a:srgbClr>
          </a:solidFill>
          <a:effectLst>
            <a:softEdge rad="127000"/>
          </a:effectLst>
        </p:spPr>
        <p:txBody>
          <a:bodyPr>
            <a:normAutofit/>
          </a:bodyPr>
          <a:lstStyle/>
          <a:p>
            <a:pPr marL="0" indent="0" algn="ctr">
              <a:buNone/>
            </a:pPr>
            <a:endParaRPr lang="en-US" sz="700" i="1" dirty="0" smtClean="0">
              <a:solidFill>
                <a:schemeClr val="bg1"/>
              </a:solidFill>
              <a:latin typeface="Agency FB" panose="020B0503020202020204" pitchFamily="34" charset="0"/>
            </a:endParaRPr>
          </a:p>
          <a:p>
            <a:pPr marL="0" indent="0" algn="ctr">
              <a:buNone/>
            </a:pPr>
            <a:r>
              <a:rPr lang="en-US" sz="4000" i="1" dirty="0" smtClean="0">
                <a:solidFill>
                  <a:schemeClr val="bg1"/>
                </a:solidFill>
                <a:latin typeface="Agency FB" panose="020B0503020202020204" pitchFamily="34" charset="0"/>
              </a:rPr>
              <a:t>“abstain </a:t>
            </a:r>
            <a:r>
              <a:rPr lang="en-US" sz="4000" i="1" dirty="0" smtClean="0">
                <a:solidFill>
                  <a:schemeClr val="bg1"/>
                </a:solidFill>
                <a:latin typeface="Agency FB" panose="020B0503020202020204" pitchFamily="34" charset="0"/>
              </a:rPr>
              <a:t>from fleshly lusts which war against the soul”</a:t>
            </a:r>
          </a:p>
          <a:p>
            <a:pPr marL="0" indent="0" algn="ctr">
              <a:buNone/>
            </a:pPr>
            <a:r>
              <a:rPr lang="en-US" sz="4400" b="1" u="sng" dirty="0" smtClean="0">
                <a:solidFill>
                  <a:schemeClr val="bg1"/>
                </a:solidFill>
                <a:latin typeface="Agency FB" panose="020B0503020202020204" pitchFamily="34" charset="0"/>
              </a:rPr>
              <a:t>A War Against the Soul</a:t>
            </a:r>
          </a:p>
          <a:p>
            <a:pPr marL="0" indent="0" algn="ctr">
              <a:buNone/>
            </a:pPr>
            <a:r>
              <a:rPr lang="en-US" sz="4000" i="1" dirty="0" smtClean="0">
                <a:solidFill>
                  <a:schemeClr val="bg1"/>
                </a:solidFill>
                <a:latin typeface="Agency FB" panose="020B0503020202020204" pitchFamily="34" charset="0"/>
              </a:rPr>
              <a:t>Galatians 5:16-17; Ephesians 6:10-12</a:t>
            </a:r>
          </a:p>
          <a:p>
            <a:pPr marL="0" indent="0" algn="ctr">
              <a:buNone/>
            </a:pPr>
            <a:r>
              <a:rPr lang="en-US" sz="4400" b="1" u="sng" dirty="0" smtClean="0">
                <a:solidFill>
                  <a:schemeClr val="bg1"/>
                </a:solidFill>
                <a:latin typeface="Agency FB" panose="020B0503020202020204" pitchFamily="34" charset="0"/>
              </a:rPr>
              <a:t>Abstinence</a:t>
            </a:r>
          </a:p>
          <a:p>
            <a:pPr marL="0" indent="0" algn="ctr">
              <a:buNone/>
            </a:pPr>
            <a:r>
              <a:rPr lang="en-US" sz="4000" i="1" dirty="0" smtClean="0">
                <a:solidFill>
                  <a:schemeClr val="bg1"/>
                </a:solidFill>
                <a:latin typeface="Agency FB" panose="020B0503020202020204" pitchFamily="34" charset="0"/>
              </a:rPr>
              <a:t>Galatians 5:24-25; 6:8</a:t>
            </a:r>
            <a:endParaRPr lang="en-US" sz="36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034628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0817">
              <a:alpha val="65000"/>
            </a:srgbClr>
          </a:solidFill>
          <a:effectLst>
            <a:softEdge rad="127000"/>
          </a:effectLst>
        </p:spPr>
        <p:txBody>
          <a:bodyPr>
            <a:normAutofit/>
          </a:bodyPr>
          <a:lstStyle/>
          <a:p>
            <a:r>
              <a:rPr lang="en-US" sz="6600" b="1" dirty="0" smtClean="0">
                <a:solidFill>
                  <a:schemeClr val="bg1"/>
                </a:solidFill>
                <a:latin typeface="Agency FB" panose="020B0503020202020204" pitchFamily="34" charset="0"/>
              </a:rPr>
              <a:t>Our Behavior…</a:t>
            </a:r>
            <a:r>
              <a:rPr lang="en-US" sz="3600" i="1" dirty="0" smtClean="0">
                <a:solidFill>
                  <a:schemeClr val="bg1"/>
                </a:solidFill>
                <a:latin typeface="Agency FB" panose="020B0503020202020204" pitchFamily="34" charset="0"/>
              </a:rPr>
              <a:t>in the World</a:t>
            </a:r>
            <a:endParaRPr lang="en-US" sz="6600" i="1" dirty="0">
              <a:solidFill>
                <a:schemeClr val="bg1"/>
              </a:solidFill>
              <a:latin typeface="Agency FB" panose="020B0503020202020204" pitchFamily="34" charset="0"/>
            </a:endParaRPr>
          </a:p>
        </p:txBody>
      </p:sp>
      <p:sp>
        <p:nvSpPr>
          <p:cNvPr id="3" name="Content Placeholder 2"/>
          <p:cNvSpPr>
            <a:spLocks noGrp="1"/>
          </p:cNvSpPr>
          <p:nvPr>
            <p:ph idx="1"/>
          </p:nvPr>
        </p:nvSpPr>
        <p:spPr>
          <a:solidFill>
            <a:srgbClr val="050817">
              <a:alpha val="65000"/>
            </a:srgbClr>
          </a:solidFill>
          <a:effectLst>
            <a:softEdge rad="127000"/>
          </a:effectLst>
        </p:spPr>
        <p:txBody>
          <a:bodyPr>
            <a:normAutofit/>
          </a:bodyPr>
          <a:lstStyle/>
          <a:p>
            <a:pPr marL="0" indent="0" algn="ctr">
              <a:buNone/>
            </a:pPr>
            <a:endParaRPr lang="en-US" sz="4000" i="1" dirty="0" smtClean="0">
              <a:solidFill>
                <a:schemeClr val="bg1"/>
              </a:solidFill>
              <a:latin typeface="Agency FB" panose="020B0503020202020204" pitchFamily="34" charset="0"/>
            </a:endParaRPr>
          </a:p>
          <a:p>
            <a:pPr marL="0" indent="0" algn="ctr">
              <a:buNone/>
            </a:pPr>
            <a:endParaRPr lang="en-US" sz="800" i="1" dirty="0" smtClean="0">
              <a:solidFill>
                <a:schemeClr val="bg1"/>
              </a:solidFill>
              <a:latin typeface="Agency FB" panose="020B0503020202020204" pitchFamily="34" charset="0"/>
            </a:endParaRPr>
          </a:p>
          <a:p>
            <a:pPr marL="0" indent="0" algn="ctr">
              <a:buNone/>
            </a:pPr>
            <a:r>
              <a:rPr lang="en-US" sz="4000" i="1" dirty="0" smtClean="0">
                <a:solidFill>
                  <a:schemeClr val="bg1"/>
                </a:solidFill>
                <a:latin typeface="Agency FB" panose="020B0503020202020204" pitchFamily="34" charset="0"/>
              </a:rPr>
              <a:t>“having </a:t>
            </a:r>
            <a:r>
              <a:rPr lang="en-US" sz="4000" i="1" dirty="0" smtClean="0">
                <a:solidFill>
                  <a:schemeClr val="bg1"/>
                </a:solidFill>
                <a:latin typeface="Agency FB" panose="020B0503020202020204" pitchFamily="34" charset="0"/>
              </a:rPr>
              <a:t>your conduct honorable among the Gentiles”</a:t>
            </a:r>
          </a:p>
          <a:p>
            <a:pPr marL="0" indent="0" algn="ctr">
              <a:buNone/>
            </a:pPr>
            <a:r>
              <a:rPr lang="en-US" sz="4400" b="1" u="sng" dirty="0" smtClean="0">
                <a:solidFill>
                  <a:schemeClr val="bg1"/>
                </a:solidFill>
                <a:latin typeface="Agency FB" panose="020B0503020202020204" pitchFamily="34" charset="0"/>
              </a:rPr>
              <a:t>Honorable Conduct</a:t>
            </a:r>
          </a:p>
          <a:p>
            <a:pPr marL="0" indent="0" algn="ctr">
              <a:buNone/>
            </a:pPr>
            <a:r>
              <a:rPr lang="en-US" sz="4000" i="1" dirty="0" smtClean="0">
                <a:solidFill>
                  <a:schemeClr val="bg1"/>
                </a:solidFill>
                <a:latin typeface="Agency FB" panose="020B0503020202020204" pitchFamily="34" charset="0"/>
              </a:rPr>
              <a:t>1 Peter 3:1-4</a:t>
            </a:r>
            <a:endParaRPr lang="en-US" sz="36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137240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0817">
              <a:alpha val="65000"/>
            </a:srgbClr>
          </a:solidFill>
          <a:effectLst>
            <a:softEdge rad="127000"/>
          </a:effectLst>
        </p:spPr>
        <p:txBody>
          <a:bodyPr>
            <a:normAutofit/>
          </a:bodyPr>
          <a:lstStyle/>
          <a:p>
            <a:r>
              <a:rPr lang="en-US" sz="6600" b="1" dirty="0" smtClean="0">
                <a:solidFill>
                  <a:schemeClr val="bg1"/>
                </a:solidFill>
                <a:latin typeface="Agency FB" panose="020B0503020202020204" pitchFamily="34" charset="0"/>
              </a:rPr>
              <a:t>Our Courage…</a:t>
            </a:r>
            <a:r>
              <a:rPr lang="en-US" sz="3600" i="1" dirty="0" smtClean="0">
                <a:solidFill>
                  <a:schemeClr val="bg1"/>
                </a:solidFill>
                <a:latin typeface="Agency FB" panose="020B0503020202020204" pitchFamily="34" charset="0"/>
              </a:rPr>
              <a:t>in the World</a:t>
            </a:r>
            <a:endParaRPr lang="en-US" sz="3600" i="1" dirty="0">
              <a:solidFill>
                <a:schemeClr val="bg1"/>
              </a:solidFill>
              <a:latin typeface="Agency FB" panose="020B0503020202020204" pitchFamily="34" charset="0"/>
            </a:endParaRPr>
          </a:p>
        </p:txBody>
      </p:sp>
      <p:sp>
        <p:nvSpPr>
          <p:cNvPr id="3" name="Content Placeholder 2"/>
          <p:cNvSpPr>
            <a:spLocks noGrp="1"/>
          </p:cNvSpPr>
          <p:nvPr>
            <p:ph idx="1"/>
          </p:nvPr>
        </p:nvSpPr>
        <p:spPr>
          <a:solidFill>
            <a:srgbClr val="050817">
              <a:alpha val="65000"/>
            </a:srgbClr>
          </a:solidFill>
          <a:effectLst>
            <a:softEdge rad="127000"/>
          </a:effectLst>
        </p:spPr>
        <p:txBody>
          <a:bodyPr>
            <a:normAutofit/>
          </a:bodyPr>
          <a:lstStyle/>
          <a:p>
            <a:pPr marL="0" indent="0" algn="ctr">
              <a:buNone/>
            </a:pPr>
            <a:endParaRPr lang="en-US" sz="2400" i="1" dirty="0" smtClean="0">
              <a:solidFill>
                <a:schemeClr val="bg1"/>
              </a:solidFill>
              <a:latin typeface="Agency FB" panose="020B0503020202020204" pitchFamily="34" charset="0"/>
            </a:endParaRPr>
          </a:p>
          <a:p>
            <a:pPr marL="0" indent="0" algn="ctr">
              <a:buNone/>
            </a:pPr>
            <a:r>
              <a:rPr lang="en-US" sz="4000" i="1" dirty="0" smtClean="0">
                <a:solidFill>
                  <a:schemeClr val="bg1"/>
                </a:solidFill>
                <a:latin typeface="Agency FB" panose="020B0503020202020204" pitchFamily="34" charset="0"/>
              </a:rPr>
              <a:t>“</a:t>
            </a:r>
            <a:r>
              <a:rPr lang="en-US" sz="4000" i="1" dirty="0" smtClean="0">
                <a:solidFill>
                  <a:schemeClr val="bg1"/>
                </a:solidFill>
                <a:latin typeface="Agency FB" panose="020B0503020202020204" pitchFamily="34" charset="0"/>
              </a:rPr>
              <a:t>that when they speak against you as evildoers”</a:t>
            </a:r>
          </a:p>
          <a:p>
            <a:pPr marL="0" indent="0" algn="ctr">
              <a:buNone/>
            </a:pPr>
            <a:r>
              <a:rPr lang="en-US" sz="4400" b="1" u="sng" dirty="0" smtClean="0">
                <a:solidFill>
                  <a:schemeClr val="bg1"/>
                </a:solidFill>
                <a:latin typeface="Agency FB" panose="020B0503020202020204" pitchFamily="34" charset="0"/>
              </a:rPr>
              <a:t>Spoken Against</a:t>
            </a:r>
          </a:p>
          <a:p>
            <a:pPr marL="0" indent="0" algn="ctr">
              <a:buNone/>
            </a:pPr>
            <a:r>
              <a:rPr lang="en-US" sz="4000" i="1" dirty="0" smtClean="0">
                <a:solidFill>
                  <a:schemeClr val="bg1"/>
                </a:solidFill>
                <a:latin typeface="Agency FB" panose="020B0503020202020204" pitchFamily="34" charset="0"/>
              </a:rPr>
              <a:t>1 Peter 3:13-17</a:t>
            </a:r>
          </a:p>
          <a:p>
            <a:pPr marL="0" indent="0" algn="ctr">
              <a:buNone/>
            </a:pPr>
            <a:r>
              <a:rPr lang="en-US" sz="4400" b="1" u="sng" dirty="0" smtClean="0">
                <a:solidFill>
                  <a:schemeClr val="bg1"/>
                </a:solidFill>
                <a:latin typeface="Agency FB" panose="020B0503020202020204" pitchFamily="34" charset="0"/>
              </a:rPr>
              <a:t>Courage and Faith Mustn’t Waiver</a:t>
            </a:r>
          </a:p>
          <a:p>
            <a:pPr marL="0" indent="0" algn="ctr">
              <a:buNone/>
            </a:pPr>
            <a:r>
              <a:rPr lang="en-US" sz="4000" i="1" dirty="0" smtClean="0">
                <a:solidFill>
                  <a:schemeClr val="bg1"/>
                </a:solidFill>
                <a:latin typeface="Agency FB" panose="020B0503020202020204" pitchFamily="34" charset="0"/>
              </a:rPr>
              <a:t>Daniel </a:t>
            </a:r>
            <a:r>
              <a:rPr lang="en-US" sz="4000" i="1" dirty="0" smtClean="0">
                <a:solidFill>
                  <a:schemeClr val="bg1"/>
                </a:solidFill>
                <a:latin typeface="Agency FB" panose="020B0503020202020204" pitchFamily="34" charset="0"/>
              </a:rPr>
              <a:t>3, </a:t>
            </a:r>
            <a:r>
              <a:rPr lang="en-US" sz="4000" i="1" dirty="0" smtClean="0">
                <a:solidFill>
                  <a:schemeClr val="bg1"/>
                </a:solidFill>
                <a:latin typeface="Agency FB" panose="020B0503020202020204" pitchFamily="34" charset="0"/>
              </a:rPr>
              <a:t>6</a:t>
            </a:r>
            <a:endParaRPr lang="en-US" sz="40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0303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0817">
              <a:alpha val="65000"/>
            </a:srgbClr>
          </a:solidFill>
          <a:effectLst>
            <a:softEdge rad="127000"/>
          </a:effectLst>
        </p:spPr>
        <p:txBody>
          <a:bodyPr>
            <a:normAutofit/>
          </a:bodyPr>
          <a:lstStyle/>
          <a:p>
            <a:r>
              <a:rPr lang="en-US" sz="6600" b="1" dirty="0" smtClean="0">
                <a:solidFill>
                  <a:schemeClr val="bg1"/>
                </a:solidFill>
                <a:latin typeface="Agency FB" panose="020B0503020202020204" pitchFamily="34" charset="0"/>
              </a:rPr>
              <a:t>Our Occupation…</a:t>
            </a:r>
            <a:r>
              <a:rPr lang="en-US" sz="3600" i="1" dirty="0" smtClean="0">
                <a:solidFill>
                  <a:schemeClr val="bg1"/>
                </a:solidFill>
                <a:latin typeface="Agency FB" panose="020B0503020202020204" pitchFamily="34" charset="0"/>
              </a:rPr>
              <a:t>in the World</a:t>
            </a:r>
            <a:endParaRPr lang="en-US" sz="3600" i="1" dirty="0">
              <a:solidFill>
                <a:schemeClr val="bg1"/>
              </a:solidFill>
              <a:latin typeface="Agency FB" panose="020B0503020202020204" pitchFamily="34" charset="0"/>
            </a:endParaRPr>
          </a:p>
        </p:txBody>
      </p:sp>
      <p:sp>
        <p:nvSpPr>
          <p:cNvPr id="3" name="Content Placeholder 2"/>
          <p:cNvSpPr>
            <a:spLocks noGrp="1"/>
          </p:cNvSpPr>
          <p:nvPr>
            <p:ph idx="1"/>
          </p:nvPr>
        </p:nvSpPr>
        <p:spPr>
          <a:solidFill>
            <a:srgbClr val="050817">
              <a:alpha val="65000"/>
            </a:srgbClr>
          </a:solidFill>
          <a:effectLst>
            <a:softEdge rad="127000"/>
          </a:effectLst>
        </p:spPr>
        <p:txBody>
          <a:bodyPr>
            <a:normAutofit/>
          </a:bodyPr>
          <a:lstStyle/>
          <a:p>
            <a:pPr marL="0" indent="0" algn="ctr">
              <a:buNone/>
            </a:pPr>
            <a:endParaRPr lang="en-US" sz="600" i="1" dirty="0" smtClean="0">
              <a:solidFill>
                <a:schemeClr val="bg1"/>
              </a:solidFill>
              <a:latin typeface="Agency FB" panose="020B0503020202020204" pitchFamily="34" charset="0"/>
            </a:endParaRPr>
          </a:p>
          <a:p>
            <a:pPr marL="0" indent="0" algn="ctr">
              <a:buNone/>
            </a:pPr>
            <a:r>
              <a:rPr lang="en-US" sz="4000" i="1" dirty="0" smtClean="0">
                <a:solidFill>
                  <a:schemeClr val="bg1"/>
                </a:solidFill>
                <a:latin typeface="Agency FB" panose="020B0503020202020204" pitchFamily="34" charset="0"/>
              </a:rPr>
              <a:t>“</a:t>
            </a:r>
            <a:r>
              <a:rPr lang="en-US" sz="4000" i="1" dirty="0" smtClean="0">
                <a:solidFill>
                  <a:schemeClr val="bg1"/>
                </a:solidFill>
                <a:latin typeface="Agency FB" panose="020B0503020202020204" pitchFamily="34" charset="0"/>
              </a:rPr>
              <a:t>they may, by your good works which they observe, glorify God in the day of visitation”</a:t>
            </a:r>
          </a:p>
          <a:p>
            <a:pPr marL="0" indent="0" algn="ctr">
              <a:buNone/>
            </a:pPr>
            <a:r>
              <a:rPr lang="en-US" sz="4400" b="1" u="sng" dirty="0" smtClean="0">
                <a:solidFill>
                  <a:schemeClr val="bg1"/>
                </a:solidFill>
                <a:latin typeface="Agency FB" panose="020B0503020202020204" pitchFamily="34" charset="0"/>
              </a:rPr>
              <a:t>Your Life is an Influence</a:t>
            </a:r>
          </a:p>
          <a:p>
            <a:pPr marL="0" indent="0" algn="ctr">
              <a:buNone/>
            </a:pPr>
            <a:r>
              <a:rPr lang="en-US" sz="4000" i="1" dirty="0" smtClean="0">
                <a:solidFill>
                  <a:schemeClr val="bg1"/>
                </a:solidFill>
                <a:latin typeface="Agency FB" panose="020B0503020202020204" pitchFamily="34" charset="0"/>
              </a:rPr>
              <a:t>Daniel 6:24-27</a:t>
            </a:r>
            <a:endParaRPr lang="en-US" sz="4000" i="1" dirty="0" smtClean="0">
              <a:solidFill>
                <a:schemeClr val="bg1"/>
              </a:solidFill>
              <a:latin typeface="Agency FB" panose="020B0503020202020204" pitchFamily="34" charset="0"/>
            </a:endParaRPr>
          </a:p>
          <a:p>
            <a:pPr marL="0" indent="0" algn="ctr">
              <a:buNone/>
            </a:pPr>
            <a:r>
              <a:rPr lang="en-US" sz="4400" b="1" u="sng" dirty="0" smtClean="0">
                <a:solidFill>
                  <a:schemeClr val="bg1"/>
                </a:solidFill>
                <a:latin typeface="Agency FB" panose="020B0503020202020204" pitchFamily="34" charset="0"/>
              </a:rPr>
              <a:t>Their Soul is Won via the Gospel</a:t>
            </a:r>
          </a:p>
          <a:p>
            <a:pPr marL="0" indent="0" algn="ctr">
              <a:buNone/>
            </a:pPr>
            <a:r>
              <a:rPr lang="en-US" sz="4000" i="1" dirty="0" smtClean="0">
                <a:solidFill>
                  <a:schemeClr val="bg1"/>
                </a:solidFill>
                <a:latin typeface="Agency FB" panose="020B0503020202020204" pitchFamily="34" charset="0"/>
              </a:rPr>
              <a:t>Romans 1:16; 10:13-15</a:t>
            </a:r>
            <a:endParaRPr lang="en-US" sz="40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4119425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704" y="2627290"/>
            <a:ext cx="7856113" cy="2387600"/>
          </a:xfrm>
        </p:spPr>
        <p:txBody>
          <a:bodyPr>
            <a:prstTxWarp prst="textArchUp">
              <a:avLst/>
            </a:prstTxWarp>
            <a:normAutofit/>
          </a:bodyPr>
          <a:lstStyle/>
          <a:p>
            <a:r>
              <a:rPr lang="en-US" sz="7200" b="1" dirty="0" smtClean="0">
                <a:solidFill>
                  <a:schemeClr val="bg1"/>
                </a:solidFill>
                <a:latin typeface="Agency FB" panose="020B0503020202020204" pitchFamily="34" charset="0"/>
                <a:ea typeface="DFKai-SB" panose="03000509000000000000" pitchFamily="65" charset="-120"/>
              </a:rPr>
              <a:t>Christians and</a:t>
            </a:r>
            <a:endParaRPr lang="en-US" sz="7200" b="1" dirty="0">
              <a:solidFill>
                <a:schemeClr val="bg1"/>
              </a:solidFill>
              <a:latin typeface="Agency FB" panose="020B0503020202020204" pitchFamily="34" charset="0"/>
              <a:ea typeface="DFKai-SB" panose="03000509000000000000" pitchFamily="65" charset="-120"/>
            </a:endParaRPr>
          </a:p>
        </p:txBody>
      </p:sp>
      <p:sp>
        <p:nvSpPr>
          <p:cNvPr id="3" name="Subtitle 2"/>
          <p:cNvSpPr>
            <a:spLocks noGrp="1"/>
          </p:cNvSpPr>
          <p:nvPr>
            <p:ph type="subTitle" idx="1"/>
          </p:nvPr>
        </p:nvSpPr>
        <p:spPr>
          <a:xfrm>
            <a:off x="0" y="210546"/>
            <a:ext cx="2862330" cy="763900"/>
          </a:xfrm>
        </p:spPr>
        <p:txBody>
          <a:bodyPr>
            <a:normAutofit/>
          </a:bodyPr>
          <a:lstStyle/>
          <a:p>
            <a:r>
              <a:rPr lang="en-US" sz="3600" b="1" i="1" dirty="0" smtClean="0">
                <a:solidFill>
                  <a:schemeClr val="bg1"/>
                </a:solidFill>
                <a:latin typeface="Agency FB" panose="020B0503020202020204" pitchFamily="34" charset="0"/>
              </a:rPr>
              <a:t>1 Peter 2:11-12</a:t>
            </a:r>
            <a:endParaRPr lang="en-US" sz="3600" b="1" i="1" dirty="0">
              <a:solidFill>
                <a:schemeClr val="bg1"/>
              </a:solidFill>
              <a:latin typeface="Agency FB" panose="020B0503020202020204" pitchFamily="34" charset="0"/>
            </a:endParaRPr>
          </a:p>
        </p:txBody>
      </p:sp>
      <p:sp>
        <p:nvSpPr>
          <p:cNvPr id="4" name="Title 1"/>
          <p:cNvSpPr txBox="1">
            <a:spLocks/>
          </p:cNvSpPr>
          <p:nvPr/>
        </p:nvSpPr>
        <p:spPr>
          <a:xfrm>
            <a:off x="2292439" y="4163399"/>
            <a:ext cx="7856113" cy="2387600"/>
          </a:xfrm>
          <a:prstGeom prst="rect">
            <a:avLst/>
          </a:prstGeom>
        </p:spPr>
        <p:txBody>
          <a:bodyPr spcFirstLastPara="1" vert="horz" lIns="91440" tIns="45720" rIns="91440" bIns="45720" numCol="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0" b="1" dirty="0" smtClean="0">
                <a:solidFill>
                  <a:schemeClr val="bg1"/>
                </a:solidFill>
                <a:latin typeface="Chiller" panose="04020404031007020602" pitchFamily="82" charset="0"/>
                <a:ea typeface="DFKai-SB" panose="03000509000000000000" pitchFamily="65" charset="-120"/>
              </a:rPr>
              <a:t>the World</a:t>
            </a:r>
            <a:endParaRPr lang="en-US" sz="11500" b="1" dirty="0">
              <a:solidFill>
                <a:schemeClr val="bg1"/>
              </a:solidFill>
              <a:latin typeface="Chiller" panose="04020404031007020602" pitchFamily="82" charset="0"/>
              <a:ea typeface="DFKai-SB" panose="03000509000000000000" pitchFamily="65" charset="-120"/>
            </a:endParaRPr>
          </a:p>
        </p:txBody>
      </p:sp>
    </p:spTree>
    <p:extLst>
      <p:ext uri="{BB962C8B-B14F-4D97-AF65-F5344CB8AC3E}">
        <p14:creationId xmlns:p14="http://schemas.microsoft.com/office/powerpoint/2010/main" val="3576796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TotalTime>
  <Words>873</Words>
  <Application>Microsoft Office PowerPoint</Application>
  <PresentationFormat>On-screen Show (4:3)</PresentationFormat>
  <Paragraphs>100</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Agency FB</vt:lpstr>
      <vt:lpstr>Arial</vt:lpstr>
      <vt:lpstr>Calibri</vt:lpstr>
      <vt:lpstr>Calibri Light</vt:lpstr>
      <vt:lpstr>Chiller</vt:lpstr>
      <vt:lpstr>DFKai-SB</vt:lpstr>
      <vt:lpstr>Wingdings</vt:lpstr>
      <vt:lpstr>Office Theme</vt:lpstr>
      <vt:lpstr>PowerPoint Presentation</vt:lpstr>
      <vt:lpstr>Christians and</vt:lpstr>
      <vt:lpstr>Our Relationship…to the World</vt:lpstr>
      <vt:lpstr>Our Encounter…with the World</vt:lpstr>
      <vt:lpstr>Our Behavior…in the World</vt:lpstr>
      <vt:lpstr>Our Courage…in the World</vt:lpstr>
      <vt:lpstr>Our Occupation…in the World</vt:lpstr>
      <vt:lpstr>Christians and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Christians and the World</dc:title>
  <dc:creator>Jeremiah Cox</dc:creator>
  <cp:lastModifiedBy>Jeremiah Cox</cp:lastModifiedBy>
  <cp:revision>15</cp:revision>
  <dcterms:created xsi:type="dcterms:W3CDTF">2015-04-25T17:48:20Z</dcterms:created>
  <dcterms:modified xsi:type="dcterms:W3CDTF">2015-11-29T22:28:04Z</dcterms:modified>
</cp:coreProperties>
</file>