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2" r:id="rId2"/>
    <p:sldId id="256" r:id="rId3"/>
    <p:sldId id="257" r:id="rId4"/>
    <p:sldId id="261" r:id="rId5"/>
    <p:sldId id="258" r:id="rId6"/>
    <p:sldId id="259" r:id="rId7"/>
    <p:sldId id="26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notesViewPr>
    <p:cSldViewPr snapToGrid="0">
      <p:cViewPr varScale="1">
        <p:scale>
          <a:sx n="57" d="100"/>
          <a:sy n="57" d="100"/>
        </p:scale>
        <p:origin x="19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37C896-1D18-4C7B-A3A7-7F8079F98840}" type="datetimeFigureOut">
              <a:rPr lang="en-US" smtClean="0"/>
              <a:t>10/24/2015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6BB7A6-7DE6-49DB-B21F-2B873F9B2B23}" type="slidenum">
              <a:rPr lang="en-US" smtClean="0"/>
              <a:t>‹#›</a:t>
            </a:fld>
            <a:endParaRPr lang="en-US"/>
          </a:p>
        </p:txBody>
      </p:sp>
    </p:spTree>
    <p:extLst>
      <p:ext uri="{BB962C8B-B14F-4D97-AF65-F5344CB8AC3E}">
        <p14:creationId xmlns:p14="http://schemas.microsoft.com/office/powerpoint/2010/main" val="2444096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Considering Bible Authority</a:t>
            </a:r>
            <a:endParaRPr lang="en-US" dirty="0"/>
          </a:p>
          <a:p>
            <a:r>
              <a:rPr lang="en-US" i="1" dirty="0"/>
              <a:t>Matthew 16:13-20</a:t>
            </a:r>
            <a:endParaRPr lang="en-US" dirty="0"/>
          </a:p>
          <a:p>
            <a:r>
              <a:rPr lang="en-US" b="1" dirty="0"/>
              <a:t>Introduction</a:t>
            </a:r>
            <a:endParaRPr lang="en-US" dirty="0"/>
          </a:p>
          <a:p>
            <a:pPr marL="171450" lvl="0" indent="-171450">
              <a:buFont typeface="Arial" panose="020B0604020202020204" pitchFamily="34" charset="0"/>
              <a:buChar char="•"/>
            </a:pPr>
            <a:r>
              <a:rPr lang="en-US" dirty="0"/>
              <a:t>Authority is universally recognized.</a:t>
            </a:r>
          </a:p>
          <a:p>
            <a:pPr marL="171450" lvl="0" indent="-171450">
              <a:buFont typeface="Arial" panose="020B0604020202020204" pitchFamily="34" charset="0"/>
              <a:buChar char="•"/>
            </a:pPr>
            <a:r>
              <a:rPr lang="en-US" dirty="0"/>
              <a:t>There are authorities we have to submit ourselves to in government, businesses, schools, and our homes.</a:t>
            </a:r>
          </a:p>
          <a:p>
            <a:pPr marL="171450" lvl="0" indent="-171450">
              <a:buFont typeface="Arial" panose="020B0604020202020204" pitchFamily="34" charset="0"/>
              <a:buChar char="•"/>
            </a:pPr>
            <a:r>
              <a:rPr lang="en-US" dirty="0"/>
              <a:t>When considering authority there are logical conclusions reached with regard to how it is established.</a:t>
            </a:r>
          </a:p>
          <a:p>
            <a:pPr marL="171450" lvl="0" indent="-171450">
              <a:buFont typeface="Arial" panose="020B0604020202020204" pitchFamily="34" charset="0"/>
              <a:buChar char="•"/>
            </a:pPr>
            <a:r>
              <a:rPr lang="en-US" dirty="0"/>
              <a:t>We must be careful when the subject of Bible Authority is considered. God has given us a pattern to live our lives by, and we must be able to </a:t>
            </a:r>
            <a:r>
              <a:rPr lang="en-US" b="1" i="1" dirty="0"/>
              <a:t>“rightly [divide] the word of truth”</a:t>
            </a:r>
            <a:r>
              <a:rPr lang="en-US" b="1" dirty="0"/>
              <a:t> (2 Timothy 2:15)</a:t>
            </a:r>
            <a:r>
              <a:rPr lang="en-US" dirty="0"/>
              <a:t>.</a:t>
            </a:r>
          </a:p>
          <a:p>
            <a:endParaRPr lang="en-US" dirty="0"/>
          </a:p>
        </p:txBody>
      </p:sp>
      <p:sp>
        <p:nvSpPr>
          <p:cNvPr id="4" name="Slide Number Placeholder 3"/>
          <p:cNvSpPr>
            <a:spLocks noGrp="1"/>
          </p:cNvSpPr>
          <p:nvPr>
            <p:ph type="sldNum" sz="quarter" idx="10"/>
          </p:nvPr>
        </p:nvSpPr>
        <p:spPr/>
        <p:txBody>
          <a:bodyPr/>
          <a:lstStyle/>
          <a:p>
            <a:fld id="{7F6BB7A6-7DE6-49DB-B21F-2B873F9B2B23}" type="slidenum">
              <a:rPr lang="en-US" smtClean="0"/>
              <a:t>2</a:t>
            </a:fld>
            <a:endParaRPr lang="en-US"/>
          </a:p>
        </p:txBody>
      </p:sp>
    </p:spTree>
    <p:extLst>
      <p:ext uri="{BB962C8B-B14F-4D97-AF65-F5344CB8AC3E}">
        <p14:creationId xmlns:p14="http://schemas.microsoft.com/office/powerpoint/2010/main" val="2850517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800" dirty="0"/>
              <a:t>The Establishment of the Church (</a:t>
            </a:r>
            <a:r>
              <a:rPr lang="en-US" sz="1800" b="1" dirty="0"/>
              <a:t>Matthew 16:13-20</a:t>
            </a:r>
            <a:r>
              <a:rPr lang="en-US" sz="1800" dirty="0"/>
              <a:t>).</a:t>
            </a:r>
          </a:p>
          <a:p>
            <a:pPr lvl="0"/>
            <a:r>
              <a:rPr lang="en-US" sz="1400" dirty="0"/>
              <a:t>Jesus is the Christ, the Son of God – The Foundation (</a:t>
            </a:r>
            <a:r>
              <a:rPr lang="en-US" sz="1400" b="1" dirty="0"/>
              <a:t>v. 18</a:t>
            </a:r>
            <a:r>
              <a:rPr lang="en-US" sz="1400" dirty="0"/>
              <a:t>)</a:t>
            </a:r>
          </a:p>
          <a:p>
            <a:pPr marL="171450" lvl="0" indent="-171450">
              <a:buFont typeface="Arial" panose="020B0604020202020204" pitchFamily="34" charset="0"/>
              <a:buChar char="•"/>
            </a:pPr>
            <a:r>
              <a:rPr lang="en-US" b="1" dirty="0"/>
              <a:t>The truth of Peter’s confession is that rock on which the church was built.</a:t>
            </a:r>
            <a:endParaRPr lang="en-US" dirty="0"/>
          </a:p>
          <a:p>
            <a:pPr marL="628650" lvl="1" indent="-171450">
              <a:buFont typeface="Arial" panose="020B0604020202020204" pitchFamily="34" charset="0"/>
              <a:buChar char="•"/>
            </a:pPr>
            <a:r>
              <a:rPr lang="en-US" dirty="0"/>
              <a:t>The church was prophesied to be established on a cornerstone – </a:t>
            </a:r>
            <a:r>
              <a:rPr lang="en-US" b="1" dirty="0"/>
              <a:t>Isaiah 28:16</a:t>
            </a:r>
            <a:endParaRPr lang="en-US" dirty="0"/>
          </a:p>
          <a:p>
            <a:pPr marL="628650" lvl="1" indent="-171450">
              <a:buFont typeface="Arial" panose="020B0604020202020204" pitchFamily="34" charset="0"/>
              <a:buChar char="•"/>
            </a:pPr>
            <a:r>
              <a:rPr lang="en-US" dirty="0"/>
              <a:t>Peter preached that Jesus was that cornerstone – </a:t>
            </a:r>
            <a:r>
              <a:rPr lang="en-US" b="1" dirty="0"/>
              <a:t>Acts 4:11-12</a:t>
            </a:r>
            <a:endParaRPr lang="en-US" dirty="0"/>
          </a:p>
          <a:p>
            <a:pPr marL="1085850" lvl="2" indent="-171450">
              <a:buFont typeface="Arial" panose="020B0604020202020204" pitchFamily="34" charset="0"/>
              <a:buChar char="•"/>
            </a:pPr>
            <a:r>
              <a:rPr lang="en-US" b="1" dirty="0"/>
              <a:t>The authority that rests with Christ includes that which pertains to salvation. </a:t>
            </a:r>
            <a:endParaRPr lang="en-US" dirty="0"/>
          </a:p>
          <a:p>
            <a:pPr marL="1085850" lvl="2" indent="-171450">
              <a:buFont typeface="Arial" panose="020B0604020202020204" pitchFamily="34" charset="0"/>
              <a:buChar char="•"/>
            </a:pPr>
            <a:r>
              <a:rPr lang="en-US" b="1" dirty="0"/>
              <a:t>All that Christ commands is </a:t>
            </a:r>
            <a:r>
              <a:rPr lang="en-US" b="1" i="1" dirty="0"/>
              <a:t>“the way, the truth, and the life. [And] no one comes to the Father except [by following all He commands]”</a:t>
            </a:r>
            <a:r>
              <a:rPr lang="en-US" b="1" dirty="0"/>
              <a:t> (John 14:6).</a:t>
            </a:r>
            <a:endParaRPr lang="en-US" dirty="0"/>
          </a:p>
          <a:p>
            <a:pPr marL="171450" lvl="0" indent="-171450">
              <a:buFont typeface="Arial" panose="020B0604020202020204" pitchFamily="34" charset="0"/>
              <a:buChar char="•"/>
            </a:pPr>
            <a:r>
              <a:rPr lang="en-US" dirty="0"/>
              <a:t>Paul addressed the problem of sectarianism in Corinth, and refuted it by bringing up Christ’s authority </a:t>
            </a:r>
            <a:r>
              <a:rPr lang="en-US" b="1" dirty="0"/>
              <a:t>– 1 Corinthians 3:10-11</a:t>
            </a:r>
            <a:endParaRPr lang="en-US" dirty="0"/>
          </a:p>
          <a:p>
            <a:pPr marL="628650" lvl="1" indent="-171450">
              <a:buFont typeface="Arial" panose="020B0604020202020204" pitchFamily="34" charset="0"/>
              <a:buChar char="•"/>
            </a:pPr>
            <a:r>
              <a:rPr lang="en-US" dirty="0"/>
              <a:t>Paul started the church in Corinth by simply preaching </a:t>
            </a:r>
            <a:r>
              <a:rPr lang="en-US" b="1" i="1" dirty="0"/>
              <a:t>“Christ and Him crucified” (2:2)</a:t>
            </a:r>
            <a:r>
              <a:rPr lang="en-US" dirty="0"/>
              <a:t>.</a:t>
            </a:r>
          </a:p>
          <a:p>
            <a:endParaRPr lang="en-US" dirty="0"/>
          </a:p>
        </p:txBody>
      </p:sp>
      <p:sp>
        <p:nvSpPr>
          <p:cNvPr id="4" name="Slide Number Placeholder 3"/>
          <p:cNvSpPr>
            <a:spLocks noGrp="1"/>
          </p:cNvSpPr>
          <p:nvPr>
            <p:ph type="sldNum" sz="quarter" idx="10"/>
          </p:nvPr>
        </p:nvSpPr>
        <p:spPr/>
        <p:txBody>
          <a:bodyPr/>
          <a:lstStyle/>
          <a:p>
            <a:fld id="{7F6BB7A6-7DE6-49DB-B21F-2B873F9B2B23}" type="slidenum">
              <a:rPr lang="en-US" smtClean="0"/>
              <a:t>3</a:t>
            </a:fld>
            <a:endParaRPr lang="en-US"/>
          </a:p>
        </p:txBody>
      </p:sp>
    </p:spTree>
    <p:extLst>
      <p:ext uri="{BB962C8B-B14F-4D97-AF65-F5344CB8AC3E}">
        <p14:creationId xmlns:p14="http://schemas.microsoft.com/office/powerpoint/2010/main" val="1581625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dirty="0"/>
              <a:t>Binding and Loosing – Done in Heaven (</a:t>
            </a:r>
            <a:r>
              <a:rPr lang="en-US" sz="1400" b="1" dirty="0"/>
              <a:t>v. 19</a:t>
            </a:r>
            <a:r>
              <a:rPr lang="en-US" sz="1400" dirty="0"/>
              <a:t>)</a:t>
            </a:r>
          </a:p>
          <a:p>
            <a:pPr marL="171450" lvl="0" indent="-171450">
              <a:buFont typeface="Arial" panose="020B0604020202020204" pitchFamily="34" charset="0"/>
              <a:buChar char="•"/>
            </a:pPr>
            <a:r>
              <a:rPr lang="en-US" dirty="0"/>
              <a:t>Jesus’ chosen apostles were given authority as His means to establish His kingdom. </a:t>
            </a:r>
            <a:r>
              <a:rPr lang="en-US" i="1" dirty="0"/>
              <a:t>(Give you the keys…)</a:t>
            </a:r>
            <a:endParaRPr lang="en-US" dirty="0"/>
          </a:p>
          <a:p>
            <a:pPr marL="628650" lvl="1" indent="-171450">
              <a:buFont typeface="Arial" panose="020B0604020202020204" pitchFamily="34" charset="0"/>
              <a:buChar char="•"/>
            </a:pPr>
            <a:r>
              <a:rPr lang="en-US" b="1" dirty="0"/>
              <a:t>This is seen at the beginning of the church in Acts 2 when the apostles began to preach Christ and Him crucified.</a:t>
            </a:r>
            <a:endParaRPr lang="en-US" dirty="0"/>
          </a:p>
          <a:p>
            <a:pPr marL="171450" lvl="0" indent="-171450">
              <a:buFont typeface="Arial" panose="020B0604020202020204" pitchFamily="34" charset="0"/>
              <a:buChar char="•"/>
            </a:pPr>
            <a:r>
              <a:rPr lang="en-US" b="1" dirty="0"/>
              <a:t>Ephesians 2:19-22 </a:t>
            </a:r>
            <a:r>
              <a:rPr lang="en-US" dirty="0"/>
              <a:t>(Speaking of separation of Jew/Gentile being destroyed) – The Apostles are part of the foundation of which Jesus is the cornerstone.</a:t>
            </a:r>
          </a:p>
          <a:p>
            <a:pPr marL="171450" lvl="0" indent="-171450">
              <a:buFont typeface="Arial" panose="020B0604020202020204" pitchFamily="34" charset="0"/>
              <a:buChar char="•"/>
            </a:pPr>
            <a:r>
              <a:rPr lang="en-US" b="1" dirty="0"/>
              <a:t>God’s plan to have the apostles as the foundation did not leave the pattern to their own discretion.</a:t>
            </a:r>
            <a:endParaRPr lang="en-US" dirty="0"/>
          </a:p>
          <a:p>
            <a:pPr marL="628650" lvl="1" indent="-171450">
              <a:buFont typeface="Arial" panose="020B0604020202020204" pitchFamily="34" charset="0"/>
              <a:buChar char="•"/>
            </a:pPr>
            <a:r>
              <a:rPr lang="en-US" b="1" dirty="0"/>
              <a:t>Man is fallible – Galatians 2:11 </a:t>
            </a:r>
            <a:r>
              <a:rPr lang="en-US" dirty="0"/>
              <a:t>– Peter, an apostle, was advocating inappropriate behavior contrary to revealed truth.</a:t>
            </a:r>
          </a:p>
          <a:p>
            <a:pPr marL="171450" lvl="0" indent="-171450">
              <a:buFont typeface="Arial" panose="020B0604020202020204" pitchFamily="34" charset="0"/>
              <a:buChar char="•"/>
            </a:pPr>
            <a:r>
              <a:rPr lang="en-US" dirty="0"/>
              <a:t>Their words were on the same level as the inspired Prophets, who’s words were not their own – </a:t>
            </a:r>
            <a:r>
              <a:rPr lang="en-US" b="1" dirty="0"/>
              <a:t>2 Peter 3:1-2; 1:20-21</a:t>
            </a:r>
            <a:endParaRPr lang="en-US" dirty="0"/>
          </a:p>
          <a:p>
            <a:pPr marL="628650" lvl="1" indent="-171450">
              <a:buFont typeface="Arial" panose="020B0604020202020204" pitchFamily="34" charset="0"/>
              <a:buChar char="•"/>
            </a:pPr>
            <a:r>
              <a:rPr lang="en-US" b="1" dirty="0"/>
              <a:t>God does the binding and loosing in heaven. The apostolic doctrine is that which God has bound or loosed communicated to us via inspiration of scripture.</a:t>
            </a:r>
            <a:endParaRPr lang="en-US" dirty="0"/>
          </a:p>
          <a:p>
            <a:r>
              <a:rPr lang="en-US" b="1" dirty="0"/>
              <a:t>These truths logically imply a correct way to be instructed by the scripture. If all scripture is inspired, and therefore must be followed, each and every principle must be considered carefully. There are logical implications throughout scripture giving us the tools needed to </a:t>
            </a:r>
            <a:r>
              <a:rPr lang="en-US" b="1" i="1" dirty="0"/>
              <a:t>“rightly [divide] the word of truth” </a:t>
            </a:r>
            <a:r>
              <a:rPr lang="en-US" b="1" dirty="0"/>
              <a:t>(2 Timothy 2:15).</a:t>
            </a:r>
            <a:endParaRPr lang="en-US" dirty="0"/>
          </a:p>
          <a:p>
            <a:endParaRPr lang="en-US" dirty="0"/>
          </a:p>
        </p:txBody>
      </p:sp>
      <p:sp>
        <p:nvSpPr>
          <p:cNvPr id="4" name="Slide Number Placeholder 3"/>
          <p:cNvSpPr>
            <a:spLocks noGrp="1"/>
          </p:cNvSpPr>
          <p:nvPr>
            <p:ph type="sldNum" sz="quarter" idx="10"/>
          </p:nvPr>
        </p:nvSpPr>
        <p:spPr/>
        <p:txBody>
          <a:bodyPr/>
          <a:lstStyle/>
          <a:p>
            <a:fld id="{7F6BB7A6-7DE6-49DB-B21F-2B873F9B2B23}" type="slidenum">
              <a:rPr lang="en-US" smtClean="0"/>
              <a:t>4</a:t>
            </a:fld>
            <a:endParaRPr lang="en-US"/>
          </a:p>
        </p:txBody>
      </p:sp>
    </p:spTree>
    <p:extLst>
      <p:ext uri="{BB962C8B-B14F-4D97-AF65-F5344CB8AC3E}">
        <p14:creationId xmlns:p14="http://schemas.microsoft.com/office/powerpoint/2010/main" val="3958492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dirty="0"/>
              <a:t>Generic and Specific authority</a:t>
            </a:r>
          </a:p>
          <a:p>
            <a:pPr lvl="0"/>
            <a:r>
              <a:rPr lang="en-US" dirty="0"/>
              <a:t>Definitions</a:t>
            </a:r>
          </a:p>
          <a:p>
            <a:pPr marL="171450" lvl="0" indent="-171450">
              <a:buFont typeface="Arial" panose="020B0604020202020204" pitchFamily="34" charset="0"/>
              <a:buChar char="•"/>
            </a:pPr>
            <a:r>
              <a:rPr lang="en-US" dirty="0"/>
              <a:t>Generic – Whatever is necessary to carry out a command is included in the command.</a:t>
            </a:r>
          </a:p>
          <a:p>
            <a:pPr marL="171450" lvl="0" indent="-171450">
              <a:buFont typeface="Arial" panose="020B0604020202020204" pitchFamily="34" charset="0"/>
              <a:buChar char="•"/>
            </a:pPr>
            <a:r>
              <a:rPr lang="en-US" dirty="0"/>
              <a:t>Specific – The statement or command to do one thing only authorizes the doing of that thing. The doing of all others is in effect, forbidden.</a:t>
            </a:r>
          </a:p>
          <a:p>
            <a:pPr lvl="0"/>
            <a:r>
              <a:rPr lang="en-US" dirty="0"/>
              <a:t>Example</a:t>
            </a:r>
          </a:p>
          <a:p>
            <a:pPr marL="171450" lvl="0" indent="-171450">
              <a:buFont typeface="Arial" panose="020B0604020202020204" pitchFamily="34" charset="0"/>
              <a:buChar char="•"/>
            </a:pPr>
            <a:r>
              <a:rPr lang="en-US" dirty="0"/>
              <a:t>Noah (</a:t>
            </a:r>
            <a:r>
              <a:rPr lang="en-US" b="1" dirty="0"/>
              <a:t>Genesis 6:13-21</a:t>
            </a:r>
            <a:r>
              <a:rPr lang="en-US" dirty="0"/>
              <a:t>).</a:t>
            </a:r>
          </a:p>
          <a:p>
            <a:pPr marL="628650" lvl="1" indent="-171450">
              <a:buFont typeface="Arial" panose="020B0604020202020204" pitchFamily="34" charset="0"/>
              <a:buChar char="•"/>
            </a:pPr>
            <a:r>
              <a:rPr lang="en-US" dirty="0"/>
              <a:t>Generic – tools needed to build the ark. Animals needed to transfer wood. Where he got the pitch.</a:t>
            </a:r>
          </a:p>
          <a:p>
            <a:pPr marL="628650" lvl="1" indent="-171450">
              <a:buFont typeface="Arial" panose="020B0604020202020204" pitchFamily="34" charset="0"/>
              <a:buChar char="•"/>
            </a:pPr>
            <a:r>
              <a:rPr lang="en-US" dirty="0"/>
              <a:t>Specific – type of wood (gopher). Cover inside and out with pitch. Length, width, height. Door of the ark. </a:t>
            </a:r>
          </a:p>
          <a:p>
            <a:pPr marL="628650" lvl="1" indent="-171450">
              <a:buFont typeface="Arial" panose="020B0604020202020204" pitchFamily="34" charset="0"/>
              <a:buChar char="•"/>
            </a:pPr>
            <a:r>
              <a:rPr lang="en-US" b="1" dirty="0"/>
              <a:t>Those things mentioned specifically were meant to be completed to the specifications. Those things mentioned generally were meant to be completed by whatever means necessary</a:t>
            </a:r>
            <a:r>
              <a:rPr lang="en-US" dirty="0"/>
              <a:t>.</a:t>
            </a:r>
          </a:p>
          <a:p>
            <a:r>
              <a:rPr lang="en-US" b="1" dirty="0"/>
              <a:t>In scripture there aren’t always commands given word for word. “Thou shalt” and “Thou shalt not.” However, silence does not authorize, so we must determine what is authorized from all that scripture reveals. This is seen in three areas </a:t>
            </a:r>
            <a:r>
              <a:rPr lang="en-US" b="1"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fld id="{7F6BB7A6-7DE6-49DB-B21F-2B873F9B2B23}" type="slidenum">
              <a:rPr lang="en-US" smtClean="0"/>
              <a:t>5</a:t>
            </a:fld>
            <a:endParaRPr lang="en-US"/>
          </a:p>
        </p:txBody>
      </p:sp>
    </p:spTree>
    <p:extLst>
      <p:ext uri="{BB962C8B-B14F-4D97-AF65-F5344CB8AC3E}">
        <p14:creationId xmlns:p14="http://schemas.microsoft.com/office/powerpoint/2010/main" val="2111562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800" dirty="0"/>
              <a:t>Explicit Command, Approved Example, Necessary Implication</a:t>
            </a:r>
          </a:p>
          <a:p>
            <a:pPr lvl="0"/>
            <a:r>
              <a:rPr lang="en-US" sz="1400" dirty="0"/>
              <a:t>The Lord’s Supper (as an example).</a:t>
            </a:r>
          </a:p>
          <a:p>
            <a:pPr lvl="1"/>
            <a:r>
              <a:rPr lang="en-US" b="1" dirty="0"/>
              <a:t>Explicit Command (Observance)</a:t>
            </a:r>
          </a:p>
          <a:p>
            <a:pPr marL="1085850" lvl="2" indent="-171450">
              <a:buFont typeface="Arial" panose="020B0604020202020204" pitchFamily="34" charset="0"/>
              <a:buChar char="•"/>
            </a:pPr>
            <a:r>
              <a:rPr lang="en-US" b="1" dirty="0"/>
              <a:t>1 Corinthians 11:23-25</a:t>
            </a:r>
            <a:r>
              <a:rPr lang="en-US" dirty="0"/>
              <a:t> – The Lord’s Supper was something explicitly commanded by our Lord for citizens of His kingdom to participate in. </a:t>
            </a:r>
          </a:p>
          <a:p>
            <a:pPr marL="1085850" lvl="2" indent="-171450">
              <a:buFont typeface="Arial" panose="020B0604020202020204" pitchFamily="34" charset="0"/>
              <a:buChar char="•"/>
            </a:pPr>
            <a:r>
              <a:rPr lang="en-US" b="1" dirty="0"/>
              <a:t>The memorial is not left to preference, but is something a Christian MUST do</a:t>
            </a:r>
            <a:r>
              <a:rPr lang="en-US" dirty="0"/>
              <a:t>.</a:t>
            </a:r>
          </a:p>
          <a:p>
            <a:pPr lvl="1"/>
            <a:r>
              <a:rPr lang="en-US" b="1" dirty="0"/>
              <a:t>Approved Example (Time of Observance)</a:t>
            </a:r>
          </a:p>
          <a:p>
            <a:pPr marL="1085850" lvl="2" indent="-171450">
              <a:buFont typeface="Arial" panose="020B0604020202020204" pitchFamily="34" charset="0"/>
              <a:buChar char="•"/>
            </a:pPr>
            <a:r>
              <a:rPr lang="en-US" dirty="0"/>
              <a:t>There isn’t anything in 1 Corinthians 11 about when the disciples were supposed to partake of the supper.</a:t>
            </a:r>
          </a:p>
          <a:p>
            <a:pPr marL="1085850" lvl="2" indent="-171450">
              <a:buFont typeface="Arial" panose="020B0604020202020204" pitchFamily="34" charset="0"/>
              <a:buChar char="•"/>
            </a:pPr>
            <a:r>
              <a:rPr lang="en-US" dirty="0"/>
              <a:t>In fact, there is not a scripture that gives an explicit command for any time. How do we determine the proper time to partake?</a:t>
            </a:r>
          </a:p>
          <a:p>
            <a:pPr marL="1543050" lvl="3" indent="-171450">
              <a:buFont typeface="Arial" panose="020B0604020202020204" pitchFamily="34" charset="0"/>
              <a:buChar char="•"/>
            </a:pPr>
            <a:r>
              <a:rPr lang="en-US" dirty="0"/>
              <a:t>When did the approved disciples recorded in the New Testament partake?</a:t>
            </a:r>
          </a:p>
          <a:p>
            <a:pPr marL="1085850" lvl="2" indent="-171450">
              <a:buFont typeface="Arial" panose="020B0604020202020204" pitchFamily="34" charset="0"/>
              <a:buChar char="•"/>
            </a:pPr>
            <a:r>
              <a:rPr lang="en-US" b="1" dirty="0"/>
              <a:t>Acts 20:7</a:t>
            </a:r>
            <a:r>
              <a:rPr lang="en-US" dirty="0"/>
              <a:t> – The example given is on the first day of the week.</a:t>
            </a:r>
          </a:p>
          <a:p>
            <a:pPr marL="1543050" lvl="3" indent="-171450">
              <a:buFont typeface="Arial" panose="020B0604020202020204" pitchFamily="34" charset="0"/>
              <a:buChar char="•"/>
            </a:pPr>
            <a:r>
              <a:rPr lang="en-US" b="1" i="1" dirty="0"/>
              <a:t>“He broke it and said” (1 Corinthians 11:24)</a:t>
            </a:r>
            <a:r>
              <a:rPr lang="en-US" b="1" dirty="0"/>
              <a:t>. The Lord’s Supper was referred to as breaking bread. (cf. Acts 2:42).</a:t>
            </a:r>
            <a:endParaRPr lang="en-US" dirty="0"/>
          </a:p>
          <a:p>
            <a:pPr marL="1543050" lvl="3" indent="-171450">
              <a:buFont typeface="Arial" panose="020B0604020202020204" pitchFamily="34" charset="0"/>
              <a:buChar char="•"/>
            </a:pPr>
            <a:r>
              <a:rPr lang="en-US" b="1" dirty="0"/>
              <a:t>The disciples came together for the purpose of taking the Lord’s Supper. This occurred on the first day of the week, and is only recorded as being practiced on this day.</a:t>
            </a:r>
            <a:r>
              <a:rPr lang="en-US" dirty="0"/>
              <a:t> (This limits our partaking to the first day of the week.)</a:t>
            </a:r>
          </a:p>
          <a:p>
            <a:pPr lvl="1"/>
            <a:r>
              <a:rPr lang="en-US" b="1" dirty="0"/>
              <a:t>Necessary Implication (Frequency of Observance)</a:t>
            </a:r>
          </a:p>
          <a:p>
            <a:pPr marL="1085850" lvl="2" indent="-171450">
              <a:buFont typeface="Arial" panose="020B0604020202020204" pitchFamily="34" charset="0"/>
              <a:buChar char="•"/>
            </a:pPr>
            <a:r>
              <a:rPr lang="en-US" b="1" dirty="0"/>
              <a:t>Acts 2:42</a:t>
            </a:r>
            <a:r>
              <a:rPr lang="en-US" dirty="0"/>
              <a:t> tells us they continued in </a:t>
            </a:r>
            <a:r>
              <a:rPr lang="en-US" i="1" dirty="0"/>
              <a:t>“the breaking of bread.”</a:t>
            </a:r>
            <a:endParaRPr lang="en-US" dirty="0"/>
          </a:p>
          <a:p>
            <a:pPr marL="1085850" lvl="2" indent="-171450">
              <a:buFont typeface="Arial" panose="020B0604020202020204" pitchFamily="34" charset="0"/>
              <a:buChar char="•"/>
            </a:pPr>
            <a:r>
              <a:rPr lang="en-US" b="1" dirty="0"/>
              <a:t>1 Corinthians 11:26</a:t>
            </a:r>
            <a:r>
              <a:rPr lang="en-US" dirty="0"/>
              <a:t> says, </a:t>
            </a:r>
            <a:r>
              <a:rPr lang="en-US" i="1" dirty="0"/>
              <a:t>“For as often as you eat this bread and drink this cup, you proclaim the Lord’s death till He comes.”</a:t>
            </a:r>
            <a:endParaRPr lang="en-US" dirty="0"/>
          </a:p>
          <a:p>
            <a:pPr marL="1543050" lvl="3" indent="-171450">
              <a:buFont typeface="Arial" panose="020B0604020202020204" pitchFamily="34" charset="0"/>
              <a:buChar char="•"/>
            </a:pPr>
            <a:r>
              <a:rPr lang="en-US" dirty="0"/>
              <a:t>This is something that takes place continually/often. It is not a one-time observance.</a:t>
            </a:r>
          </a:p>
          <a:p>
            <a:pPr marL="1085850" lvl="2" indent="-171450">
              <a:buFont typeface="Arial" panose="020B0604020202020204" pitchFamily="34" charset="0"/>
              <a:buChar char="•"/>
            </a:pPr>
            <a:r>
              <a:rPr lang="en-US" dirty="0"/>
              <a:t>A logical and necessary implication from the text of Acts 20:7 is that the disciples did this every first day of the week.</a:t>
            </a:r>
          </a:p>
          <a:p>
            <a:pPr marL="1085850" lvl="2" indent="-171450">
              <a:buFont typeface="Arial" panose="020B0604020202020204" pitchFamily="34" charset="0"/>
              <a:buChar char="•"/>
            </a:pPr>
            <a:r>
              <a:rPr lang="en-US" dirty="0"/>
              <a:t>Example of Sabbath day: </a:t>
            </a:r>
            <a:r>
              <a:rPr lang="en-US" b="1" dirty="0"/>
              <a:t>Exodus 20:8-11</a:t>
            </a:r>
            <a:endParaRPr lang="en-US" dirty="0"/>
          </a:p>
          <a:p>
            <a:pPr marL="1543050" lvl="3" indent="-171450">
              <a:buFont typeface="Arial" panose="020B0604020202020204" pitchFamily="34" charset="0"/>
              <a:buChar char="•"/>
            </a:pPr>
            <a:r>
              <a:rPr lang="en-US" dirty="0"/>
              <a:t>God did not say EVERY Sabbath day. It was implied.</a:t>
            </a:r>
          </a:p>
          <a:p>
            <a:pPr lvl="0"/>
            <a:r>
              <a:rPr lang="en-US" b="1" dirty="0"/>
              <a:t>These principles must be taken into consideration when studying scripture. Everything we are supposed to do is instructed in one of these forms.</a:t>
            </a:r>
            <a:endParaRPr lang="en-US" dirty="0"/>
          </a:p>
          <a:p>
            <a:pPr lvl="0"/>
            <a:r>
              <a:rPr lang="en-US" b="1" dirty="0"/>
              <a:t>What if we can’t find authority for it using these methods? DON’T DO IT!</a:t>
            </a:r>
            <a:endParaRPr lang="en-US" dirty="0"/>
          </a:p>
          <a:p>
            <a:endParaRPr lang="en-US" dirty="0"/>
          </a:p>
        </p:txBody>
      </p:sp>
      <p:sp>
        <p:nvSpPr>
          <p:cNvPr id="4" name="Slide Number Placeholder 3"/>
          <p:cNvSpPr>
            <a:spLocks noGrp="1"/>
          </p:cNvSpPr>
          <p:nvPr>
            <p:ph type="sldNum" sz="quarter" idx="10"/>
          </p:nvPr>
        </p:nvSpPr>
        <p:spPr/>
        <p:txBody>
          <a:bodyPr/>
          <a:lstStyle/>
          <a:p>
            <a:fld id="{7F6BB7A6-7DE6-49DB-B21F-2B873F9B2B23}" type="slidenum">
              <a:rPr lang="en-US" smtClean="0"/>
              <a:t>6</a:t>
            </a:fld>
            <a:endParaRPr lang="en-US"/>
          </a:p>
        </p:txBody>
      </p:sp>
    </p:spTree>
    <p:extLst>
      <p:ext uri="{BB962C8B-B14F-4D97-AF65-F5344CB8AC3E}">
        <p14:creationId xmlns:p14="http://schemas.microsoft.com/office/powerpoint/2010/main" val="896107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dirty="0"/>
              <a:t>Failure to Strictly Obey</a:t>
            </a:r>
          </a:p>
          <a:p>
            <a:pPr marL="171450" lvl="0" indent="-171450">
              <a:buFont typeface="Arial" panose="020B0604020202020204" pitchFamily="34" charset="0"/>
              <a:buChar char="•"/>
            </a:pPr>
            <a:r>
              <a:rPr lang="en-US" dirty="0"/>
              <a:t>If we fail to consider God’s word with such carefulness we will be punished.</a:t>
            </a:r>
          </a:p>
          <a:p>
            <a:pPr marL="171450" lvl="0" indent="-171450">
              <a:buFont typeface="Arial" panose="020B0604020202020204" pitchFamily="34" charset="0"/>
              <a:buChar char="•"/>
            </a:pPr>
            <a:r>
              <a:rPr lang="en-US" b="1" dirty="0"/>
              <a:t>Luke 6:46-49</a:t>
            </a:r>
            <a:r>
              <a:rPr lang="en-US" dirty="0"/>
              <a:t> – House on rock or sand.</a:t>
            </a:r>
          </a:p>
          <a:p>
            <a:pPr marL="628650" lvl="1" indent="-171450">
              <a:buFont typeface="Arial" panose="020B0604020202020204" pitchFamily="34" charset="0"/>
              <a:buChar char="•"/>
            </a:pPr>
            <a:r>
              <a:rPr lang="en-US" dirty="0"/>
              <a:t>Lord – supreme authority.</a:t>
            </a:r>
          </a:p>
          <a:p>
            <a:pPr marL="628650" lvl="1" indent="-171450">
              <a:buFont typeface="Arial" panose="020B0604020202020204" pitchFamily="34" charset="0"/>
              <a:buChar char="•"/>
            </a:pPr>
            <a:r>
              <a:rPr lang="en-US" b="1" dirty="0"/>
              <a:t>The inspiration of scripture suggest that each word was placed in such a way to formulate a specific sentence. If God said it, that settles it, and we must obey it!</a:t>
            </a:r>
            <a:endParaRPr lang="en-US" dirty="0"/>
          </a:p>
          <a:p>
            <a:r>
              <a:rPr lang="en-US" b="1" dirty="0"/>
              <a:t>Conclusion</a:t>
            </a:r>
            <a:endParaRPr lang="en-US" dirty="0"/>
          </a:p>
          <a:p>
            <a:pPr marL="171450" lvl="0" indent="-171450">
              <a:buFont typeface="Arial" panose="020B0604020202020204" pitchFamily="34" charset="0"/>
              <a:buChar char="•"/>
            </a:pPr>
            <a:r>
              <a:rPr lang="en-US" dirty="0"/>
              <a:t>The Bible is given as a </a:t>
            </a:r>
            <a:r>
              <a:rPr lang="en-US" b="1" i="1" dirty="0"/>
              <a:t>“lamp to [our] feet and a light to [our] path” (Psalm 119:105)</a:t>
            </a:r>
            <a:r>
              <a:rPr lang="en-US" dirty="0"/>
              <a:t> because </a:t>
            </a:r>
            <a:r>
              <a:rPr lang="en-US" b="1" i="1" dirty="0"/>
              <a:t>“the way of man is not in himself; It is not in man who walks to direct his own steps” (Jeremiah 10:23)</a:t>
            </a:r>
            <a:r>
              <a:rPr lang="en-US" dirty="0"/>
              <a:t>.</a:t>
            </a:r>
          </a:p>
          <a:p>
            <a:pPr marL="171450" lvl="0" indent="-171450">
              <a:buFont typeface="Arial" panose="020B0604020202020204" pitchFamily="34" charset="0"/>
              <a:buChar char="•"/>
            </a:pPr>
            <a:r>
              <a:rPr lang="en-US" dirty="0"/>
              <a:t>We cannot arbitrarily choose areas we need guidance in, but accept that God knows best in every circumstance, and therefore must follow Him in all things.</a:t>
            </a:r>
          </a:p>
          <a:p>
            <a:pPr marL="171450" lvl="0" indent="-171450">
              <a:buFont typeface="Arial" panose="020B0604020202020204" pitchFamily="34" charset="0"/>
              <a:buChar char="•"/>
            </a:pPr>
            <a:r>
              <a:rPr lang="en-US" b="1" dirty="0"/>
              <a:t>We must not question God’s directions as to whether they are petty. He is Holy, and we must be Holy, only by following Him as He is.</a:t>
            </a:r>
            <a:endParaRPr lang="en-US" dirty="0"/>
          </a:p>
          <a:p>
            <a:endParaRPr lang="en-US" dirty="0"/>
          </a:p>
        </p:txBody>
      </p:sp>
      <p:sp>
        <p:nvSpPr>
          <p:cNvPr id="4" name="Slide Number Placeholder 3"/>
          <p:cNvSpPr>
            <a:spLocks noGrp="1"/>
          </p:cNvSpPr>
          <p:nvPr>
            <p:ph type="sldNum" sz="quarter" idx="10"/>
          </p:nvPr>
        </p:nvSpPr>
        <p:spPr/>
        <p:txBody>
          <a:bodyPr/>
          <a:lstStyle/>
          <a:p>
            <a:fld id="{7F6BB7A6-7DE6-49DB-B21F-2B873F9B2B23}" type="slidenum">
              <a:rPr lang="en-US" smtClean="0"/>
              <a:t>7</a:t>
            </a:fld>
            <a:endParaRPr lang="en-US"/>
          </a:p>
        </p:txBody>
      </p:sp>
    </p:spTree>
    <p:extLst>
      <p:ext uri="{BB962C8B-B14F-4D97-AF65-F5344CB8AC3E}">
        <p14:creationId xmlns:p14="http://schemas.microsoft.com/office/powerpoint/2010/main" val="3472659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477E9B-3CD4-4DF5-A5DA-3BD5FBC70C43}" type="datetimeFigureOut">
              <a:rPr lang="en-US" smtClean="0"/>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46B95-FDB8-4222-916A-533936D92F62}" type="slidenum">
              <a:rPr lang="en-US" smtClean="0"/>
              <a:t>‹#›</a:t>
            </a:fld>
            <a:endParaRPr lang="en-US"/>
          </a:p>
        </p:txBody>
      </p:sp>
    </p:spTree>
    <p:extLst>
      <p:ext uri="{BB962C8B-B14F-4D97-AF65-F5344CB8AC3E}">
        <p14:creationId xmlns:p14="http://schemas.microsoft.com/office/powerpoint/2010/main" val="2481266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477E9B-3CD4-4DF5-A5DA-3BD5FBC70C43}" type="datetimeFigureOut">
              <a:rPr lang="en-US" smtClean="0"/>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46B95-FDB8-4222-916A-533936D92F62}" type="slidenum">
              <a:rPr lang="en-US" smtClean="0"/>
              <a:t>‹#›</a:t>
            </a:fld>
            <a:endParaRPr lang="en-US"/>
          </a:p>
        </p:txBody>
      </p:sp>
    </p:spTree>
    <p:extLst>
      <p:ext uri="{BB962C8B-B14F-4D97-AF65-F5344CB8AC3E}">
        <p14:creationId xmlns:p14="http://schemas.microsoft.com/office/powerpoint/2010/main" val="2357320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477E9B-3CD4-4DF5-A5DA-3BD5FBC70C43}" type="datetimeFigureOut">
              <a:rPr lang="en-US" smtClean="0"/>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46B95-FDB8-4222-916A-533936D92F62}" type="slidenum">
              <a:rPr lang="en-US" smtClean="0"/>
              <a:t>‹#›</a:t>
            </a:fld>
            <a:endParaRPr lang="en-US"/>
          </a:p>
        </p:txBody>
      </p:sp>
    </p:spTree>
    <p:extLst>
      <p:ext uri="{BB962C8B-B14F-4D97-AF65-F5344CB8AC3E}">
        <p14:creationId xmlns:p14="http://schemas.microsoft.com/office/powerpoint/2010/main" val="3627733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477E9B-3CD4-4DF5-A5DA-3BD5FBC70C43}" type="datetimeFigureOut">
              <a:rPr lang="en-US" smtClean="0"/>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46B95-FDB8-4222-916A-533936D92F62}" type="slidenum">
              <a:rPr lang="en-US" smtClean="0"/>
              <a:t>‹#›</a:t>
            </a:fld>
            <a:endParaRPr lang="en-US"/>
          </a:p>
        </p:txBody>
      </p:sp>
    </p:spTree>
    <p:extLst>
      <p:ext uri="{BB962C8B-B14F-4D97-AF65-F5344CB8AC3E}">
        <p14:creationId xmlns:p14="http://schemas.microsoft.com/office/powerpoint/2010/main" val="1364531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477E9B-3CD4-4DF5-A5DA-3BD5FBC70C43}" type="datetimeFigureOut">
              <a:rPr lang="en-US" smtClean="0"/>
              <a:t>10/24/2015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46B95-FDB8-4222-916A-533936D92F62}" type="slidenum">
              <a:rPr lang="en-US" smtClean="0"/>
              <a:t>‹#›</a:t>
            </a:fld>
            <a:endParaRPr lang="en-US"/>
          </a:p>
        </p:txBody>
      </p:sp>
    </p:spTree>
    <p:extLst>
      <p:ext uri="{BB962C8B-B14F-4D97-AF65-F5344CB8AC3E}">
        <p14:creationId xmlns:p14="http://schemas.microsoft.com/office/powerpoint/2010/main" val="895740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477E9B-3CD4-4DF5-A5DA-3BD5FBC70C43}" type="datetimeFigureOut">
              <a:rPr lang="en-US" smtClean="0"/>
              <a:t>10/24/2015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46B95-FDB8-4222-916A-533936D92F62}" type="slidenum">
              <a:rPr lang="en-US" smtClean="0"/>
              <a:t>‹#›</a:t>
            </a:fld>
            <a:endParaRPr lang="en-US"/>
          </a:p>
        </p:txBody>
      </p:sp>
    </p:spTree>
    <p:extLst>
      <p:ext uri="{BB962C8B-B14F-4D97-AF65-F5344CB8AC3E}">
        <p14:creationId xmlns:p14="http://schemas.microsoft.com/office/powerpoint/2010/main" val="1026979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477E9B-3CD4-4DF5-A5DA-3BD5FBC70C43}" type="datetimeFigureOut">
              <a:rPr lang="en-US" smtClean="0"/>
              <a:t>10/24/2015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46B95-FDB8-4222-916A-533936D92F62}" type="slidenum">
              <a:rPr lang="en-US" smtClean="0"/>
              <a:t>‹#›</a:t>
            </a:fld>
            <a:endParaRPr lang="en-US"/>
          </a:p>
        </p:txBody>
      </p:sp>
    </p:spTree>
    <p:extLst>
      <p:ext uri="{BB962C8B-B14F-4D97-AF65-F5344CB8AC3E}">
        <p14:creationId xmlns:p14="http://schemas.microsoft.com/office/powerpoint/2010/main" val="2768682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477E9B-3CD4-4DF5-A5DA-3BD5FBC70C43}" type="datetimeFigureOut">
              <a:rPr lang="en-US" smtClean="0"/>
              <a:t>10/24/2015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46B95-FDB8-4222-916A-533936D92F62}" type="slidenum">
              <a:rPr lang="en-US" smtClean="0"/>
              <a:t>‹#›</a:t>
            </a:fld>
            <a:endParaRPr lang="en-US"/>
          </a:p>
        </p:txBody>
      </p:sp>
    </p:spTree>
    <p:extLst>
      <p:ext uri="{BB962C8B-B14F-4D97-AF65-F5344CB8AC3E}">
        <p14:creationId xmlns:p14="http://schemas.microsoft.com/office/powerpoint/2010/main" val="1820968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477E9B-3CD4-4DF5-A5DA-3BD5FBC70C43}" type="datetimeFigureOut">
              <a:rPr lang="en-US" smtClean="0"/>
              <a:t>10/24/2015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546B95-FDB8-4222-916A-533936D92F62}" type="slidenum">
              <a:rPr lang="en-US" smtClean="0"/>
              <a:t>‹#›</a:t>
            </a:fld>
            <a:endParaRPr lang="en-US"/>
          </a:p>
        </p:txBody>
      </p:sp>
    </p:spTree>
    <p:extLst>
      <p:ext uri="{BB962C8B-B14F-4D97-AF65-F5344CB8AC3E}">
        <p14:creationId xmlns:p14="http://schemas.microsoft.com/office/powerpoint/2010/main" val="6822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477E9B-3CD4-4DF5-A5DA-3BD5FBC70C43}" type="datetimeFigureOut">
              <a:rPr lang="en-US" smtClean="0"/>
              <a:t>10/24/2015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46B95-FDB8-4222-916A-533936D92F62}" type="slidenum">
              <a:rPr lang="en-US" smtClean="0"/>
              <a:t>‹#›</a:t>
            </a:fld>
            <a:endParaRPr lang="en-US"/>
          </a:p>
        </p:txBody>
      </p:sp>
    </p:spTree>
    <p:extLst>
      <p:ext uri="{BB962C8B-B14F-4D97-AF65-F5344CB8AC3E}">
        <p14:creationId xmlns:p14="http://schemas.microsoft.com/office/powerpoint/2010/main" val="498440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477E9B-3CD4-4DF5-A5DA-3BD5FBC70C43}" type="datetimeFigureOut">
              <a:rPr lang="en-US" smtClean="0"/>
              <a:t>10/24/2015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46B95-FDB8-4222-916A-533936D92F62}" type="slidenum">
              <a:rPr lang="en-US" smtClean="0"/>
              <a:t>‹#›</a:t>
            </a:fld>
            <a:endParaRPr lang="en-US"/>
          </a:p>
        </p:txBody>
      </p:sp>
    </p:spTree>
    <p:extLst>
      <p:ext uri="{BB962C8B-B14F-4D97-AF65-F5344CB8AC3E}">
        <p14:creationId xmlns:p14="http://schemas.microsoft.com/office/powerpoint/2010/main" val="2778029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77E9B-3CD4-4DF5-A5DA-3BD5FBC70C43}" type="datetimeFigureOut">
              <a:rPr lang="en-US" smtClean="0"/>
              <a:t>10/24/2015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46B95-FDB8-4222-916A-533936D92F62}" type="slidenum">
              <a:rPr lang="en-US" smtClean="0"/>
              <a:t>‹#›</a:t>
            </a:fld>
            <a:endParaRPr lang="en-US"/>
          </a:p>
        </p:txBody>
      </p:sp>
    </p:spTree>
    <p:extLst>
      <p:ext uri="{BB962C8B-B14F-4D97-AF65-F5344CB8AC3E}">
        <p14:creationId xmlns:p14="http://schemas.microsoft.com/office/powerpoint/2010/main" val="677778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5500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69339"/>
            <a:ext cx="7772400" cy="2387600"/>
          </a:xfrm>
        </p:spPr>
        <p:txBody>
          <a:bodyPr>
            <a:noAutofit/>
          </a:bodyPr>
          <a:lstStyle/>
          <a:p>
            <a:r>
              <a:rPr lang="en-US" sz="8000" b="1" dirty="0" smtClean="0">
                <a:solidFill>
                  <a:schemeClr val="bg1"/>
                </a:solidFill>
                <a:latin typeface="Harlow Solid Italic" panose="04030604020F02020D02" pitchFamily="82" charset="0"/>
              </a:rPr>
              <a:t>Considering Bible Authority</a:t>
            </a:r>
            <a:endParaRPr lang="en-US" sz="8000" b="1" dirty="0">
              <a:solidFill>
                <a:schemeClr val="bg1"/>
              </a:solidFill>
              <a:latin typeface="Harlow Solid Italic" panose="04030604020F02020D02" pitchFamily="82" charset="0"/>
            </a:endParaRPr>
          </a:p>
        </p:txBody>
      </p:sp>
      <p:sp>
        <p:nvSpPr>
          <p:cNvPr id="3" name="Subtitle 2"/>
          <p:cNvSpPr>
            <a:spLocks noGrp="1"/>
          </p:cNvSpPr>
          <p:nvPr>
            <p:ph type="subTitle" idx="1"/>
          </p:nvPr>
        </p:nvSpPr>
        <p:spPr>
          <a:xfrm>
            <a:off x="1143000" y="4413406"/>
            <a:ext cx="6858000" cy="1655762"/>
          </a:xfrm>
        </p:spPr>
        <p:txBody>
          <a:bodyPr>
            <a:normAutofit/>
          </a:bodyPr>
          <a:lstStyle/>
          <a:p>
            <a:r>
              <a:rPr lang="en-US" sz="3600" b="1" i="1" dirty="0" smtClean="0">
                <a:solidFill>
                  <a:schemeClr val="bg1"/>
                </a:solidFill>
              </a:rPr>
              <a:t>Matthew 16:13-20</a:t>
            </a:r>
            <a:endParaRPr lang="en-US" sz="3600" b="1" i="1" dirty="0">
              <a:solidFill>
                <a:schemeClr val="bg1"/>
              </a:solidFill>
            </a:endParaRPr>
          </a:p>
        </p:txBody>
      </p:sp>
    </p:spTree>
    <p:extLst>
      <p:ext uri="{BB962C8B-B14F-4D97-AF65-F5344CB8AC3E}">
        <p14:creationId xmlns:p14="http://schemas.microsoft.com/office/powerpoint/2010/main" val="361641052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600" dirty="0" smtClean="0">
                <a:solidFill>
                  <a:schemeClr val="bg1"/>
                </a:solidFill>
                <a:latin typeface="Harlow Solid Italic" panose="04030604020F02020D02" pitchFamily="82" charset="0"/>
              </a:rPr>
              <a:t>The Establishment of the Church</a:t>
            </a:r>
            <a:endParaRPr lang="en-US" sz="6600" dirty="0">
              <a:solidFill>
                <a:schemeClr val="bg1"/>
              </a:solidFill>
              <a:latin typeface="Harlow Solid Italic" panose="04030604020F02020D02" pitchFamily="82" charset="0"/>
            </a:endParaRPr>
          </a:p>
        </p:txBody>
      </p:sp>
      <p:sp>
        <p:nvSpPr>
          <p:cNvPr id="3" name="Content Placeholder 2"/>
          <p:cNvSpPr>
            <a:spLocks noGrp="1"/>
          </p:cNvSpPr>
          <p:nvPr>
            <p:ph idx="1"/>
          </p:nvPr>
        </p:nvSpPr>
        <p:spPr>
          <a:solidFill>
            <a:schemeClr val="tx1">
              <a:alpha val="55000"/>
            </a:schemeClr>
          </a:solidFill>
          <a:effectLst>
            <a:softEdge rad="127000"/>
          </a:effectLst>
        </p:spPr>
        <p:txBody>
          <a:bodyPr>
            <a:normAutofit/>
          </a:bodyPr>
          <a:lstStyle/>
          <a:p>
            <a:pPr marL="0" indent="0" algn="ctr">
              <a:buNone/>
            </a:pPr>
            <a:r>
              <a:rPr lang="en-US" sz="4000" b="1" dirty="0" smtClean="0">
                <a:solidFill>
                  <a:schemeClr val="bg1"/>
                </a:solidFill>
              </a:rPr>
              <a:t>Jesus the Christ, the Son of God         – The Foundation –</a:t>
            </a:r>
          </a:p>
          <a:p>
            <a:pPr marL="0" indent="0" algn="ctr">
              <a:buNone/>
            </a:pPr>
            <a:r>
              <a:rPr lang="en-US" sz="3600" i="1" dirty="0" smtClean="0">
                <a:solidFill>
                  <a:schemeClr val="bg1"/>
                </a:solidFill>
              </a:rPr>
              <a:t>Isaiah 28:16; Acts 4:11-12;                         1 Corinthians 3:10-11</a:t>
            </a:r>
          </a:p>
        </p:txBody>
      </p:sp>
    </p:spTree>
    <p:extLst>
      <p:ext uri="{BB962C8B-B14F-4D97-AF65-F5344CB8AC3E}">
        <p14:creationId xmlns:p14="http://schemas.microsoft.com/office/powerpoint/2010/main" val="5959936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600" dirty="0" smtClean="0">
                <a:solidFill>
                  <a:schemeClr val="bg1"/>
                </a:solidFill>
                <a:latin typeface="Harlow Solid Italic" panose="04030604020F02020D02" pitchFamily="82" charset="0"/>
              </a:rPr>
              <a:t>The Establishment of the Church</a:t>
            </a:r>
            <a:endParaRPr lang="en-US" sz="6600" dirty="0">
              <a:solidFill>
                <a:schemeClr val="bg1"/>
              </a:solidFill>
              <a:latin typeface="Harlow Solid Italic" panose="04030604020F02020D02" pitchFamily="82" charset="0"/>
            </a:endParaRPr>
          </a:p>
        </p:txBody>
      </p:sp>
      <p:sp>
        <p:nvSpPr>
          <p:cNvPr id="3" name="Content Placeholder 2"/>
          <p:cNvSpPr>
            <a:spLocks noGrp="1"/>
          </p:cNvSpPr>
          <p:nvPr>
            <p:ph idx="1"/>
          </p:nvPr>
        </p:nvSpPr>
        <p:spPr>
          <a:solidFill>
            <a:schemeClr val="tx1">
              <a:alpha val="55000"/>
            </a:schemeClr>
          </a:solidFill>
          <a:effectLst>
            <a:softEdge rad="127000"/>
          </a:effectLst>
        </p:spPr>
        <p:txBody>
          <a:bodyPr>
            <a:normAutofit/>
          </a:bodyPr>
          <a:lstStyle/>
          <a:p>
            <a:pPr marL="0" indent="0" algn="ctr">
              <a:buNone/>
            </a:pPr>
            <a:r>
              <a:rPr lang="en-US" sz="4000" b="1" dirty="0" smtClean="0">
                <a:solidFill>
                  <a:schemeClr val="bg1"/>
                </a:solidFill>
              </a:rPr>
              <a:t>Jesus the Christ, the Son of God         – The Foundation –</a:t>
            </a:r>
          </a:p>
          <a:p>
            <a:pPr marL="0" indent="0" algn="ctr">
              <a:buNone/>
            </a:pPr>
            <a:r>
              <a:rPr lang="en-US" sz="3600" i="1" dirty="0" smtClean="0">
                <a:solidFill>
                  <a:schemeClr val="bg1"/>
                </a:solidFill>
              </a:rPr>
              <a:t>Isaiah 28:16; Acts 4:11-12;                         1 Corinthians 3:10-11</a:t>
            </a:r>
          </a:p>
          <a:p>
            <a:pPr marL="0" indent="0" algn="ctr">
              <a:buNone/>
            </a:pPr>
            <a:r>
              <a:rPr lang="en-US" sz="4000" b="1" dirty="0" smtClean="0">
                <a:solidFill>
                  <a:schemeClr val="bg1"/>
                </a:solidFill>
              </a:rPr>
              <a:t>Binding and Loosing                              – Done in heaven –</a:t>
            </a:r>
          </a:p>
          <a:p>
            <a:pPr marL="0" indent="0" algn="ctr">
              <a:buNone/>
            </a:pPr>
            <a:r>
              <a:rPr lang="en-US" sz="3600" i="1" dirty="0" smtClean="0">
                <a:solidFill>
                  <a:schemeClr val="bg1"/>
                </a:solidFill>
              </a:rPr>
              <a:t>Ephesians 2:19-22; 1 Peter 3:1-2; 1:20-21</a:t>
            </a:r>
            <a:endParaRPr lang="en-US" sz="3600" i="1" dirty="0">
              <a:solidFill>
                <a:schemeClr val="bg1"/>
              </a:solidFill>
            </a:endParaRPr>
          </a:p>
        </p:txBody>
      </p:sp>
    </p:spTree>
    <p:extLst>
      <p:ext uri="{BB962C8B-B14F-4D97-AF65-F5344CB8AC3E}">
        <p14:creationId xmlns:p14="http://schemas.microsoft.com/office/powerpoint/2010/main" val="189979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600" dirty="0" smtClean="0">
                <a:solidFill>
                  <a:schemeClr val="bg1"/>
                </a:solidFill>
                <a:latin typeface="Harlow Solid Italic" panose="04030604020F02020D02" pitchFamily="82" charset="0"/>
              </a:rPr>
              <a:t>Generic and Specific Authority</a:t>
            </a:r>
            <a:endParaRPr lang="en-US" sz="6600" dirty="0">
              <a:solidFill>
                <a:schemeClr val="bg1"/>
              </a:solidFill>
              <a:latin typeface="Harlow Solid Italic" panose="04030604020F02020D02" pitchFamily="82" charset="0"/>
            </a:endParaRPr>
          </a:p>
        </p:txBody>
      </p:sp>
      <p:sp>
        <p:nvSpPr>
          <p:cNvPr id="3" name="Content Placeholder 2"/>
          <p:cNvSpPr>
            <a:spLocks noGrp="1"/>
          </p:cNvSpPr>
          <p:nvPr>
            <p:ph idx="1"/>
          </p:nvPr>
        </p:nvSpPr>
        <p:spPr>
          <a:solidFill>
            <a:schemeClr val="tx1">
              <a:alpha val="55000"/>
            </a:schemeClr>
          </a:solidFill>
          <a:effectLst>
            <a:softEdge rad="127000"/>
          </a:effectLst>
        </p:spPr>
        <p:txBody>
          <a:bodyPr>
            <a:normAutofit/>
          </a:bodyPr>
          <a:lstStyle/>
          <a:p>
            <a:pPr marL="0" lvl="0" indent="0" algn="ctr">
              <a:buNone/>
            </a:pPr>
            <a:r>
              <a:rPr lang="en-US" sz="3600" i="1" dirty="0">
                <a:solidFill>
                  <a:schemeClr val="bg1"/>
                </a:solidFill>
              </a:rPr>
              <a:t>Generic – Whatever is necessary to carry out a command is included in the command.</a:t>
            </a:r>
          </a:p>
          <a:p>
            <a:pPr marL="0" lvl="0" indent="0" algn="ctr">
              <a:buNone/>
            </a:pPr>
            <a:r>
              <a:rPr lang="en-US" sz="3600" i="1" dirty="0">
                <a:solidFill>
                  <a:schemeClr val="bg1"/>
                </a:solidFill>
              </a:rPr>
              <a:t>Specific – The statement or command to do one thing only authorizes the doing of that thing. The doing of all others is in effect, forbidden</a:t>
            </a:r>
            <a:r>
              <a:rPr lang="en-US" sz="3600" i="1" dirty="0" smtClean="0">
                <a:solidFill>
                  <a:schemeClr val="bg1"/>
                </a:solidFill>
              </a:rPr>
              <a:t>.</a:t>
            </a:r>
          </a:p>
          <a:p>
            <a:pPr marL="0" lvl="0" indent="0" algn="ctr">
              <a:buNone/>
            </a:pPr>
            <a:r>
              <a:rPr lang="en-US" sz="3600" b="1" dirty="0" smtClean="0">
                <a:solidFill>
                  <a:schemeClr val="bg1"/>
                </a:solidFill>
              </a:rPr>
              <a:t>Example: Noah – Genesis 6:13-21</a:t>
            </a:r>
            <a:endParaRPr lang="en-US" sz="3600" b="1" dirty="0">
              <a:solidFill>
                <a:schemeClr val="bg1"/>
              </a:solidFill>
            </a:endParaRPr>
          </a:p>
        </p:txBody>
      </p:sp>
    </p:spTree>
    <p:extLst>
      <p:ext uri="{BB962C8B-B14F-4D97-AF65-F5344CB8AC3E}">
        <p14:creationId xmlns:p14="http://schemas.microsoft.com/office/powerpoint/2010/main" val="3758328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600" dirty="0" smtClean="0">
                <a:solidFill>
                  <a:schemeClr val="bg1"/>
                </a:solidFill>
                <a:latin typeface="Harlow Solid Italic" panose="04030604020F02020D02" pitchFamily="82" charset="0"/>
              </a:rPr>
              <a:t>Command, Example, Implication</a:t>
            </a:r>
            <a:endParaRPr lang="en-US" sz="6600" dirty="0">
              <a:solidFill>
                <a:schemeClr val="bg1"/>
              </a:solidFill>
              <a:latin typeface="Harlow Solid Italic" panose="04030604020F02020D02" pitchFamily="82" charset="0"/>
            </a:endParaRPr>
          </a:p>
        </p:txBody>
      </p:sp>
      <p:sp>
        <p:nvSpPr>
          <p:cNvPr id="3" name="Content Placeholder 2"/>
          <p:cNvSpPr>
            <a:spLocks noGrp="1"/>
          </p:cNvSpPr>
          <p:nvPr>
            <p:ph idx="1"/>
          </p:nvPr>
        </p:nvSpPr>
        <p:spPr>
          <a:solidFill>
            <a:schemeClr val="tx1">
              <a:alpha val="55000"/>
            </a:schemeClr>
          </a:solidFill>
          <a:effectLst>
            <a:softEdge rad="127000"/>
          </a:effectLst>
        </p:spPr>
        <p:txBody>
          <a:bodyPr>
            <a:normAutofit/>
          </a:bodyPr>
          <a:lstStyle/>
          <a:p>
            <a:pPr marL="0" lvl="0" indent="0" algn="ctr">
              <a:buNone/>
            </a:pPr>
            <a:r>
              <a:rPr lang="en-US" sz="4000" b="1" dirty="0" smtClean="0">
                <a:solidFill>
                  <a:schemeClr val="bg1"/>
                </a:solidFill>
              </a:rPr>
              <a:t>Example: The Lord’s Supper</a:t>
            </a:r>
          </a:p>
          <a:p>
            <a:pPr marL="0" lvl="0" indent="0" algn="ctr">
              <a:buNone/>
            </a:pPr>
            <a:r>
              <a:rPr lang="en-US" sz="3600" b="1" dirty="0" smtClean="0">
                <a:solidFill>
                  <a:schemeClr val="bg1"/>
                </a:solidFill>
              </a:rPr>
              <a:t>Explicit Command</a:t>
            </a:r>
          </a:p>
          <a:p>
            <a:pPr marL="0" lvl="0" indent="0" algn="ctr">
              <a:buNone/>
            </a:pPr>
            <a:r>
              <a:rPr lang="en-US" sz="3200" i="1" dirty="0" smtClean="0">
                <a:solidFill>
                  <a:schemeClr val="bg1"/>
                </a:solidFill>
              </a:rPr>
              <a:t>Observance? – 1 Corinthians 11:23-25</a:t>
            </a:r>
          </a:p>
          <a:p>
            <a:pPr marL="0" lvl="0" indent="0" algn="ctr">
              <a:buNone/>
            </a:pPr>
            <a:r>
              <a:rPr lang="en-US" sz="3600" b="1" dirty="0" smtClean="0">
                <a:solidFill>
                  <a:schemeClr val="bg1"/>
                </a:solidFill>
              </a:rPr>
              <a:t>Approved Example</a:t>
            </a:r>
          </a:p>
          <a:p>
            <a:pPr marL="0" lvl="0" indent="0" algn="ctr">
              <a:buNone/>
            </a:pPr>
            <a:r>
              <a:rPr lang="en-US" sz="3200" i="1" dirty="0" smtClean="0">
                <a:solidFill>
                  <a:schemeClr val="bg1"/>
                </a:solidFill>
              </a:rPr>
              <a:t>Time? – Acts 20:7</a:t>
            </a:r>
          </a:p>
          <a:p>
            <a:pPr marL="0" lvl="0" indent="0" algn="ctr">
              <a:buNone/>
            </a:pPr>
            <a:r>
              <a:rPr lang="en-US" sz="3600" b="1" dirty="0" smtClean="0">
                <a:solidFill>
                  <a:schemeClr val="bg1"/>
                </a:solidFill>
              </a:rPr>
              <a:t>Necessary Implication</a:t>
            </a:r>
          </a:p>
          <a:p>
            <a:pPr marL="0" lvl="0" indent="0" algn="ctr">
              <a:buNone/>
            </a:pPr>
            <a:r>
              <a:rPr lang="en-US" sz="3200" i="1" dirty="0" smtClean="0">
                <a:solidFill>
                  <a:schemeClr val="bg1"/>
                </a:solidFill>
              </a:rPr>
              <a:t>Frequency? – Acts 20:7</a:t>
            </a:r>
            <a:endParaRPr lang="en-US" sz="3200" i="1" dirty="0">
              <a:solidFill>
                <a:schemeClr val="bg1"/>
              </a:solidFill>
            </a:endParaRPr>
          </a:p>
        </p:txBody>
      </p:sp>
    </p:spTree>
    <p:extLst>
      <p:ext uri="{BB962C8B-B14F-4D97-AF65-F5344CB8AC3E}">
        <p14:creationId xmlns:p14="http://schemas.microsoft.com/office/powerpoint/2010/main" val="1390400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69339"/>
            <a:ext cx="7772400" cy="2387600"/>
          </a:xfrm>
        </p:spPr>
        <p:txBody>
          <a:bodyPr>
            <a:noAutofit/>
          </a:bodyPr>
          <a:lstStyle/>
          <a:p>
            <a:r>
              <a:rPr lang="en-US" sz="8000" b="1" dirty="0" smtClean="0">
                <a:solidFill>
                  <a:schemeClr val="bg1"/>
                </a:solidFill>
                <a:latin typeface="Harlow Solid Italic" panose="04030604020F02020D02" pitchFamily="82" charset="0"/>
              </a:rPr>
              <a:t>Considering Bible Authority</a:t>
            </a:r>
            <a:endParaRPr lang="en-US" sz="8000" b="1" dirty="0">
              <a:solidFill>
                <a:schemeClr val="bg1"/>
              </a:solidFill>
              <a:latin typeface="Harlow Solid Italic" panose="04030604020F02020D02" pitchFamily="82" charset="0"/>
            </a:endParaRPr>
          </a:p>
        </p:txBody>
      </p:sp>
      <p:sp>
        <p:nvSpPr>
          <p:cNvPr id="3" name="Subtitle 2"/>
          <p:cNvSpPr>
            <a:spLocks noGrp="1"/>
          </p:cNvSpPr>
          <p:nvPr>
            <p:ph type="subTitle" idx="1"/>
          </p:nvPr>
        </p:nvSpPr>
        <p:spPr>
          <a:xfrm>
            <a:off x="1143000" y="4413406"/>
            <a:ext cx="6858000" cy="1655762"/>
          </a:xfrm>
        </p:spPr>
        <p:txBody>
          <a:bodyPr>
            <a:normAutofit/>
          </a:bodyPr>
          <a:lstStyle/>
          <a:p>
            <a:r>
              <a:rPr lang="en-US" sz="3600" b="1" i="1" dirty="0" smtClean="0">
                <a:solidFill>
                  <a:schemeClr val="bg1"/>
                </a:solidFill>
              </a:rPr>
              <a:t>Matthew 16:13-20</a:t>
            </a:r>
            <a:endParaRPr lang="en-US" sz="3600" b="1" i="1" dirty="0">
              <a:solidFill>
                <a:schemeClr val="bg1"/>
              </a:solidFill>
            </a:endParaRPr>
          </a:p>
        </p:txBody>
      </p:sp>
    </p:spTree>
    <p:extLst>
      <p:ext uri="{BB962C8B-B14F-4D97-AF65-F5344CB8AC3E}">
        <p14:creationId xmlns:p14="http://schemas.microsoft.com/office/powerpoint/2010/main" val="86134149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TotalTime>
  <Words>1376</Words>
  <Application>Microsoft Office PowerPoint</Application>
  <PresentationFormat>On-screen Show (4:3)</PresentationFormat>
  <Paragraphs>95</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Harlow Solid Italic</vt:lpstr>
      <vt:lpstr>Wingdings</vt:lpstr>
      <vt:lpstr>Office Theme</vt:lpstr>
      <vt:lpstr>PowerPoint Presentation</vt:lpstr>
      <vt:lpstr>Considering Bible Authority</vt:lpstr>
      <vt:lpstr>The Establishment of the Church</vt:lpstr>
      <vt:lpstr>The Establishment of the Church</vt:lpstr>
      <vt:lpstr>Generic and Specific Authority</vt:lpstr>
      <vt:lpstr>Command, Example, Implication</vt:lpstr>
      <vt:lpstr>Considering Bible Authority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Considering Bible Authority</dc:title>
  <dc:creator>Jeremiah Cox</dc:creator>
  <cp:lastModifiedBy>Jeremiah Cox</cp:lastModifiedBy>
  <cp:revision>4</cp:revision>
  <dcterms:created xsi:type="dcterms:W3CDTF">2015-10-25T03:31:28Z</dcterms:created>
  <dcterms:modified xsi:type="dcterms:W3CDTF">2015-10-25T03:53:10Z</dcterms:modified>
</cp:coreProperties>
</file>