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62" r:id="rId2"/>
    <p:sldId id="256" r:id="rId3"/>
    <p:sldId id="257" r:id="rId4"/>
    <p:sldId id="260" r:id="rId5"/>
    <p:sldId id="258" r:id="rId6"/>
    <p:sldId id="261" r:id="rId7"/>
    <p:sldId id="259"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64" y="72"/>
      </p:cViewPr>
      <p:guideLst/>
    </p:cSldViewPr>
  </p:slideViewPr>
  <p:notesTextViewPr>
    <p:cViewPr>
      <p:scale>
        <a:sx n="3" d="2"/>
        <a:sy n="3" d="2"/>
      </p:scale>
      <p:origin x="0" y="0"/>
    </p:cViewPr>
  </p:notesTextViewPr>
  <p:notesViewPr>
    <p:cSldViewPr snapToGrid="0">
      <p:cViewPr varScale="1">
        <p:scale>
          <a:sx n="57" d="100"/>
          <a:sy n="57" d="100"/>
        </p:scale>
        <p:origin x="1980"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7469F8-F085-4042-B0AF-AB1332CB42CF}" type="datetimeFigureOut">
              <a:rPr lang="en-US" smtClean="0"/>
              <a:t>7/19/2015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BD8930-97A1-4887-B633-67CCBBB98507}" type="slidenum">
              <a:rPr lang="en-US" smtClean="0"/>
              <a:t>‹#›</a:t>
            </a:fld>
            <a:endParaRPr lang="en-US"/>
          </a:p>
        </p:txBody>
      </p:sp>
    </p:spTree>
    <p:extLst>
      <p:ext uri="{BB962C8B-B14F-4D97-AF65-F5344CB8AC3E}">
        <p14:creationId xmlns:p14="http://schemas.microsoft.com/office/powerpoint/2010/main" val="36799953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FBD8930-97A1-4887-B633-67CCBBB98507}" type="slidenum">
              <a:rPr lang="en-US" smtClean="0"/>
              <a:t>1</a:t>
            </a:fld>
            <a:endParaRPr lang="en-US"/>
          </a:p>
        </p:txBody>
      </p:sp>
    </p:spTree>
    <p:extLst>
      <p:ext uri="{BB962C8B-B14F-4D97-AF65-F5344CB8AC3E}">
        <p14:creationId xmlns:p14="http://schemas.microsoft.com/office/powerpoint/2010/main" val="17326518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Faithful Until Death</a:t>
            </a:r>
            <a:endParaRPr lang="en-US" sz="1000" dirty="0"/>
          </a:p>
          <a:p>
            <a:r>
              <a:rPr lang="en-US" i="1" dirty="0"/>
              <a:t>Revelation 2:10</a:t>
            </a:r>
            <a:endParaRPr lang="en-US" sz="1050" dirty="0"/>
          </a:p>
          <a:p>
            <a:r>
              <a:rPr lang="en-US" b="1" dirty="0"/>
              <a:t>Introduction</a:t>
            </a:r>
            <a:endParaRPr lang="en-US" dirty="0"/>
          </a:p>
          <a:p>
            <a:pPr marL="171450" lvl="0" indent="-171450">
              <a:buFont typeface="Arial" panose="020B0604020202020204" pitchFamily="34" charset="0"/>
              <a:buChar char="•"/>
            </a:pPr>
            <a:r>
              <a:rPr lang="en-US" dirty="0"/>
              <a:t>The revelation of Christ given through the inspired apostle John contained in its beginning commendation, warning, and exhortation to seven churches in Asia (cf. 2:1-3:22).</a:t>
            </a:r>
          </a:p>
          <a:p>
            <a:pPr marL="171450" lvl="0" indent="-171450">
              <a:buFont typeface="Arial" panose="020B0604020202020204" pitchFamily="34" charset="0"/>
              <a:buChar char="•"/>
            </a:pPr>
            <a:r>
              <a:rPr lang="en-US" dirty="0"/>
              <a:t>The church in Smyrna was one of two (Philadelphia – Kept His word even in persecution) that was not reproved (only encouraged) for doing wrong.</a:t>
            </a:r>
          </a:p>
          <a:p>
            <a:pPr marL="628650" lvl="1" indent="-171450">
              <a:buFont typeface="Arial" panose="020B0604020202020204" pitchFamily="34" charset="0"/>
              <a:buChar char="•"/>
            </a:pPr>
            <a:r>
              <a:rPr lang="en-US" dirty="0"/>
              <a:t>Ephesus (Left first love); </a:t>
            </a:r>
            <a:r>
              <a:rPr lang="en-US" dirty="0" err="1"/>
              <a:t>Pergamos</a:t>
            </a:r>
            <a:r>
              <a:rPr lang="en-US" dirty="0"/>
              <a:t> (Put up with false doctrine); Thyatira (Permitting unrighteous behavior/teaching); Sardis (dead – works incomplete); Laodicea (Lukewarm).</a:t>
            </a:r>
          </a:p>
          <a:p>
            <a:pPr marL="171450" lvl="0" indent="-171450">
              <a:buFont typeface="Arial" panose="020B0604020202020204" pitchFamily="34" charset="0"/>
              <a:buChar char="•"/>
            </a:pPr>
            <a:r>
              <a:rPr lang="en-US" dirty="0"/>
              <a:t>Christ gives an exhortation in </a:t>
            </a:r>
            <a:r>
              <a:rPr lang="en-US" b="1" dirty="0"/>
              <a:t>Revelation 2:10</a:t>
            </a:r>
            <a:r>
              <a:rPr lang="en-US" dirty="0"/>
              <a:t> that we must all take to heart.</a:t>
            </a:r>
          </a:p>
          <a:p>
            <a:pPr marL="628650" lvl="1" indent="-171450">
              <a:buFont typeface="Arial" panose="020B0604020202020204" pitchFamily="34" charset="0"/>
              <a:buChar char="•"/>
            </a:pPr>
            <a:r>
              <a:rPr lang="en-US" dirty="0"/>
              <a:t>Common phrase at the end of each letter to each church – </a:t>
            </a:r>
            <a:r>
              <a:rPr lang="en-US" i="1" dirty="0"/>
              <a:t>“He who has an ear, let him hear what the Spirit says to the churches”</a:t>
            </a:r>
            <a:r>
              <a:rPr lang="en-US" dirty="0"/>
              <a:t> (2:11).</a:t>
            </a:r>
          </a:p>
          <a:p>
            <a:pPr marL="1085850" lvl="2" indent="-171450">
              <a:buFont typeface="Arial" panose="020B0604020202020204" pitchFamily="34" charset="0"/>
              <a:buChar char="•"/>
            </a:pPr>
            <a:r>
              <a:rPr lang="en-US" dirty="0"/>
              <a:t>In other words, these letters were not only for those churches, but inspired instruction for everyone.</a:t>
            </a:r>
          </a:p>
          <a:p>
            <a:endParaRPr lang="en-US" dirty="0"/>
          </a:p>
        </p:txBody>
      </p:sp>
      <p:sp>
        <p:nvSpPr>
          <p:cNvPr id="4" name="Slide Number Placeholder 3"/>
          <p:cNvSpPr>
            <a:spLocks noGrp="1"/>
          </p:cNvSpPr>
          <p:nvPr>
            <p:ph type="sldNum" sz="quarter" idx="10"/>
          </p:nvPr>
        </p:nvSpPr>
        <p:spPr/>
        <p:txBody>
          <a:bodyPr/>
          <a:lstStyle/>
          <a:p>
            <a:fld id="{CFBD8930-97A1-4887-B633-67CCBBB98507}" type="slidenum">
              <a:rPr lang="en-US" smtClean="0"/>
              <a:t>2</a:t>
            </a:fld>
            <a:endParaRPr lang="en-US"/>
          </a:p>
        </p:txBody>
      </p:sp>
    </p:spTree>
    <p:extLst>
      <p:ext uri="{BB962C8B-B14F-4D97-AF65-F5344CB8AC3E}">
        <p14:creationId xmlns:p14="http://schemas.microsoft.com/office/powerpoint/2010/main" val="33812163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600" b="1" dirty="0"/>
              <a:t>Faith throughout life is necessary.</a:t>
            </a:r>
          </a:p>
          <a:p>
            <a:pPr lvl="0"/>
            <a:r>
              <a:rPr lang="en-US" sz="1400" b="1" dirty="0"/>
              <a:t>We can fall from grace!</a:t>
            </a:r>
          </a:p>
          <a:p>
            <a:pPr marL="171450" lvl="0" indent="-171450">
              <a:buFont typeface="Arial" panose="020B0604020202020204" pitchFamily="34" charset="0"/>
              <a:buChar char="•"/>
            </a:pPr>
            <a:r>
              <a:rPr lang="en-US" dirty="0"/>
              <a:t>Some use Revelation 2:10 to discuss the importance of remaining faithful for your entire life, until it ends (this is legitimate, but not what Rev. 2:10 is discussing).</a:t>
            </a:r>
          </a:p>
          <a:p>
            <a:pPr marL="171450" lvl="0" indent="-171450">
              <a:buFont typeface="Arial" panose="020B0604020202020204" pitchFamily="34" charset="0"/>
              <a:buChar char="•"/>
            </a:pPr>
            <a:r>
              <a:rPr lang="en-US" b="1" dirty="0"/>
              <a:t>Hebrews 12:15</a:t>
            </a:r>
            <a:r>
              <a:rPr lang="en-US" dirty="0"/>
              <a:t> – We can fall from grace. (Esau sold his birthright. Paralleled with us selling ours.)</a:t>
            </a:r>
          </a:p>
          <a:p>
            <a:pPr marL="171450" lvl="0" indent="-171450">
              <a:buFont typeface="Arial" panose="020B0604020202020204" pitchFamily="34" charset="0"/>
              <a:buChar char="•"/>
            </a:pPr>
            <a:r>
              <a:rPr lang="en-US" b="1" dirty="0"/>
              <a:t>Jude 5</a:t>
            </a:r>
            <a:r>
              <a:rPr lang="en-US" dirty="0"/>
              <a:t> – The Israelites were saved, but there were some who didn’t believe and were destroyed.</a:t>
            </a:r>
          </a:p>
          <a:p>
            <a:pPr marL="171450" lvl="0" indent="-171450">
              <a:buFont typeface="Arial" panose="020B0604020202020204" pitchFamily="34" charset="0"/>
              <a:buChar char="•"/>
            </a:pPr>
            <a:r>
              <a:rPr lang="en-US" b="1" dirty="0"/>
              <a:t>Matthew 7:21-23</a:t>
            </a:r>
            <a:r>
              <a:rPr lang="en-US" dirty="0"/>
              <a:t> – These were individuals who were once obedient and then stopped being obedient.</a:t>
            </a:r>
          </a:p>
          <a:p>
            <a:pPr marL="628650" lvl="1" indent="-171450">
              <a:buFont typeface="Arial" panose="020B0604020202020204" pitchFamily="34" charset="0"/>
              <a:buChar char="•"/>
            </a:pPr>
            <a:r>
              <a:rPr lang="en-US" dirty="0"/>
              <a:t>Does </a:t>
            </a:r>
            <a:r>
              <a:rPr lang="en-US" b="1" dirty="0"/>
              <a:t>(v. 21)</a:t>
            </a:r>
            <a:r>
              <a:rPr lang="en-US" dirty="0"/>
              <a:t> – presently doing.</a:t>
            </a:r>
          </a:p>
          <a:p>
            <a:pPr marL="628650" lvl="1" indent="-171450">
              <a:buFont typeface="Arial" panose="020B0604020202020204" pitchFamily="34" charset="0"/>
              <a:buChar char="•"/>
            </a:pPr>
            <a:r>
              <a:rPr lang="en-US" dirty="0"/>
              <a:t>Done </a:t>
            </a:r>
            <a:r>
              <a:rPr lang="en-US" b="1" dirty="0"/>
              <a:t>(v. 22)</a:t>
            </a:r>
            <a:r>
              <a:rPr lang="en-US" dirty="0"/>
              <a:t> – done in the past.</a:t>
            </a:r>
          </a:p>
          <a:p>
            <a:pPr marL="628650" lvl="1" indent="-171450">
              <a:buFont typeface="Arial" panose="020B0604020202020204" pitchFamily="34" charset="0"/>
              <a:buChar char="•"/>
            </a:pPr>
            <a:r>
              <a:rPr lang="en-US" dirty="0"/>
              <a:t>Practice </a:t>
            </a:r>
            <a:r>
              <a:rPr lang="en-US" b="1" dirty="0"/>
              <a:t>(v. 23)</a:t>
            </a:r>
            <a:r>
              <a:rPr lang="en-US" dirty="0"/>
              <a:t> – presently doing.</a:t>
            </a:r>
          </a:p>
          <a:p>
            <a:endParaRPr lang="en-US" dirty="0"/>
          </a:p>
        </p:txBody>
      </p:sp>
      <p:sp>
        <p:nvSpPr>
          <p:cNvPr id="4" name="Slide Number Placeholder 3"/>
          <p:cNvSpPr>
            <a:spLocks noGrp="1"/>
          </p:cNvSpPr>
          <p:nvPr>
            <p:ph type="sldNum" sz="quarter" idx="10"/>
          </p:nvPr>
        </p:nvSpPr>
        <p:spPr/>
        <p:txBody>
          <a:bodyPr/>
          <a:lstStyle/>
          <a:p>
            <a:fld id="{CFBD8930-97A1-4887-B633-67CCBBB98507}" type="slidenum">
              <a:rPr lang="en-US" smtClean="0"/>
              <a:t>3</a:t>
            </a:fld>
            <a:endParaRPr lang="en-US"/>
          </a:p>
        </p:txBody>
      </p:sp>
    </p:spTree>
    <p:extLst>
      <p:ext uri="{BB962C8B-B14F-4D97-AF65-F5344CB8AC3E}">
        <p14:creationId xmlns:p14="http://schemas.microsoft.com/office/powerpoint/2010/main" val="2114487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600" b="1" dirty="0" smtClean="0"/>
              <a:t>Faith throughout life is necessary.</a:t>
            </a:r>
          </a:p>
          <a:p>
            <a:pPr lvl="0"/>
            <a:r>
              <a:rPr lang="en-US" sz="1400" b="1" dirty="0"/>
              <a:t>Our responsibility is to continue in righteousness.</a:t>
            </a:r>
          </a:p>
          <a:p>
            <a:pPr marL="171450" lvl="0" indent="-171450">
              <a:buFont typeface="Arial" panose="020B0604020202020204" pitchFamily="34" charset="0"/>
              <a:buChar char="•"/>
            </a:pPr>
            <a:r>
              <a:rPr lang="en-US" b="1" dirty="0"/>
              <a:t>2 Peter 1:10-11</a:t>
            </a:r>
            <a:r>
              <a:rPr lang="en-US" dirty="0"/>
              <a:t> – We must continue in growth in order to make our call and election sure. (Implied is the concept of it not being sure, or Peter wouldn’t have written this.)</a:t>
            </a:r>
          </a:p>
          <a:p>
            <a:pPr marL="171450" lvl="0" indent="-171450">
              <a:buFont typeface="Arial" panose="020B0604020202020204" pitchFamily="34" charset="0"/>
              <a:buChar char="•"/>
            </a:pPr>
            <a:r>
              <a:rPr lang="en-US" b="1" dirty="0"/>
              <a:t>Ephesians 4:17-24</a:t>
            </a:r>
            <a:r>
              <a:rPr lang="en-US" dirty="0"/>
              <a:t> – There is a transformation, or renewing of the mind, that must continually take place.</a:t>
            </a:r>
          </a:p>
          <a:p>
            <a:pPr marL="628650" lvl="1" indent="-171450">
              <a:buFont typeface="Arial" panose="020B0604020202020204" pitchFamily="34" charset="0"/>
              <a:buChar char="•"/>
            </a:pPr>
            <a:r>
              <a:rPr lang="en-US" dirty="0"/>
              <a:t>This transformation is of a new man that walks in good works – </a:t>
            </a:r>
            <a:r>
              <a:rPr lang="en-US" b="1" dirty="0"/>
              <a:t>Colossians 3:12-17</a:t>
            </a:r>
            <a:endParaRPr lang="en-US" dirty="0"/>
          </a:p>
          <a:p>
            <a:r>
              <a:rPr lang="en-US" i="1" dirty="0"/>
              <a:t>This is all true and must be emphasized. However, Revelation 2:10 discusses something a little different </a:t>
            </a:r>
            <a:r>
              <a:rPr lang="en-US" i="1" dirty="0">
                <a:sym typeface="Wingdings" panose="05000000000000000000" pitchFamily="2" charset="2"/>
              </a:rPr>
              <a:t></a:t>
            </a:r>
            <a:endParaRPr lang="en-US" dirty="0"/>
          </a:p>
          <a:p>
            <a:endParaRPr lang="en-US" dirty="0"/>
          </a:p>
        </p:txBody>
      </p:sp>
      <p:sp>
        <p:nvSpPr>
          <p:cNvPr id="4" name="Slide Number Placeholder 3"/>
          <p:cNvSpPr>
            <a:spLocks noGrp="1"/>
          </p:cNvSpPr>
          <p:nvPr>
            <p:ph type="sldNum" sz="quarter" idx="10"/>
          </p:nvPr>
        </p:nvSpPr>
        <p:spPr/>
        <p:txBody>
          <a:bodyPr/>
          <a:lstStyle/>
          <a:p>
            <a:fld id="{CFBD8930-97A1-4887-B633-67CCBBB98507}" type="slidenum">
              <a:rPr lang="en-US" smtClean="0"/>
              <a:t>4</a:t>
            </a:fld>
            <a:endParaRPr lang="en-US"/>
          </a:p>
        </p:txBody>
      </p:sp>
    </p:spTree>
    <p:extLst>
      <p:ext uri="{BB962C8B-B14F-4D97-AF65-F5344CB8AC3E}">
        <p14:creationId xmlns:p14="http://schemas.microsoft.com/office/powerpoint/2010/main" val="8786050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600" b="1" dirty="0"/>
              <a:t>The quality of faith that upholds under the threat of death is necessary. </a:t>
            </a:r>
            <a:r>
              <a:rPr lang="en-US" sz="1600" dirty="0"/>
              <a:t>(</a:t>
            </a:r>
            <a:r>
              <a:rPr lang="en-US" sz="1600" i="1" dirty="0"/>
              <a:t>Rev. 2:10 discusses more of a quality of faith that can endure much affliction than a quantity of faith with regard to the full extent of our lives as vapors.)</a:t>
            </a:r>
          </a:p>
          <a:p>
            <a:pPr lvl="0"/>
            <a:r>
              <a:rPr lang="en-US" sz="1400" b="1" dirty="0"/>
              <a:t>Revelation 2:8-11</a:t>
            </a:r>
            <a:endParaRPr lang="en-US" sz="1400" dirty="0"/>
          </a:p>
          <a:p>
            <a:pPr marL="171450" lvl="0" indent="-171450">
              <a:buFont typeface="Arial" panose="020B0604020202020204" pitchFamily="34" charset="0"/>
              <a:buChar char="•"/>
            </a:pPr>
            <a:r>
              <a:rPr lang="en-US" dirty="0"/>
              <a:t>Revelation 2:10 is concerning possible martyrdom. Christians were to be persecuted and Jesus’ instruction was to remain faithful no matter what.</a:t>
            </a:r>
          </a:p>
          <a:p>
            <a:pPr marL="628650" lvl="1" indent="-171450">
              <a:buFont typeface="Arial" panose="020B0604020202020204" pitchFamily="34" charset="0"/>
              <a:buChar char="•"/>
            </a:pPr>
            <a:r>
              <a:rPr lang="en-US" b="1" i="1" dirty="0"/>
              <a:t>“If you faint in the day of adversity, your strength is small”</a:t>
            </a:r>
            <a:r>
              <a:rPr lang="en-US" b="1" dirty="0"/>
              <a:t> (Proverbs 24:10).</a:t>
            </a:r>
          </a:p>
          <a:p>
            <a:pPr marL="628650" lvl="1" indent="-171450">
              <a:buFont typeface="Arial" panose="020B0604020202020204" pitchFamily="34" charset="0"/>
              <a:buChar char="•"/>
            </a:pPr>
            <a:r>
              <a:rPr lang="en-US" b="1" dirty="0"/>
              <a:t>(v. 9)</a:t>
            </a:r>
            <a:r>
              <a:rPr lang="en-US" dirty="0"/>
              <a:t> – They were participating in works of righteousness, the work of the Lord.</a:t>
            </a:r>
          </a:p>
          <a:p>
            <a:pPr marL="1085850" lvl="2" indent="-171450">
              <a:buFont typeface="Arial" panose="020B0604020202020204" pitchFamily="34" charset="0"/>
              <a:buChar char="•"/>
            </a:pPr>
            <a:r>
              <a:rPr lang="en-US" dirty="0"/>
              <a:t>This caused persecution – tribulation and poverty.</a:t>
            </a:r>
          </a:p>
          <a:p>
            <a:pPr marL="1085850" lvl="2" indent="-171450">
              <a:buFont typeface="Arial" panose="020B0604020202020204" pitchFamily="34" charset="0"/>
              <a:buChar char="•"/>
            </a:pPr>
            <a:r>
              <a:rPr lang="en-US" dirty="0"/>
              <a:t>There were blasphemers who claimed to be the people of God (Jews) but were in fact serving Satan. (Similar to what Jesus endured).</a:t>
            </a:r>
          </a:p>
          <a:p>
            <a:pPr marL="628650" lvl="1" indent="-171450">
              <a:buFont typeface="Arial" panose="020B0604020202020204" pitchFamily="34" charset="0"/>
              <a:buChar char="•"/>
            </a:pPr>
            <a:r>
              <a:rPr lang="en-US" b="1" dirty="0"/>
              <a:t>(v. 10)</a:t>
            </a:r>
            <a:r>
              <a:rPr lang="en-US" dirty="0"/>
              <a:t> – Their tribulation is inflicted by Satan, but allowed by God as a test.</a:t>
            </a:r>
          </a:p>
          <a:p>
            <a:pPr marL="1085850" lvl="2" indent="-171450">
              <a:buFont typeface="Arial" panose="020B0604020202020204" pitchFamily="34" charset="0"/>
              <a:buChar char="•"/>
            </a:pPr>
            <a:r>
              <a:rPr lang="en-US" b="1" i="1" dirty="0"/>
              <a:t>“Count it all joy when you fall into various trials, knowing that the testing of your faith produces patience”</a:t>
            </a:r>
            <a:r>
              <a:rPr lang="en-US" b="1" dirty="0"/>
              <a:t> (James 1:2-3).</a:t>
            </a:r>
          </a:p>
          <a:p>
            <a:pPr marL="1085850" lvl="2" indent="-171450">
              <a:buFont typeface="Arial" panose="020B0604020202020204" pitchFamily="34" charset="0"/>
              <a:buChar char="•"/>
            </a:pPr>
            <a:r>
              <a:rPr lang="en-US" dirty="0"/>
              <a:t>10 days = full amount of time. (Complete test of faith).</a:t>
            </a:r>
          </a:p>
          <a:p>
            <a:pPr marL="1085850" lvl="2" indent="-171450">
              <a:buFont typeface="Arial" panose="020B0604020202020204" pitchFamily="34" charset="0"/>
              <a:buChar char="•"/>
            </a:pPr>
            <a:r>
              <a:rPr lang="en-US" dirty="0"/>
              <a:t>Until death – until; up to; as far as. (The death considered in the context is not natural, but inflicted.)</a:t>
            </a:r>
          </a:p>
          <a:p>
            <a:endParaRPr lang="en-US" dirty="0"/>
          </a:p>
        </p:txBody>
      </p:sp>
      <p:sp>
        <p:nvSpPr>
          <p:cNvPr id="4" name="Slide Number Placeholder 3"/>
          <p:cNvSpPr>
            <a:spLocks noGrp="1"/>
          </p:cNvSpPr>
          <p:nvPr>
            <p:ph type="sldNum" sz="quarter" idx="10"/>
          </p:nvPr>
        </p:nvSpPr>
        <p:spPr/>
        <p:txBody>
          <a:bodyPr/>
          <a:lstStyle/>
          <a:p>
            <a:fld id="{CFBD8930-97A1-4887-B633-67CCBBB98507}" type="slidenum">
              <a:rPr lang="en-US" smtClean="0"/>
              <a:t>5</a:t>
            </a:fld>
            <a:endParaRPr lang="en-US"/>
          </a:p>
        </p:txBody>
      </p:sp>
    </p:spTree>
    <p:extLst>
      <p:ext uri="{BB962C8B-B14F-4D97-AF65-F5344CB8AC3E}">
        <p14:creationId xmlns:p14="http://schemas.microsoft.com/office/powerpoint/2010/main" val="711323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dirty="0" smtClean="0"/>
              <a:t>The quality of faith that upholds under the threat of death is necessary. </a:t>
            </a:r>
            <a:r>
              <a:rPr lang="en-US" sz="1600" dirty="0" smtClean="0"/>
              <a:t>(</a:t>
            </a:r>
            <a:r>
              <a:rPr lang="en-US" sz="1600" i="1" dirty="0" smtClean="0"/>
              <a:t>Rev. 2:10 discusses more of a quality of faith that can endure much affliction than a quantity of faith with regard to the full extent of our lives as vapors.)</a:t>
            </a:r>
            <a:endParaRPr lang="en-US" sz="1600" b="1" dirty="0" smtClean="0"/>
          </a:p>
          <a:p>
            <a:pPr lvl="0"/>
            <a:r>
              <a:rPr lang="en-US" sz="1400" b="1" dirty="0" smtClean="0"/>
              <a:t>Faith </a:t>
            </a:r>
            <a:r>
              <a:rPr lang="en-US" sz="1400" b="1" dirty="0"/>
              <a:t>as far as death is rewarded.</a:t>
            </a:r>
          </a:p>
          <a:p>
            <a:pPr marL="171450" lvl="0" indent="-171450">
              <a:buFont typeface="Arial" panose="020B0604020202020204" pitchFamily="34" charset="0"/>
              <a:buChar char="•"/>
            </a:pPr>
            <a:r>
              <a:rPr lang="en-US" dirty="0"/>
              <a:t>(</a:t>
            </a:r>
            <a:r>
              <a:rPr lang="en-US" b="1" dirty="0"/>
              <a:t>v. 8)</a:t>
            </a:r>
            <a:r>
              <a:rPr lang="en-US" dirty="0"/>
              <a:t> – Christ is the assurance. He was dead, but was made alive.</a:t>
            </a:r>
          </a:p>
          <a:p>
            <a:pPr marL="628650" lvl="1" indent="-171450">
              <a:buFont typeface="Arial" panose="020B0604020202020204" pitchFamily="34" charset="0"/>
              <a:buChar char="•"/>
            </a:pPr>
            <a:r>
              <a:rPr lang="en-US" b="1" dirty="0"/>
              <a:t>1 Peter 3:18</a:t>
            </a:r>
            <a:r>
              <a:rPr lang="en-US" dirty="0"/>
              <a:t> – His physical death was a segue into life and comfort in Paradise </a:t>
            </a:r>
            <a:r>
              <a:rPr lang="en-US" b="1" i="1" dirty="0"/>
              <a:t>(“Assuredly, I say to you, today you will be with Me in Paradise”</a:t>
            </a:r>
            <a:r>
              <a:rPr lang="en-US" b="1" dirty="0"/>
              <a:t> Luke 23:43</a:t>
            </a:r>
            <a:r>
              <a:rPr lang="en-US" dirty="0"/>
              <a:t> – To the thief on the cross.)</a:t>
            </a:r>
          </a:p>
          <a:p>
            <a:pPr marL="628650" lvl="1" indent="-171450">
              <a:buFont typeface="Arial" panose="020B0604020202020204" pitchFamily="34" charset="0"/>
              <a:buChar char="•"/>
            </a:pPr>
            <a:r>
              <a:rPr lang="en-US" b="1" dirty="0"/>
              <a:t>1 Peter 4:1-2, 6</a:t>
            </a:r>
            <a:r>
              <a:rPr lang="en-US" dirty="0"/>
              <a:t> – We must have the same mindset as Christ. Remaining faithful under persecution, living for the will of God.</a:t>
            </a:r>
          </a:p>
          <a:p>
            <a:pPr marL="1085850" lvl="2" indent="-171450">
              <a:buFont typeface="Arial" panose="020B0604020202020204" pitchFamily="34" charset="0"/>
              <a:buChar char="•"/>
            </a:pPr>
            <a:r>
              <a:rPr lang="en-US" dirty="0"/>
              <a:t>Those who were persecuted before and died (by any means) may have had tribulation in flesh but are now living in the spirit!</a:t>
            </a:r>
          </a:p>
          <a:p>
            <a:pPr marL="628650" lvl="1" indent="-171450">
              <a:buFont typeface="Arial" panose="020B0604020202020204" pitchFamily="34" charset="0"/>
              <a:buChar char="•"/>
            </a:pPr>
            <a:r>
              <a:rPr lang="en-US" b="1" dirty="0"/>
              <a:t>(v. 11)</a:t>
            </a:r>
            <a:r>
              <a:rPr lang="en-US" dirty="0"/>
              <a:t> – Dying for the cause of Christ as a faithful Christian overcomes and escapes the second death.</a:t>
            </a:r>
          </a:p>
          <a:p>
            <a:pPr marL="1085850" lvl="2" indent="-171450">
              <a:buFont typeface="Arial" panose="020B0604020202020204" pitchFamily="34" charset="0"/>
              <a:buChar char="•"/>
            </a:pPr>
            <a:r>
              <a:rPr lang="en-US" b="1" dirty="0"/>
              <a:t>Revelation 20:11-15</a:t>
            </a:r>
            <a:r>
              <a:rPr lang="en-US" dirty="0"/>
              <a:t> – we are judged according to our works. If we fold under adversity we will not escape the 2</a:t>
            </a:r>
            <a:r>
              <a:rPr lang="en-US" baseline="30000" dirty="0"/>
              <a:t>nd</a:t>
            </a:r>
            <a:r>
              <a:rPr lang="en-US" dirty="0"/>
              <a:t> death.</a:t>
            </a:r>
          </a:p>
          <a:p>
            <a:pPr marL="171450" lvl="0" indent="-171450">
              <a:buFont typeface="Arial" panose="020B0604020202020204" pitchFamily="34" charset="0"/>
              <a:buChar char="•"/>
            </a:pPr>
            <a:r>
              <a:rPr lang="en-US" b="1" dirty="0"/>
              <a:t>(v. 9, 10)</a:t>
            </a:r>
            <a:r>
              <a:rPr lang="en-US" dirty="0"/>
              <a:t> – You are rich. Why? Because of your good works, and the crown of life that is promised to those who are obedient.</a:t>
            </a:r>
          </a:p>
          <a:p>
            <a:pPr marL="628650" lvl="1" indent="-171450">
              <a:buFont typeface="Arial" panose="020B0604020202020204" pitchFamily="34" charset="0"/>
              <a:buChar char="•"/>
            </a:pPr>
            <a:r>
              <a:rPr lang="en-US" b="1" dirty="0"/>
              <a:t>Matthew 6:19-21</a:t>
            </a:r>
            <a:r>
              <a:rPr lang="en-US" dirty="0"/>
              <a:t> – When we remain faithful during adversity we are storing treasure in heaven.</a:t>
            </a:r>
          </a:p>
          <a:p>
            <a:pPr marL="628650" lvl="1" indent="-171450">
              <a:buFont typeface="Arial" panose="020B0604020202020204" pitchFamily="34" charset="0"/>
              <a:buChar char="•"/>
            </a:pPr>
            <a:r>
              <a:rPr lang="en-US" b="1" dirty="0"/>
              <a:t>2 Timothy 4:6-8</a:t>
            </a:r>
            <a:r>
              <a:rPr lang="en-US" dirty="0"/>
              <a:t> – The crown of righteousness was awaiting Paul.</a:t>
            </a:r>
          </a:p>
          <a:p>
            <a:pPr marL="1085850" lvl="2" indent="-171450">
              <a:buFont typeface="Arial" panose="020B0604020202020204" pitchFamily="34" charset="0"/>
              <a:buChar char="•"/>
            </a:pPr>
            <a:r>
              <a:rPr lang="en-US" dirty="0"/>
              <a:t>His death was the kind of death Jesus was discussing in Revelation 2:10.</a:t>
            </a:r>
          </a:p>
          <a:p>
            <a:pPr marL="1085850" lvl="2" indent="-171450">
              <a:buFont typeface="Arial" panose="020B0604020202020204" pitchFamily="34" charset="0"/>
              <a:buChar char="•"/>
            </a:pPr>
            <a:r>
              <a:rPr lang="en-US" dirty="0"/>
              <a:t>Drink offering alluding to his imminent death. His blood was going to be spilled. (Can mean life as an offering to God in service, but context suggests his death “departure is at hand.”)</a:t>
            </a:r>
          </a:p>
          <a:p>
            <a:pPr marL="1085850" lvl="2" indent="-171450">
              <a:buFont typeface="Arial" panose="020B0604020202020204" pitchFamily="34" charset="0"/>
              <a:buChar char="•"/>
            </a:pPr>
            <a:r>
              <a:rPr lang="en-US" dirty="0"/>
              <a:t>The crown also awaits us if we remain faithful.</a:t>
            </a:r>
          </a:p>
          <a:p>
            <a:pPr marL="628650" lvl="1" indent="-171450">
              <a:buFont typeface="Arial" panose="020B0604020202020204" pitchFamily="34" charset="0"/>
              <a:buChar char="•"/>
            </a:pPr>
            <a:r>
              <a:rPr lang="en-US" b="1" dirty="0"/>
              <a:t>Hebrews 11:32-40</a:t>
            </a:r>
            <a:r>
              <a:rPr lang="en-US" dirty="0"/>
              <a:t> – We must have a faith like those in the hall of faith. They remained faithful in the harshest of times because they looked for the promise of God.</a:t>
            </a:r>
          </a:p>
          <a:p>
            <a:endParaRPr lang="en-US" dirty="0"/>
          </a:p>
        </p:txBody>
      </p:sp>
      <p:sp>
        <p:nvSpPr>
          <p:cNvPr id="4" name="Slide Number Placeholder 3"/>
          <p:cNvSpPr>
            <a:spLocks noGrp="1"/>
          </p:cNvSpPr>
          <p:nvPr>
            <p:ph type="sldNum" sz="quarter" idx="10"/>
          </p:nvPr>
        </p:nvSpPr>
        <p:spPr/>
        <p:txBody>
          <a:bodyPr/>
          <a:lstStyle/>
          <a:p>
            <a:fld id="{CFBD8930-97A1-4887-B633-67CCBBB98507}" type="slidenum">
              <a:rPr lang="en-US" smtClean="0"/>
              <a:t>6</a:t>
            </a:fld>
            <a:endParaRPr lang="en-US"/>
          </a:p>
        </p:txBody>
      </p:sp>
    </p:spTree>
    <p:extLst>
      <p:ext uri="{BB962C8B-B14F-4D97-AF65-F5344CB8AC3E}">
        <p14:creationId xmlns:p14="http://schemas.microsoft.com/office/powerpoint/2010/main" val="33664812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Conclusion</a:t>
            </a:r>
            <a:endParaRPr lang="en-US" dirty="0"/>
          </a:p>
          <a:p>
            <a:pPr marL="171450" lvl="0" indent="-171450">
              <a:buFont typeface="Arial" panose="020B0604020202020204" pitchFamily="34" charset="0"/>
              <a:buChar char="•"/>
            </a:pPr>
            <a:r>
              <a:rPr lang="en-US" dirty="0"/>
              <a:t>While we do not experience much persecution at the moment, there is a possibility for an immense amount in the future.</a:t>
            </a:r>
          </a:p>
          <a:p>
            <a:pPr marL="171450" lvl="0" indent="-171450">
              <a:buFont typeface="Arial" panose="020B0604020202020204" pitchFamily="34" charset="0"/>
              <a:buChar char="•"/>
            </a:pPr>
            <a:r>
              <a:rPr lang="en-US" dirty="0"/>
              <a:t>How will we respond? Will remain faithful to the extent of dying for Christ? Or will be fold under adversity?</a:t>
            </a:r>
          </a:p>
          <a:p>
            <a:endParaRPr lang="en-US" dirty="0"/>
          </a:p>
        </p:txBody>
      </p:sp>
      <p:sp>
        <p:nvSpPr>
          <p:cNvPr id="4" name="Slide Number Placeholder 3"/>
          <p:cNvSpPr>
            <a:spLocks noGrp="1"/>
          </p:cNvSpPr>
          <p:nvPr>
            <p:ph type="sldNum" sz="quarter" idx="10"/>
          </p:nvPr>
        </p:nvSpPr>
        <p:spPr/>
        <p:txBody>
          <a:bodyPr/>
          <a:lstStyle/>
          <a:p>
            <a:fld id="{CFBD8930-97A1-4887-B633-67CCBBB98507}" type="slidenum">
              <a:rPr lang="en-US" smtClean="0"/>
              <a:t>7</a:t>
            </a:fld>
            <a:endParaRPr lang="en-US"/>
          </a:p>
        </p:txBody>
      </p:sp>
    </p:spTree>
    <p:extLst>
      <p:ext uri="{BB962C8B-B14F-4D97-AF65-F5344CB8AC3E}">
        <p14:creationId xmlns:p14="http://schemas.microsoft.com/office/powerpoint/2010/main" val="35919340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2979D3-C6D8-4D6C-B738-161AF001D453}" type="datetimeFigureOut">
              <a:rPr lang="en-US" smtClean="0"/>
              <a:t>7/19/2015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E48844-924B-4A88-BF56-6F41EADECE5E}" type="slidenum">
              <a:rPr lang="en-US" smtClean="0"/>
              <a:t>‹#›</a:t>
            </a:fld>
            <a:endParaRPr lang="en-US"/>
          </a:p>
        </p:txBody>
      </p:sp>
    </p:spTree>
    <p:extLst>
      <p:ext uri="{BB962C8B-B14F-4D97-AF65-F5344CB8AC3E}">
        <p14:creationId xmlns:p14="http://schemas.microsoft.com/office/powerpoint/2010/main" val="3808750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82979D3-C6D8-4D6C-B738-161AF001D453}" type="datetimeFigureOut">
              <a:rPr lang="en-US" smtClean="0"/>
              <a:t>7/19/2015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E48844-924B-4A88-BF56-6F41EADECE5E}" type="slidenum">
              <a:rPr lang="en-US" smtClean="0"/>
              <a:t>‹#›</a:t>
            </a:fld>
            <a:endParaRPr lang="en-US"/>
          </a:p>
        </p:txBody>
      </p:sp>
    </p:spTree>
    <p:extLst>
      <p:ext uri="{BB962C8B-B14F-4D97-AF65-F5344CB8AC3E}">
        <p14:creationId xmlns:p14="http://schemas.microsoft.com/office/powerpoint/2010/main" val="2041420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82979D3-C6D8-4D6C-B738-161AF001D453}" type="datetimeFigureOut">
              <a:rPr lang="en-US" smtClean="0"/>
              <a:t>7/19/2015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E48844-924B-4A88-BF56-6F41EADECE5E}" type="slidenum">
              <a:rPr lang="en-US" smtClean="0"/>
              <a:t>‹#›</a:t>
            </a:fld>
            <a:endParaRPr lang="en-US"/>
          </a:p>
        </p:txBody>
      </p:sp>
    </p:spTree>
    <p:extLst>
      <p:ext uri="{BB962C8B-B14F-4D97-AF65-F5344CB8AC3E}">
        <p14:creationId xmlns:p14="http://schemas.microsoft.com/office/powerpoint/2010/main" val="3498943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82979D3-C6D8-4D6C-B738-161AF001D453}" type="datetimeFigureOut">
              <a:rPr lang="en-US" smtClean="0"/>
              <a:t>7/19/2015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E48844-924B-4A88-BF56-6F41EADECE5E}" type="slidenum">
              <a:rPr lang="en-US" smtClean="0"/>
              <a:t>‹#›</a:t>
            </a:fld>
            <a:endParaRPr lang="en-US"/>
          </a:p>
        </p:txBody>
      </p:sp>
    </p:spTree>
    <p:extLst>
      <p:ext uri="{BB962C8B-B14F-4D97-AF65-F5344CB8AC3E}">
        <p14:creationId xmlns:p14="http://schemas.microsoft.com/office/powerpoint/2010/main" val="16273706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2979D3-C6D8-4D6C-B738-161AF001D453}" type="datetimeFigureOut">
              <a:rPr lang="en-US" smtClean="0"/>
              <a:t>7/19/2015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E48844-924B-4A88-BF56-6F41EADECE5E}" type="slidenum">
              <a:rPr lang="en-US" smtClean="0"/>
              <a:t>‹#›</a:t>
            </a:fld>
            <a:endParaRPr lang="en-US"/>
          </a:p>
        </p:txBody>
      </p:sp>
    </p:spTree>
    <p:extLst>
      <p:ext uri="{BB962C8B-B14F-4D97-AF65-F5344CB8AC3E}">
        <p14:creationId xmlns:p14="http://schemas.microsoft.com/office/powerpoint/2010/main" val="28028188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82979D3-C6D8-4D6C-B738-161AF001D453}" type="datetimeFigureOut">
              <a:rPr lang="en-US" smtClean="0"/>
              <a:t>7/19/2015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E48844-924B-4A88-BF56-6F41EADECE5E}" type="slidenum">
              <a:rPr lang="en-US" smtClean="0"/>
              <a:t>‹#›</a:t>
            </a:fld>
            <a:endParaRPr lang="en-US"/>
          </a:p>
        </p:txBody>
      </p:sp>
    </p:spTree>
    <p:extLst>
      <p:ext uri="{BB962C8B-B14F-4D97-AF65-F5344CB8AC3E}">
        <p14:creationId xmlns:p14="http://schemas.microsoft.com/office/powerpoint/2010/main" val="34483304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82979D3-C6D8-4D6C-B738-161AF001D453}" type="datetimeFigureOut">
              <a:rPr lang="en-US" smtClean="0"/>
              <a:t>7/19/2015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E48844-924B-4A88-BF56-6F41EADECE5E}" type="slidenum">
              <a:rPr lang="en-US" smtClean="0"/>
              <a:t>‹#›</a:t>
            </a:fld>
            <a:endParaRPr lang="en-US"/>
          </a:p>
        </p:txBody>
      </p:sp>
    </p:spTree>
    <p:extLst>
      <p:ext uri="{BB962C8B-B14F-4D97-AF65-F5344CB8AC3E}">
        <p14:creationId xmlns:p14="http://schemas.microsoft.com/office/powerpoint/2010/main" val="21499560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82979D3-C6D8-4D6C-B738-161AF001D453}" type="datetimeFigureOut">
              <a:rPr lang="en-US" smtClean="0"/>
              <a:t>7/19/2015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E48844-924B-4A88-BF56-6F41EADECE5E}" type="slidenum">
              <a:rPr lang="en-US" smtClean="0"/>
              <a:t>‹#›</a:t>
            </a:fld>
            <a:endParaRPr lang="en-US"/>
          </a:p>
        </p:txBody>
      </p:sp>
    </p:spTree>
    <p:extLst>
      <p:ext uri="{BB962C8B-B14F-4D97-AF65-F5344CB8AC3E}">
        <p14:creationId xmlns:p14="http://schemas.microsoft.com/office/powerpoint/2010/main" val="495184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2979D3-C6D8-4D6C-B738-161AF001D453}" type="datetimeFigureOut">
              <a:rPr lang="en-US" smtClean="0"/>
              <a:t>7/19/2015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E48844-924B-4A88-BF56-6F41EADECE5E}" type="slidenum">
              <a:rPr lang="en-US" smtClean="0"/>
              <a:t>‹#›</a:t>
            </a:fld>
            <a:endParaRPr lang="en-US"/>
          </a:p>
        </p:txBody>
      </p:sp>
    </p:spTree>
    <p:extLst>
      <p:ext uri="{BB962C8B-B14F-4D97-AF65-F5344CB8AC3E}">
        <p14:creationId xmlns:p14="http://schemas.microsoft.com/office/powerpoint/2010/main" val="2507368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2979D3-C6D8-4D6C-B738-161AF001D453}" type="datetimeFigureOut">
              <a:rPr lang="en-US" smtClean="0"/>
              <a:t>7/19/2015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E48844-924B-4A88-BF56-6F41EADECE5E}" type="slidenum">
              <a:rPr lang="en-US" smtClean="0"/>
              <a:t>‹#›</a:t>
            </a:fld>
            <a:endParaRPr lang="en-US"/>
          </a:p>
        </p:txBody>
      </p:sp>
    </p:spTree>
    <p:extLst>
      <p:ext uri="{BB962C8B-B14F-4D97-AF65-F5344CB8AC3E}">
        <p14:creationId xmlns:p14="http://schemas.microsoft.com/office/powerpoint/2010/main" val="30372304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2979D3-C6D8-4D6C-B738-161AF001D453}" type="datetimeFigureOut">
              <a:rPr lang="en-US" smtClean="0"/>
              <a:t>7/19/2015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E48844-924B-4A88-BF56-6F41EADECE5E}" type="slidenum">
              <a:rPr lang="en-US" smtClean="0"/>
              <a:t>‹#›</a:t>
            </a:fld>
            <a:endParaRPr lang="en-US"/>
          </a:p>
        </p:txBody>
      </p:sp>
    </p:spTree>
    <p:extLst>
      <p:ext uri="{BB962C8B-B14F-4D97-AF65-F5344CB8AC3E}">
        <p14:creationId xmlns:p14="http://schemas.microsoft.com/office/powerpoint/2010/main" val="521006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7000" r="-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2979D3-C6D8-4D6C-B738-161AF001D453}" type="datetimeFigureOut">
              <a:rPr lang="en-US" smtClean="0"/>
              <a:t>7/19/2015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E48844-924B-4A88-BF56-6F41EADECE5E}" type="slidenum">
              <a:rPr lang="en-US" smtClean="0"/>
              <a:t>‹#›</a:t>
            </a:fld>
            <a:endParaRPr lang="en-US"/>
          </a:p>
        </p:txBody>
      </p:sp>
    </p:spTree>
    <p:extLst>
      <p:ext uri="{BB962C8B-B14F-4D97-AF65-F5344CB8AC3E}">
        <p14:creationId xmlns:p14="http://schemas.microsoft.com/office/powerpoint/2010/main" val="34671063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5313792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18581"/>
            <a:ext cx="7772400" cy="2387600"/>
          </a:xfrm>
        </p:spPr>
        <p:txBody>
          <a:bodyPr>
            <a:noAutofit/>
          </a:bodyPr>
          <a:lstStyle/>
          <a:p>
            <a:r>
              <a:rPr lang="en-US" sz="8000" b="1" dirty="0" smtClean="0">
                <a:solidFill>
                  <a:schemeClr val="bg1"/>
                </a:solidFill>
                <a:latin typeface="Agency FB" panose="020B0503020202020204" pitchFamily="34" charset="0"/>
              </a:rPr>
              <a:t>Faithful Until </a:t>
            </a:r>
            <a:r>
              <a:rPr lang="en-US" sz="11500" b="1" dirty="0" smtClean="0">
                <a:solidFill>
                  <a:schemeClr val="bg1"/>
                </a:solidFill>
                <a:latin typeface="Chiller" panose="04020404031007020602" pitchFamily="82" charset="0"/>
              </a:rPr>
              <a:t>Death</a:t>
            </a:r>
            <a:endParaRPr lang="en-US" sz="11500" b="1" dirty="0">
              <a:solidFill>
                <a:schemeClr val="bg1"/>
              </a:solidFill>
              <a:latin typeface="Chiller" panose="04020404031007020602" pitchFamily="82" charset="0"/>
            </a:endParaRPr>
          </a:p>
        </p:txBody>
      </p:sp>
      <p:sp>
        <p:nvSpPr>
          <p:cNvPr id="3" name="Subtitle 2"/>
          <p:cNvSpPr>
            <a:spLocks noGrp="1"/>
          </p:cNvSpPr>
          <p:nvPr>
            <p:ph type="subTitle" idx="1"/>
          </p:nvPr>
        </p:nvSpPr>
        <p:spPr>
          <a:xfrm>
            <a:off x="1143000" y="3743701"/>
            <a:ext cx="6858000" cy="1655762"/>
          </a:xfrm>
        </p:spPr>
        <p:txBody>
          <a:bodyPr>
            <a:normAutofit/>
          </a:bodyPr>
          <a:lstStyle/>
          <a:p>
            <a:r>
              <a:rPr lang="en-US" sz="4400" b="1" i="1" dirty="0" smtClean="0">
                <a:solidFill>
                  <a:schemeClr val="bg1"/>
                </a:solidFill>
                <a:latin typeface="Agency FB" panose="020B0503020202020204" pitchFamily="34" charset="0"/>
              </a:rPr>
              <a:t>Revelation 2:10</a:t>
            </a:r>
            <a:endParaRPr lang="en-US" sz="4400" b="1" i="1" dirty="0">
              <a:solidFill>
                <a:schemeClr val="bg1"/>
              </a:solidFill>
              <a:latin typeface="Agency FB" panose="020B0503020202020204" pitchFamily="34" charset="0"/>
            </a:endParaRPr>
          </a:p>
        </p:txBody>
      </p:sp>
    </p:spTree>
    <p:extLst>
      <p:ext uri="{BB962C8B-B14F-4D97-AF65-F5344CB8AC3E}">
        <p14:creationId xmlns:p14="http://schemas.microsoft.com/office/powerpoint/2010/main" val="3125642105"/>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solidFill>
                  <a:schemeClr val="bg1"/>
                </a:solidFill>
                <a:latin typeface="Agency FB" panose="020B0503020202020204" pitchFamily="34" charset="0"/>
              </a:rPr>
              <a:t>Living a Faithful Life</a:t>
            </a:r>
            <a:endParaRPr lang="en-US" sz="5400" b="1" dirty="0">
              <a:solidFill>
                <a:schemeClr val="bg1"/>
              </a:solidFill>
              <a:latin typeface="Agency FB" panose="020B0503020202020204" pitchFamily="34" charset="0"/>
            </a:endParaRPr>
          </a:p>
        </p:txBody>
      </p:sp>
      <p:sp>
        <p:nvSpPr>
          <p:cNvPr id="3" name="Content Placeholder 2"/>
          <p:cNvSpPr>
            <a:spLocks noGrp="1"/>
          </p:cNvSpPr>
          <p:nvPr>
            <p:ph idx="1"/>
          </p:nvPr>
        </p:nvSpPr>
        <p:spPr/>
        <p:txBody>
          <a:bodyPr>
            <a:normAutofit/>
          </a:bodyPr>
          <a:lstStyle/>
          <a:p>
            <a:pPr marL="0" lvl="0" indent="0" algn="ctr">
              <a:buNone/>
            </a:pPr>
            <a:endParaRPr lang="en-US" sz="4000" b="1" dirty="0" smtClean="0">
              <a:solidFill>
                <a:schemeClr val="bg1"/>
              </a:solidFill>
              <a:latin typeface="Agency FB" panose="020B0503020202020204" pitchFamily="34" charset="0"/>
            </a:endParaRPr>
          </a:p>
          <a:p>
            <a:pPr marL="0" lvl="0" indent="0" algn="ctr">
              <a:buNone/>
            </a:pPr>
            <a:r>
              <a:rPr lang="en-US" sz="4000" b="1" dirty="0" smtClean="0">
                <a:solidFill>
                  <a:schemeClr val="bg1"/>
                </a:solidFill>
                <a:latin typeface="Agency FB" panose="020B0503020202020204" pitchFamily="34" charset="0"/>
              </a:rPr>
              <a:t>We </a:t>
            </a:r>
            <a:r>
              <a:rPr lang="en-US" sz="4000" b="1" dirty="0">
                <a:solidFill>
                  <a:schemeClr val="bg1"/>
                </a:solidFill>
                <a:latin typeface="Agency FB" panose="020B0503020202020204" pitchFamily="34" charset="0"/>
              </a:rPr>
              <a:t>can fall from grace!</a:t>
            </a:r>
          </a:p>
          <a:p>
            <a:pPr marL="0" lvl="0" indent="0" algn="ctr">
              <a:buNone/>
            </a:pPr>
            <a:r>
              <a:rPr lang="en-US" sz="3600" i="1" dirty="0" smtClean="0">
                <a:solidFill>
                  <a:schemeClr val="bg1"/>
                </a:solidFill>
                <a:latin typeface="Agency FB" panose="020B0503020202020204" pitchFamily="34" charset="0"/>
              </a:rPr>
              <a:t>(Hebrews 12:15; Jude 5; Matthew 7:21-23)</a:t>
            </a:r>
            <a:endParaRPr lang="en-US" sz="3600" i="1" dirty="0">
              <a:solidFill>
                <a:schemeClr val="bg1"/>
              </a:solidFill>
              <a:latin typeface="Agency FB" panose="020B0503020202020204" pitchFamily="34" charset="0"/>
            </a:endParaRPr>
          </a:p>
          <a:p>
            <a:pPr marL="0" lvl="0" indent="0" algn="ctr">
              <a:buNone/>
            </a:pPr>
            <a:endParaRPr lang="en-US" sz="4000" b="1" dirty="0">
              <a:solidFill>
                <a:schemeClr val="bg1"/>
              </a:solidFill>
              <a:latin typeface="Agency FB" panose="020B0503020202020204" pitchFamily="34"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02652" y="475526"/>
            <a:ext cx="2412698" cy="1104762"/>
          </a:xfrm>
          <a:prstGeom prst="rect">
            <a:avLst/>
          </a:prstGeom>
        </p:spPr>
      </p:pic>
    </p:spTree>
    <p:extLst>
      <p:ext uri="{BB962C8B-B14F-4D97-AF65-F5344CB8AC3E}">
        <p14:creationId xmlns:p14="http://schemas.microsoft.com/office/powerpoint/2010/main" val="331222722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solidFill>
                  <a:schemeClr val="bg1"/>
                </a:solidFill>
                <a:latin typeface="Agency FB" panose="020B0503020202020204" pitchFamily="34" charset="0"/>
              </a:rPr>
              <a:t>Living a Faithful Life</a:t>
            </a:r>
            <a:endParaRPr lang="en-US" sz="5400" b="1" dirty="0">
              <a:solidFill>
                <a:schemeClr val="bg1"/>
              </a:solidFill>
              <a:latin typeface="Agency FB" panose="020B0503020202020204" pitchFamily="34" charset="0"/>
            </a:endParaRPr>
          </a:p>
        </p:txBody>
      </p:sp>
      <p:sp>
        <p:nvSpPr>
          <p:cNvPr id="3" name="Content Placeholder 2"/>
          <p:cNvSpPr>
            <a:spLocks noGrp="1"/>
          </p:cNvSpPr>
          <p:nvPr>
            <p:ph idx="1"/>
          </p:nvPr>
        </p:nvSpPr>
        <p:spPr/>
        <p:txBody>
          <a:bodyPr>
            <a:normAutofit/>
          </a:bodyPr>
          <a:lstStyle/>
          <a:p>
            <a:pPr marL="0" lvl="0" indent="0" algn="ctr">
              <a:buNone/>
            </a:pPr>
            <a:endParaRPr lang="en-US" sz="4000" b="1" dirty="0" smtClean="0">
              <a:solidFill>
                <a:schemeClr val="bg1"/>
              </a:solidFill>
              <a:latin typeface="Agency FB" panose="020B0503020202020204" pitchFamily="34" charset="0"/>
            </a:endParaRPr>
          </a:p>
          <a:p>
            <a:pPr marL="0" lvl="0" indent="0" algn="ctr">
              <a:buNone/>
            </a:pPr>
            <a:r>
              <a:rPr lang="en-US" sz="4000" b="1" dirty="0" smtClean="0">
                <a:solidFill>
                  <a:schemeClr val="bg1"/>
                </a:solidFill>
                <a:latin typeface="Agency FB" panose="020B0503020202020204" pitchFamily="34" charset="0"/>
              </a:rPr>
              <a:t>We </a:t>
            </a:r>
            <a:r>
              <a:rPr lang="en-US" sz="4000" b="1" dirty="0">
                <a:solidFill>
                  <a:schemeClr val="bg1"/>
                </a:solidFill>
                <a:latin typeface="Agency FB" panose="020B0503020202020204" pitchFamily="34" charset="0"/>
              </a:rPr>
              <a:t>can fall from grace!</a:t>
            </a:r>
          </a:p>
          <a:p>
            <a:pPr marL="0" lvl="0" indent="0" algn="ctr">
              <a:buNone/>
            </a:pPr>
            <a:r>
              <a:rPr lang="en-US" sz="3600" i="1" dirty="0" smtClean="0">
                <a:solidFill>
                  <a:schemeClr val="bg1"/>
                </a:solidFill>
                <a:latin typeface="Agency FB" panose="020B0503020202020204" pitchFamily="34" charset="0"/>
              </a:rPr>
              <a:t>(Hebrews 12:15; Jude 5; Matthew 7:21-23)</a:t>
            </a:r>
            <a:endParaRPr lang="en-US" sz="3600" i="1" dirty="0">
              <a:solidFill>
                <a:schemeClr val="bg1"/>
              </a:solidFill>
              <a:latin typeface="Agency FB" panose="020B0503020202020204" pitchFamily="34" charset="0"/>
            </a:endParaRPr>
          </a:p>
          <a:p>
            <a:pPr marL="0" lvl="0" indent="0" algn="ctr">
              <a:buNone/>
            </a:pPr>
            <a:r>
              <a:rPr lang="en-US" sz="4000" b="1" dirty="0" smtClean="0">
                <a:solidFill>
                  <a:schemeClr val="bg1"/>
                </a:solidFill>
                <a:latin typeface="Agency FB" panose="020B0503020202020204" pitchFamily="34" charset="0"/>
              </a:rPr>
              <a:t>We MUST continue </a:t>
            </a:r>
            <a:r>
              <a:rPr lang="en-US" sz="4000" b="1" dirty="0">
                <a:solidFill>
                  <a:schemeClr val="bg1"/>
                </a:solidFill>
                <a:latin typeface="Agency FB" panose="020B0503020202020204" pitchFamily="34" charset="0"/>
              </a:rPr>
              <a:t>in </a:t>
            </a:r>
            <a:r>
              <a:rPr lang="en-US" sz="4000" b="1" dirty="0" smtClean="0">
                <a:solidFill>
                  <a:schemeClr val="bg1"/>
                </a:solidFill>
                <a:latin typeface="Agency FB" panose="020B0503020202020204" pitchFamily="34" charset="0"/>
              </a:rPr>
              <a:t>righteousness!</a:t>
            </a:r>
            <a:endParaRPr lang="en-US" sz="4000" b="1" dirty="0">
              <a:solidFill>
                <a:schemeClr val="bg1"/>
              </a:solidFill>
              <a:latin typeface="Agency FB" panose="020B0503020202020204" pitchFamily="34" charset="0"/>
            </a:endParaRPr>
          </a:p>
          <a:p>
            <a:pPr marL="0" lvl="0" indent="0" algn="ctr">
              <a:buNone/>
            </a:pPr>
            <a:r>
              <a:rPr lang="en-US" sz="3600" i="1" dirty="0" smtClean="0">
                <a:solidFill>
                  <a:schemeClr val="bg1"/>
                </a:solidFill>
                <a:latin typeface="Agency FB" panose="020B0503020202020204" pitchFamily="34" charset="0"/>
              </a:rPr>
              <a:t>(2 </a:t>
            </a:r>
            <a:r>
              <a:rPr lang="en-US" sz="3600" i="1" dirty="0">
                <a:solidFill>
                  <a:schemeClr val="bg1"/>
                </a:solidFill>
                <a:latin typeface="Agency FB" panose="020B0503020202020204" pitchFamily="34" charset="0"/>
              </a:rPr>
              <a:t>Peter </a:t>
            </a:r>
            <a:r>
              <a:rPr lang="en-US" sz="3600" i="1" dirty="0" smtClean="0">
                <a:solidFill>
                  <a:schemeClr val="bg1"/>
                </a:solidFill>
                <a:latin typeface="Agency FB" panose="020B0503020202020204" pitchFamily="34" charset="0"/>
              </a:rPr>
              <a:t>1:10-11; Ephesians 4:17-24;                Colossians 3:12-17)</a:t>
            </a:r>
            <a:endParaRPr lang="en-US" sz="3600" i="1" dirty="0">
              <a:solidFill>
                <a:schemeClr val="bg1"/>
              </a:solidFill>
              <a:latin typeface="Agency FB" panose="020B0503020202020204" pitchFamily="34"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02652" y="475526"/>
            <a:ext cx="2412698" cy="1104762"/>
          </a:xfrm>
          <a:prstGeom prst="rect">
            <a:avLst/>
          </a:prstGeom>
        </p:spPr>
      </p:pic>
    </p:spTree>
    <p:extLst>
      <p:ext uri="{BB962C8B-B14F-4D97-AF65-F5344CB8AC3E}">
        <p14:creationId xmlns:p14="http://schemas.microsoft.com/office/powerpoint/2010/main" val="325134134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1000"/>
                                        <p:tgtEl>
                                          <p:spTgt spid="3">
                                            <p:txEl>
                                              <p:pRg st="4" end="4"/>
                                            </p:txEl>
                                          </p:spTgt>
                                        </p:tgtEl>
                                      </p:cBhvr>
                                    </p:animEffect>
                                    <p:anim calcmode="lin" valueType="num">
                                      <p:cBhvr>
                                        <p:cTn id="1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solidFill>
                  <a:schemeClr val="bg1"/>
                </a:solidFill>
                <a:latin typeface="Agency FB" panose="020B0503020202020204" pitchFamily="34" charset="0"/>
              </a:rPr>
              <a:t>Faith When Threatened</a:t>
            </a:r>
            <a:endParaRPr lang="en-US" sz="5400" b="1" dirty="0">
              <a:solidFill>
                <a:schemeClr val="bg1"/>
              </a:solidFill>
              <a:latin typeface="Agency FB" panose="020B0503020202020204" pitchFamily="34" charset="0"/>
            </a:endParaRPr>
          </a:p>
        </p:txBody>
      </p:sp>
      <p:sp>
        <p:nvSpPr>
          <p:cNvPr id="3" name="Content Placeholder 2"/>
          <p:cNvSpPr>
            <a:spLocks noGrp="1"/>
          </p:cNvSpPr>
          <p:nvPr>
            <p:ph idx="1"/>
          </p:nvPr>
        </p:nvSpPr>
        <p:spPr/>
        <p:txBody>
          <a:bodyPr>
            <a:normAutofit/>
          </a:bodyPr>
          <a:lstStyle/>
          <a:p>
            <a:pPr marL="0" lvl="0" indent="0" algn="ctr">
              <a:buNone/>
            </a:pPr>
            <a:endParaRPr lang="en-US" sz="2000" b="1" dirty="0" smtClean="0">
              <a:solidFill>
                <a:schemeClr val="bg1"/>
              </a:solidFill>
              <a:latin typeface="Agency FB" panose="020B0503020202020204" pitchFamily="34" charset="0"/>
            </a:endParaRPr>
          </a:p>
          <a:p>
            <a:pPr marL="0" lvl="0" indent="0" algn="ctr">
              <a:buNone/>
            </a:pPr>
            <a:r>
              <a:rPr lang="en-US" sz="4000" b="1" dirty="0" smtClean="0">
                <a:solidFill>
                  <a:schemeClr val="bg1"/>
                </a:solidFill>
                <a:latin typeface="Agency FB" panose="020B0503020202020204" pitchFamily="34" charset="0"/>
              </a:rPr>
              <a:t>A quality of faith that endures persecution.</a:t>
            </a:r>
          </a:p>
          <a:p>
            <a:pPr marL="0" lvl="0" indent="0" algn="ctr">
              <a:buNone/>
            </a:pPr>
            <a:r>
              <a:rPr lang="en-US" sz="3600" i="1" dirty="0" smtClean="0">
                <a:solidFill>
                  <a:schemeClr val="bg1"/>
                </a:solidFill>
                <a:latin typeface="Agency FB" panose="020B0503020202020204" pitchFamily="34" charset="0"/>
              </a:rPr>
              <a:t>(Revelation 2:8-11)</a:t>
            </a:r>
            <a:endParaRPr lang="en-US" sz="3600" i="1" dirty="0">
              <a:solidFill>
                <a:schemeClr val="bg1"/>
              </a:solidFill>
              <a:latin typeface="Agency FB" panose="020B0503020202020204" pitchFamily="34" charset="0"/>
            </a:endParaRPr>
          </a:p>
          <a:p>
            <a:pPr marL="0" lvl="0" indent="0" algn="ctr">
              <a:buNone/>
            </a:pPr>
            <a:endParaRPr lang="en-US" sz="4000" b="1" dirty="0">
              <a:solidFill>
                <a:schemeClr val="bg1"/>
              </a:solidFill>
              <a:latin typeface="Agency FB" panose="020B0503020202020204" pitchFamily="34"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02652" y="475526"/>
            <a:ext cx="2412698" cy="1104762"/>
          </a:xfrm>
          <a:prstGeom prst="rect">
            <a:avLst/>
          </a:prstGeom>
        </p:spPr>
      </p:pic>
    </p:spTree>
    <p:extLst>
      <p:ext uri="{BB962C8B-B14F-4D97-AF65-F5344CB8AC3E}">
        <p14:creationId xmlns:p14="http://schemas.microsoft.com/office/powerpoint/2010/main" val="260162203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solidFill>
                  <a:schemeClr val="bg1"/>
                </a:solidFill>
                <a:latin typeface="Agency FB" panose="020B0503020202020204" pitchFamily="34" charset="0"/>
              </a:rPr>
              <a:t>Faith When Threatened</a:t>
            </a:r>
            <a:endParaRPr lang="en-US" sz="5400" b="1" dirty="0">
              <a:solidFill>
                <a:schemeClr val="bg1"/>
              </a:solidFill>
              <a:latin typeface="Agency FB" panose="020B0503020202020204" pitchFamily="34" charset="0"/>
            </a:endParaRPr>
          </a:p>
        </p:txBody>
      </p:sp>
      <p:sp>
        <p:nvSpPr>
          <p:cNvPr id="3" name="Content Placeholder 2"/>
          <p:cNvSpPr>
            <a:spLocks noGrp="1"/>
          </p:cNvSpPr>
          <p:nvPr>
            <p:ph idx="1"/>
          </p:nvPr>
        </p:nvSpPr>
        <p:spPr/>
        <p:txBody>
          <a:bodyPr>
            <a:normAutofit/>
          </a:bodyPr>
          <a:lstStyle/>
          <a:p>
            <a:pPr marL="0" lvl="0" indent="0" algn="ctr">
              <a:buNone/>
            </a:pPr>
            <a:endParaRPr lang="en-US" sz="2000" b="1" dirty="0" smtClean="0">
              <a:solidFill>
                <a:schemeClr val="bg1"/>
              </a:solidFill>
              <a:latin typeface="Agency FB" panose="020B0503020202020204" pitchFamily="34" charset="0"/>
            </a:endParaRPr>
          </a:p>
          <a:p>
            <a:pPr marL="0" lvl="0" indent="0" algn="ctr">
              <a:buNone/>
            </a:pPr>
            <a:r>
              <a:rPr lang="en-US" sz="4000" b="1" dirty="0" smtClean="0">
                <a:solidFill>
                  <a:schemeClr val="bg1"/>
                </a:solidFill>
                <a:latin typeface="Agency FB" panose="020B0503020202020204" pitchFamily="34" charset="0"/>
              </a:rPr>
              <a:t>A quality of faith that endures persecution.</a:t>
            </a:r>
          </a:p>
          <a:p>
            <a:pPr marL="0" lvl="0" indent="0" algn="ctr">
              <a:buNone/>
            </a:pPr>
            <a:r>
              <a:rPr lang="en-US" sz="3600" i="1" dirty="0" smtClean="0">
                <a:solidFill>
                  <a:schemeClr val="bg1"/>
                </a:solidFill>
                <a:latin typeface="Agency FB" panose="020B0503020202020204" pitchFamily="34" charset="0"/>
              </a:rPr>
              <a:t>(Revelation 2:8-11)</a:t>
            </a:r>
            <a:endParaRPr lang="en-US" sz="3600" i="1" dirty="0">
              <a:solidFill>
                <a:schemeClr val="bg1"/>
              </a:solidFill>
              <a:latin typeface="Agency FB" panose="020B0503020202020204" pitchFamily="34" charset="0"/>
            </a:endParaRPr>
          </a:p>
          <a:p>
            <a:pPr marL="0" lvl="0" indent="0" algn="ctr">
              <a:buNone/>
            </a:pPr>
            <a:r>
              <a:rPr lang="en-US" sz="4000" b="1" dirty="0">
                <a:solidFill>
                  <a:schemeClr val="bg1"/>
                </a:solidFill>
                <a:latin typeface="Agency FB" panose="020B0503020202020204" pitchFamily="34" charset="0"/>
              </a:rPr>
              <a:t>Faith </a:t>
            </a:r>
            <a:r>
              <a:rPr lang="en-US" sz="4000" b="1" dirty="0" smtClean="0">
                <a:solidFill>
                  <a:schemeClr val="bg1"/>
                </a:solidFill>
                <a:latin typeface="Agency FB" panose="020B0503020202020204" pitchFamily="34" charset="0"/>
              </a:rPr>
              <a:t>until death </a:t>
            </a:r>
            <a:r>
              <a:rPr lang="en-US" sz="4000" b="1" dirty="0">
                <a:solidFill>
                  <a:schemeClr val="bg1"/>
                </a:solidFill>
                <a:latin typeface="Agency FB" panose="020B0503020202020204" pitchFamily="34" charset="0"/>
              </a:rPr>
              <a:t>is rewarded.</a:t>
            </a:r>
          </a:p>
          <a:p>
            <a:pPr marL="0" lvl="0" indent="0" algn="ctr">
              <a:buNone/>
            </a:pPr>
            <a:r>
              <a:rPr lang="en-US" sz="3600" i="1" dirty="0">
                <a:solidFill>
                  <a:schemeClr val="bg1"/>
                </a:solidFill>
                <a:latin typeface="Agency FB" panose="020B0503020202020204" pitchFamily="34" charset="0"/>
              </a:rPr>
              <a:t>[</a:t>
            </a:r>
            <a:r>
              <a:rPr lang="en-US" sz="3600" i="1" dirty="0" smtClean="0">
                <a:solidFill>
                  <a:schemeClr val="bg1"/>
                </a:solidFill>
                <a:latin typeface="Agency FB" panose="020B0503020202020204" pitchFamily="34" charset="0"/>
              </a:rPr>
              <a:t>(</a:t>
            </a:r>
            <a:r>
              <a:rPr lang="en-US" sz="3600" i="1" dirty="0">
                <a:solidFill>
                  <a:schemeClr val="bg1"/>
                </a:solidFill>
                <a:latin typeface="Agency FB" panose="020B0503020202020204" pitchFamily="34" charset="0"/>
              </a:rPr>
              <a:t>v. </a:t>
            </a:r>
            <a:r>
              <a:rPr lang="en-US" sz="3600" i="1" dirty="0" smtClean="0">
                <a:solidFill>
                  <a:schemeClr val="bg1"/>
                </a:solidFill>
                <a:latin typeface="Agency FB" panose="020B0503020202020204" pitchFamily="34" charset="0"/>
              </a:rPr>
              <a:t>8, 11); 1 </a:t>
            </a:r>
            <a:r>
              <a:rPr lang="en-US" sz="3600" i="1" dirty="0">
                <a:solidFill>
                  <a:schemeClr val="bg1"/>
                </a:solidFill>
                <a:latin typeface="Agency FB" panose="020B0503020202020204" pitchFamily="34" charset="0"/>
              </a:rPr>
              <a:t>Peter </a:t>
            </a:r>
            <a:r>
              <a:rPr lang="en-US" sz="3600" i="1" dirty="0" smtClean="0">
                <a:solidFill>
                  <a:schemeClr val="bg1"/>
                </a:solidFill>
                <a:latin typeface="Agency FB" panose="020B0503020202020204" pitchFamily="34" charset="0"/>
              </a:rPr>
              <a:t>3:18; 4:1-2</a:t>
            </a:r>
            <a:r>
              <a:rPr lang="en-US" sz="3600" i="1" dirty="0">
                <a:solidFill>
                  <a:schemeClr val="bg1"/>
                </a:solidFill>
                <a:latin typeface="Agency FB" panose="020B0503020202020204" pitchFamily="34" charset="0"/>
              </a:rPr>
              <a:t>, </a:t>
            </a:r>
            <a:r>
              <a:rPr lang="en-US" sz="3600" i="1" dirty="0" smtClean="0">
                <a:solidFill>
                  <a:schemeClr val="bg1"/>
                </a:solidFill>
                <a:latin typeface="Agency FB" panose="020B0503020202020204" pitchFamily="34" charset="0"/>
              </a:rPr>
              <a:t>6; Revelation 20:11-15;     (v</a:t>
            </a:r>
            <a:r>
              <a:rPr lang="en-US" sz="3600" i="1" dirty="0">
                <a:solidFill>
                  <a:schemeClr val="bg1"/>
                </a:solidFill>
                <a:latin typeface="Agency FB" panose="020B0503020202020204" pitchFamily="34" charset="0"/>
              </a:rPr>
              <a:t>. 9, </a:t>
            </a:r>
            <a:r>
              <a:rPr lang="en-US" sz="3600" i="1" dirty="0" smtClean="0">
                <a:solidFill>
                  <a:schemeClr val="bg1"/>
                </a:solidFill>
                <a:latin typeface="Agency FB" panose="020B0503020202020204" pitchFamily="34" charset="0"/>
              </a:rPr>
              <a:t>10); Matthew 6:19-21; 2 </a:t>
            </a:r>
            <a:r>
              <a:rPr lang="en-US" sz="3600" i="1" dirty="0">
                <a:solidFill>
                  <a:schemeClr val="bg1"/>
                </a:solidFill>
                <a:latin typeface="Agency FB" panose="020B0503020202020204" pitchFamily="34" charset="0"/>
              </a:rPr>
              <a:t>Timothy 4:6-8 </a:t>
            </a:r>
            <a:r>
              <a:rPr lang="en-US" sz="3600" i="1" dirty="0" smtClean="0">
                <a:solidFill>
                  <a:schemeClr val="bg1"/>
                </a:solidFill>
                <a:latin typeface="Agency FB" panose="020B0503020202020204" pitchFamily="34" charset="0"/>
              </a:rPr>
              <a:t>;    Hebrews </a:t>
            </a:r>
            <a:r>
              <a:rPr lang="en-US" sz="3600" i="1" dirty="0">
                <a:solidFill>
                  <a:schemeClr val="bg1"/>
                </a:solidFill>
                <a:latin typeface="Agency FB" panose="020B0503020202020204" pitchFamily="34" charset="0"/>
              </a:rPr>
              <a:t>11:32-40 </a:t>
            </a:r>
            <a:r>
              <a:rPr lang="en-US" sz="3600" i="1" dirty="0" smtClean="0">
                <a:solidFill>
                  <a:schemeClr val="bg1"/>
                </a:solidFill>
                <a:latin typeface="Agency FB" panose="020B0503020202020204" pitchFamily="34" charset="0"/>
              </a:rPr>
              <a:t>]</a:t>
            </a:r>
            <a:endParaRPr lang="en-US" sz="3600" i="1" dirty="0">
              <a:solidFill>
                <a:schemeClr val="bg1"/>
              </a:solidFill>
              <a:latin typeface="Agency FB" panose="020B0503020202020204" pitchFamily="34"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02652" y="475526"/>
            <a:ext cx="2412698" cy="1104762"/>
          </a:xfrm>
          <a:prstGeom prst="rect">
            <a:avLst/>
          </a:prstGeom>
        </p:spPr>
      </p:pic>
    </p:spTree>
    <p:extLst>
      <p:ext uri="{BB962C8B-B14F-4D97-AF65-F5344CB8AC3E}">
        <p14:creationId xmlns:p14="http://schemas.microsoft.com/office/powerpoint/2010/main" val="1042607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1000"/>
                                        <p:tgtEl>
                                          <p:spTgt spid="3">
                                            <p:txEl>
                                              <p:pRg st="4" end="4"/>
                                            </p:txEl>
                                          </p:spTgt>
                                        </p:tgtEl>
                                      </p:cBhvr>
                                    </p:animEffect>
                                    <p:anim calcmode="lin" valueType="num">
                                      <p:cBhvr>
                                        <p:cTn id="1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18581"/>
            <a:ext cx="7772400" cy="2387600"/>
          </a:xfrm>
        </p:spPr>
        <p:txBody>
          <a:bodyPr>
            <a:noAutofit/>
          </a:bodyPr>
          <a:lstStyle/>
          <a:p>
            <a:r>
              <a:rPr lang="en-US" sz="8000" b="1" dirty="0" smtClean="0">
                <a:solidFill>
                  <a:schemeClr val="bg1"/>
                </a:solidFill>
                <a:latin typeface="Agency FB" panose="020B0503020202020204" pitchFamily="34" charset="0"/>
              </a:rPr>
              <a:t>Faithful Until </a:t>
            </a:r>
            <a:r>
              <a:rPr lang="en-US" sz="11500" b="1" dirty="0" smtClean="0">
                <a:solidFill>
                  <a:schemeClr val="bg1"/>
                </a:solidFill>
                <a:latin typeface="Chiller" panose="04020404031007020602" pitchFamily="82" charset="0"/>
              </a:rPr>
              <a:t>Death</a:t>
            </a:r>
            <a:endParaRPr lang="en-US" sz="11500" b="1" dirty="0">
              <a:solidFill>
                <a:schemeClr val="bg1"/>
              </a:solidFill>
              <a:latin typeface="Chiller" panose="04020404031007020602" pitchFamily="82" charset="0"/>
            </a:endParaRPr>
          </a:p>
        </p:txBody>
      </p:sp>
      <p:sp>
        <p:nvSpPr>
          <p:cNvPr id="3" name="Subtitle 2"/>
          <p:cNvSpPr>
            <a:spLocks noGrp="1"/>
          </p:cNvSpPr>
          <p:nvPr>
            <p:ph type="subTitle" idx="1"/>
          </p:nvPr>
        </p:nvSpPr>
        <p:spPr>
          <a:xfrm>
            <a:off x="1143000" y="3743701"/>
            <a:ext cx="6858000" cy="1655762"/>
          </a:xfrm>
        </p:spPr>
        <p:txBody>
          <a:bodyPr>
            <a:normAutofit/>
          </a:bodyPr>
          <a:lstStyle/>
          <a:p>
            <a:r>
              <a:rPr lang="en-US" sz="4400" b="1" i="1" dirty="0" smtClean="0">
                <a:solidFill>
                  <a:schemeClr val="bg1"/>
                </a:solidFill>
                <a:latin typeface="Agency FB" panose="020B0503020202020204" pitchFamily="34" charset="0"/>
              </a:rPr>
              <a:t>Revelation 2:10</a:t>
            </a:r>
            <a:endParaRPr lang="en-US" sz="4400" b="1" i="1" dirty="0">
              <a:solidFill>
                <a:schemeClr val="bg1"/>
              </a:solidFill>
              <a:latin typeface="Agency FB" panose="020B0503020202020204" pitchFamily="34" charset="0"/>
            </a:endParaRPr>
          </a:p>
        </p:txBody>
      </p:sp>
    </p:spTree>
    <p:extLst>
      <p:ext uri="{BB962C8B-B14F-4D97-AF65-F5344CB8AC3E}">
        <p14:creationId xmlns:p14="http://schemas.microsoft.com/office/powerpoint/2010/main" val="433812052"/>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47</TotalTime>
  <Words>1205</Words>
  <Application>Microsoft Office PowerPoint</Application>
  <PresentationFormat>On-screen Show (4:3)</PresentationFormat>
  <Paragraphs>84</Paragraphs>
  <Slides>7</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Agency FB</vt:lpstr>
      <vt:lpstr>Arial</vt:lpstr>
      <vt:lpstr>Calibri</vt:lpstr>
      <vt:lpstr>Calibri Light</vt:lpstr>
      <vt:lpstr>Chiller</vt:lpstr>
      <vt:lpstr>Wingdings</vt:lpstr>
      <vt:lpstr>Office Theme</vt:lpstr>
      <vt:lpstr>PowerPoint Presentation</vt:lpstr>
      <vt:lpstr>Faithful Until Death</vt:lpstr>
      <vt:lpstr>Living a Faithful Life</vt:lpstr>
      <vt:lpstr>Living a Faithful Life</vt:lpstr>
      <vt:lpstr>Faith When Threatened</vt:lpstr>
      <vt:lpstr>Faith When Threatened</vt:lpstr>
      <vt:lpstr>Faithful Until Death</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Faithful Until Death</dc:title>
  <dc:creator>Jeremiah Cox</dc:creator>
  <cp:lastModifiedBy>Jeremiah Cox</cp:lastModifiedBy>
  <cp:revision>7</cp:revision>
  <dcterms:created xsi:type="dcterms:W3CDTF">2015-07-19T20:57:36Z</dcterms:created>
  <dcterms:modified xsi:type="dcterms:W3CDTF">2015-07-19T21:45:34Z</dcterms:modified>
</cp:coreProperties>
</file>