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sldIdLst>
    <p:sldId id="259" r:id="rId2"/>
    <p:sldId id="256" r:id="rId3"/>
    <p:sldId id="257" r:id="rId4"/>
    <p:sldId id="258" r:id="rId5"/>
  </p:sldIdLst>
  <p:sldSz cx="9144000" cy="6858000" type="screen4x3"/>
  <p:notesSz cx="6858000" cy="9144000"/>
  <p:embeddedFontLst>
    <p:embeddedFont>
      <p:font typeface="Calibri" panose="020F0502020204030204" pitchFamily="34" charset="0"/>
      <p:regular r:id="rId7"/>
      <p:bold r:id="rId8"/>
      <p:italic r:id="rId9"/>
      <p:boldItalic r:id="rId10"/>
    </p:embeddedFont>
    <p:embeddedFont>
      <p:font typeface="Algerian" panose="04020705040A02060702" pitchFamily="82" charset="0"/>
      <p:regular r:id="rId11"/>
    </p:embeddedFont>
    <p:embeddedFont>
      <p:font typeface="Calibri Light" panose="020F0302020204030204" pitchFamily="34" charset="0"/>
      <p:regular r:id="rId12"/>
      <p: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2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notesViewPr>
    <p:cSldViewPr snapToGrid="0">
      <p:cViewPr varScale="1">
        <p:scale>
          <a:sx n="57" d="100"/>
          <a:sy n="57" d="100"/>
        </p:scale>
        <p:origin x="2832" y="-13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58966-AAAD-450E-8AB8-7F61888B7922}" type="datetimeFigureOut">
              <a:rPr lang="en-US" smtClean="0"/>
              <a:t>11/4/2015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64B3C-F56A-4D2A-A841-CE666888E778}" type="slidenum">
              <a:rPr lang="en-US" smtClean="0"/>
              <a:t>‹#›</a:t>
            </a:fld>
            <a:endParaRPr lang="en-US"/>
          </a:p>
        </p:txBody>
      </p:sp>
    </p:spTree>
    <p:extLst>
      <p:ext uri="{BB962C8B-B14F-4D97-AF65-F5344CB8AC3E}">
        <p14:creationId xmlns:p14="http://schemas.microsoft.com/office/powerpoint/2010/main" val="228067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64B3C-F56A-4D2A-A841-CE666888E778}" type="slidenum">
              <a:rPr lang="en-US" smtClean="0"/>
              <a:t>1</a:t>
            </a:fld>
            <a:endParaRPr lang="en-US"/>
          </a:p>
        </p:txBody>
      </p:sp>
    </p:spTree>
    <p:extLst>
      <p:ext uri="{BB962C8B-B14F-4D97-AF65-F5344CB8AC3E}">
        <p14:creationId xmlns:p14="http://schemas.microsoft.com/office/powerpoint/2010/main" val="220990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John 12 records Jesus’ entry into Jerusalem that is known as “The Triumphal Entry.”</a:t>
            </a:r>
          </a:p>
          <a:p>
            <a:pPr marL="171450" lvl="0" indent="-171450">
              <a:buFont typeface="Arial" panose="020B0604020202020204" pitchFamily="34" charset="0"/>
              <a:buChar char="•"/>
            </a:pPr>
            <a:r>
              <a:rPr lang="en-US" dirty="0"/>
              <a:t>This is the beginning of the events directly leading up to His death, burial, and resurrection.</a:t>
            </a:r>
          </a:p>
          <a:p>
            <a:pPr marL="171450" lvl="0" indent="-171450">
              <a:buFont typeface="Arial" panose="020B0604020202020204" pitchFamily="34" charset="0"/>
              <a:buChar char="•"/>
            </a:pPr>
            <a:r>
              <a:rPr lang="en-US" dirty="0"/>
              <a:t>His triumphal entry is on a Sunday, and His death would occur on the very next Friday.</a:t>
            </a:r>
          </a:p>
          <a:p>
            <a:pPr marL="171450" lvl="0" indent="-171450">
              <a:buFont typeface="Arial" panose="020B0604020202020204" pitchFamily="34" charset="0"/>
              <a:buChar char="•"/>
            </a:pPr>
            <a:r>
              <a:rPr lang="en-US" dirty="0"/>
              <a:t>Just 4 days after the great multitude welcomed Him into Jerusalem, they slayed Him on the cross.</a:t>
            </a:r>
          </a:p>
          <a:p>
            <a:pPr marL="171450" lvl="0" indent="-171450">
              <a:buFont typeface="Arial" panose="020B0604020202020204" pitchFamily="34" charset="0"/>
              <a:buChar char="•"/>
            </a:pPr>
            <a:r>
              <a:rPr lang="en-US" dirty="0"/>
              <a:t>Why such a dramatic change in events?</a:t>
            </a:r>
          </a:p>
          <a:p>
            <a:endParaRPr lang="en-US" dirty="0"/>
          </a:p>
        </p:txBody>
      </p:sp>
      <p:sp>
        <p:nvSpPr>
          <p:cNvPr id="4" name="Slide Number Placeholder 3"/>
          <p:cNvSpPr>
            <a:spLocks noGrp="1"/>
          </p:cNvSpPr>
          <p:nvPr>
            <p:ph type="sldNum" sz="quarter" idx="10"/>
          </p:nvPr>
        </p:nvSpPr>
        <p:spPr/>
        <p:txBody>
          <a:bodyPr/>
          <a:lstStyle/>
          <a:p>
            <a:fld id="{80664B3C-F56A-4D2A-A841-CE666888E778}" type="slidenum">
              <a:rPr lang="en-US" smtClean="0"/>
              <a:t>2</a:t>
            </a:fld>
            <a:endParaRPr lang="en-US"/>
          </a:p>
        </p:txBody>
      </p:sp>
    </p:spTree>
    <p:extLst>
      <p:ext uri="{BB962C8B-B14F-4D97-AF65-F5344CB8AC3E}">
        <p14:creationId xmlns:p14="http://schemas.microsoft.com/office/powerpoint/2010/main" val="419859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Lazarus Raised.</a:t>
            </a:r>
          </a:p>
          <a:p>
            <a:pPr marL="171450" lvl="0" indent="-171450">
              <a:buFont typeface="Arial" panose="020B0604020202020204" pitchFamily="34" charset="0"/>
              <a:buChar char="•"/>
            </a:pPr>
            <a:r>
              <a:rPr lang="en-US" b="1" dirty="0"/>
              <a:t>John 11:1-4</a:t>
            </a:r>
            <a:endParaRPr lang="en-US" dirty="0"/>
          </a:p>
          <a:p>
            <a:pPr marL="628650" lvl="1" indent="-171450">
              <a:buFont typeface="Arial" panose="020B0604020202020204" pitchFamily="34" charset="0"/>
              <a:buChar char="•"/>
            </a:pPr>
            <a:r>
              <a:rPr lang="en-US" dirty="0"/>
              <a:t>Lazarus’ sickness served a Divine purpose – to glorify the Son of God.</a:t>
            </a:r>
          </a:p>
          <a:p>
            <a:pPr marL="1085850" lvl="2" indent="-171450">
              <a:buFont typeface="Arial" panose="020B0604020202020204" pitchFamily="34" charset="0"/>
              <a:buChar char="•"/>
            </a:pPr>
            <a:r>
              <a:rPr lang="en-US" dirty="0"/>
              <a:t>Jesus often used situations such as this to bring glory to God.</a:t>
            </a:r>
          </a:p>
          <a:p>
            <a:pPr marL="1085850" lvl="2" indent="-171450">
              <a:buFont typeface="Arial" panose="020B0604020202020204" pitchFamily="34" charset="0"/>
              <a:buChar char="•"/>
            </a:pPr>
            <a:r>
              <a:rPr lang="en-US" dirty="0"/>
              <a:t>Jesus words display an emphasis on God’s will. It wasn’t about Lazarus in the grand scheme. </a:t>
            </a:r>
          </a:p>
          <a:p>
            <a:pPr marL="1543050" lvl="3" indent="-171450">
              <a:buFont typeface="Arial" panose="020B0604020202020204" pitchFamily="34" charset="0"/>
              <a:buChar char="•"/>
            </a:pPr>
            <a:r>
              <a:rPr lang="en-US" b="1" i="1" dirty="0"/>
              <a:t>His illness, and any emotional inclination to act on it, took a back seat in Jesus mind to God’s will.</a:t>
            </a:r>
            <a:endParaRPr lang="en-US" dirty="0"/>
          </a:p>
          <a:p>
            <a:pPr marL="1085850" lvl="2" indent="-171450">
              <a:buFont typeface="Arial" panose="020B0604020202020204" pitchFamily="34" charset="0"/>
              <a:buChar char="•"/>
            </a:pPr>
            <a:r>
              <a:rPr lang="en-US" b="1" dirty="0"/>
              <a:t>(11:5-7)</a:t>
            </a:r>
            <a:r>
              <a:rPr lang="en-US" dirty="0"/>
              <a:t> – Jesus was close to Lazarus, and as a man would naturally have strong emotion toward the news of his illness.</a:t>
            </a:r>
          </a:p>
          <a:p>
            <a:pPr marL="1543050" lvl="3" indent="-171450">
              <a:buFont typeface="Arial" panose="020B0604020202020204" pitchFamily="34" charset="0"/>
              <a:buChar char="•"/>
            </a:pPr>
            <a:r>
              <a:rPr lang="en-US" b="1" dirty="0"/>
              <a:t>He did not go immediately to heal him, for it seemed to be God’s will for him to die in order to bring glory to God later on</a:t>
            </a:r>
            <a:r>
              <a:rPr lang="en-US" dirty="0"/>
              <a:t>.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b="1" dirty="0"/>
              <a:t>11:11-15</a:t>
            </a:r>
            <a:r>
              <a:rPr lang="en-US" dirty="0"/>
              <a:t> – </a:t>
            </a:r>
            <a:r>
              <a:rPr lang="en-US" i="1" dirty="0"/>
              <a:t>“that you may believe.”</a:t>
            </a:r>
            <a:endParaRPr lang="en-US" dirty="0"/>
          </a:p>
          <a:p>
            <a:pPr marL="1085850" lvl="2" indent="-171450">
              <a:buFont typeface="Arial" panose="020B0604020202020204" pitchFamily="34" charset="0"/>
              <a:buChar char="•"/>
            </a:pPr>
            <a:r>
              <a:rPr lang="en-US" b="1" dirty="0"/>
              <a:t>It is apparent by Jesus remarks that had He been with Lazarus that He would have healed him.</a:t>
            </a:r>
            <a:endParaRPr lang="en-US" dirty="0"/>
          </a:p>
          <a:p>
            <a:pPr marL="1543050" lvl="3" indent="-171450">
              <a:buFont typeface="Arial" panose="020B0604020202020204" pitchFamily="34" charset="0"/>
              <a:buChar char="•"/>
            </a:pPr>
            <a:r>
              <a:rPr lang="en-US" dirty="0"/>
              <a:t>Yet, Jesus even had the power to heal him remotely, but didn’t. Why? </a:t>
            </a:r>
            <a:r>
              <a:rPr lang="en-US" dirty="0">
                <a:sym typeface="Wingdings" panose="05000000000000000000" pitchFamily="2" charset="2"/>
              </a:rPr>
              <a:t></a:t>
            </a:r>
            <a:endParaRPr lang="en-US" dirty="0"/>
          </a:p>
          <a:p>
            <a:pPr marL="1085850" lvl="2" indent="-171450">
              <a:buFont typeface="Arial" panose="020B0604020202020204" pitchFamily="34" charset="0"/>
              <a:buChar char="•"/>
            </a:pPr>
            <a:r>
              <a:rPr lang="en-US" b="1" dirty="0"/>
              <a:t>Christ once again shows His appeal to a higher purpose. He allowed Lazarus to die so He could perform in such a way that would bring glory to God and belief to the people.</a:t>
            </a:r>
            <a:endParaRPr lang="en-US" dirty="0"/>
          </a:p>
          <a:p>
            <a:pPr marL="171450" lvl="0" indent="-171450">
              <a:buFont typeface="Arial" panose="020B0604020202020204" pitchFamily="34" charset="0"/>
              <a:buChar char="•"/>
            </a:pPr>
            <a:r>
              <a:rPr lang="en-US" b="1" dirty="0"/>
              <a:t>John 11:38-44</a:t>
            </a:r>
            <a:endParaRPr lang="en-US" dirty="0"/>
          </a:p>
          <a:p>
            <a:pPr marL="628650" lvl="1" indent="-171450">
              <a:buFont typeface="Arial" panose="020B0604020202020204" pitchFamily="34" charset="0"/>
              <a:buChar char="•"/>
            </a:pPr>
            <a:r>
              <a:rPr lang="en-US" b="1" dirty="0"/>
              <a:t>(v. 39)</a:t>
            </a:r>
            <a:r>
              <a:rPr lang="en-US" dirty="0"/>
              <a:t> – </a:t>
            </a:r>
            <a:r>
              <a:rPr lang="en-US" b="1" dirty="0"/>
              <a:t>The circumstance of this miracle would be undeniable</a:t>
            </a:r>
            <a:r>
              <a:rPr lang="en-US" dirty="0"/>
              <a:t>. Lazarus had been declared dead, and buried in the tomb for four days</a:t>
            </a:r>
            <a:r>
              <a:rPr lang="en-US" b="1" dirty="0"/>
              <a:t>. (v. 19</a:t>
            </a:r>
            <a:r>
              <a:rPr lang="en-US" dirty="0"/>
              <a:t> – many understood he had been dead for that time. The proof was all there.)</a:t>
            </a:r>
          </a:p>
          <a:p>
            <a:pPr marL="628650" lvl="1" indent="-171450">
              <a:buFont typeface="Arial" panose="020B0604020202020204" pitchFamily="34" charset="0"/>
              <a:buChar char="•"/>
            </a:pPr>
            <a:r>
              <a:rPr lang="en-US" b="1" dirty="0"/>
              <a:t>(v. 42)</a:t>
            </a:r>
            <a:r>
              <a:rPr lang="en-US" dirty="0"/>
              <a:t> – Certainly Jesus had compassion for Lazarus and his family </a:t>
            </a:r>
            <a:r>
              <a:rPr lang="en-US" b="1" dirty="0"/>
              <a:t>(v. 35)</a:t>
            </a:r>
            <a:r>
              <a:rPr lang="en-US" dirty="0"/>
              <a:t>. But this was so people would know who Jesus was.</a:t>
            </a:r>
          </a:p>
          <a:p>
            <a:pPr marL="1085850" lvl="2" indent="-171450">
              <a:buFont typeface="Arial" panose="020B0604020202020204" pitchFamily="34" charset="0"/>
              <a:buChar char="•"/>
            </a:pPr>
            <a:r>
              <a:rPr lang="en-US" b="1" dirty="0"/>
              <a:t>This prayer of thanks to God as His Father pointed to His messiahship</a:t>
            </a:r>
            <a:r>
              <a:rPr lang="en-US" dirty="0"/>
              <a:t>. </a:t>
            </a:r>
            <a:r>
              <a:rPr lang="en-US" b="1" dirty="0"/>
              <a:t>Jesus was the chosen one, the Son of God, and this would be further proof.</a:t>
            </a:r>
            <a:endParaRPr lang="en-US" dirty="0"/>
          </a:p>
          <a:p>
            <a:pPr marL="171450" lvl="0" indent="-171450">
              <a:buFont typeface="Arial" panose="020B0604020202020204" pitchFamily="34" charset="0"/>
              <a:buChar char="•"/>
            </a:pPr>
            <a:r>
              <a:rPr lang="en-US" b="1" dirty="0"/>
              <a:t>John 11:45-48</a:t>
            </a:r>
            <a:endParaRPr lang="en-US" dirty="0"/>
          </a:p>
          <a:p>
            <a:pPr marL="628650" lvl="1" indent="-171450">
              <a:buFont typeface="Arial" panose="020B0604020202020204" pitchFamily="34" charset="0"/>
              <a:buChar char="•"/>
            </a:pPr>
            <a:r>
              <a:rPr lang="en-US" dirty="0"/>
              <a:t>“</a:t>
            </a:r>
            <a:r>
              <a:rPr lang="en-US" b="1" i="1" dirty="0"/>
              <a:t>Then many” (v. 45)</a:t>
            </a:r>
            <a:r>
              <a:rPr lang="en-US" dirty="0"/>
              <a:t> – This miracle performed by Christ caused others to believe in Him.</a:t>
            </a:r>
          </a:p>
          <a:p>
            <a:pPr marL="1085850" lvl="2" indent="-171450">
              <a:buFont typeface="Arial" panose="020B0604020202020204" pitchFamily="34" charset="0"/>
              <a:buChar char="•"/>
            </a:pPr>
            <a:r>
              <a:rPr lang="en-US" dirty="0"/>
              <a:t>Later in his gospel, John describes the purpose of Christ’s miracles (</a:t>
            </a:r>
            <a:r>
              <a:rPr lang="en-US" b="1" dirty="0"/>
              <a:t>cf. John 20:30-31</a:t>
            </a:r>
            <a:r>
              <a:rPr lang="en-US" dirty="0"/>
              <a:t>).</a:t>
            </a:r>
          </a:p>
          <a:p>
            <a:pPr marL="1085850" lvl="2" indent="-171450">
              <a:buFont typeface="Arial" panose="020B0604020202020204" pitchFamily="34" charset="0"/>
              <a:buChar char="•"/>
            </a:pPr>
            <a:r>
              <a:rPr lang="en-US" dirty="0"/>
              <a:t>At the start of the church there were miracles to confirm the gospel message (</a:t>
            </a:r>
            <a:r>
              <a:rPr lang="en-US" b="1" dirty="0"/>
              <a:t>cf. Hebrews 2:2-4</a:t>
            </a:r>
            <a:r>
              <a:rPr lang="en-US" dirty="0"/>
              <a:t>).</a:t>
            </a:r>
          </a:p>
          <a:p>
            <a:pPr marL="628650" lvl="1" indent="-171450">
              <a:buFont typeface="Arial" panose="020B0604020202020204" pitchFamily="34" charset="0"/>
              <a:buChar char="•"/>
            </a:pPr>
            <a:r>
              <a:rPr lang="en-US" b="1" i="1" dirty="0"/>
              <a:t>“but some” (v. 46</a:t>
            </a:r>
            <a:r>
              <a:rPr lang="en-US" dirty="0"/>
              <a:t>) – Then the chief priests and rulers plotted to kill Him (</a:t>
            </a:r>
            <a:r>
              <a:rPr lang="en-US" b="1" dirty="0"/>
              <a:t>cf. 11:53; 12:9-11).</a:t>
            </a:r>
            <a:endParaRPr lang="en-US" dirty="0"/>
          </a:p>
          <a:p>
            <a:pPr marL="1085850" lvl="2" indent="-171450">
              <a:buFont typeface="Arial" panose="020B0604020202020204" pitchFamily="34" charset="0"/>
              <a:buChar char="•"/>
            </a:pPr>
            <a:r>
              <a:rPr lang="en-US" b="1" dirty="0"/>
              <a:t>They, knowing how others would react, did not want their position taken away from them.</a:t>
            </a:r>
            <a:endParaRPr lang="en-US" dirty="0"/>
          </a:p>
          <a:p>
            <a:pPr marL="1085850" lvl="2" indent="-171450">
              <a:buFont typeface="Arial" panose="020B0604020202020204" pitchFamily="34" charset="0"/>
              <a:buChar char="•"/>
            </a:pPr>
            <a:r>
              <a:rPr lang="en-US" b="1" dirty="0"/>
              <a:t>This shows how some, despite the evidence before their eyes, refuse to render themselves subservient to the overwhelming truth.</a:t>
            </a:r>
            <a:endParaRPr lang="en-US" dirty="0"/>
          </a:p>
          <a:p>
            <a:pPr marL="171450" lvl="0" indent="-171450">
              <a:buFont typeface="Arial" panose="020B0604020202020204" pitchFamily="34" charset="0"/>
              <a:buChar char="•"/>
            </a:pPr>
            <a:r>
              <a:rPr lang="en-US" b="1" dirty="0"/>
              <a:t>Raising Lazarus from the dead caused many to believe which lead to the triumphal entry. (Fulfillment of prophecy, yet caused by the performed miracle.)</a:t>
            </a:r>
            <a:endParaRPr lang="en-US" dirty="0"/>
          </a:p>
          <a:p>
            <a:pPr lvl="0"/>
            <a:r>
              <a:rPr lang="en-US" sz="1600" b="1" dirty="0"/>
              <a:t>Triumphal Entry.</a:t>
            </a:r>
          </a:p>
          <a:p>
            <a:pPr marL="171450" lvl="0" indent="-171450">
              <a:buFont typeface="Arial" panose="020B0604020202020204" pitchFamily="34" charset="0"/>
              <a:buChar char="•"/>
            </a:pPr>
            <a:r>
              <a:rPr lang="en-US" b="1" dirty="0"/>
              <a:t>John 12:12-19</a:t>
            </a:r>
            <a:endParaRPr lang="en-US" dirty="0"/>
          </a:p>
          <a:p>
            <a:pPr marL="628650" lvl="1" indent="-171450">
              <a:buFont typeface="Arial" panose="020B0604020202020204" pitchFamily="34" charset="0"/>
              <a:buChar char="•"/>
            </a:pPr>
            <a:r>
              <a:rPr lang="en-US" dirty="0"/>
              <a:t>The people praised Jesus and welcomed Him!</a:t>
            </a:r>
          </a:p>
          <a:p>
            <a:pPr marL="1085850" lvl="2" indent="-171450">
              <a:buFont typeface="Arial" panose="020B0604020202020204" pitchFamily="34" charset="0"/>
              <a:buChar char="•"/>
            </a:pPr>
            <a:r>
              <a:rPr lang="en-US" i="1" dirty="0"/>
              <a:t>“Hosanna”</a:t>
            </a:r>
            <a:r>
              <a:rPr lang="en-US" dirty="0"/>
              <a:t> – save now. </a:t>
            </a:r>
          </a:p>
          <a:p>
            <a:pPr marL="1543050" lvl="3" indent="-171450">
              <a:buFont typeface="Arial" panose="020B0604020202020204" pitchFamily="34" charset="0"/>
              <a:buChar char="•"/>
            </a:pPr>
            <a:r>
              <a:rPr lang="en-US" dirty="0"/>
              <a:t>Praise to Jesus as conqueror. </a:t>
            </a:r>
          </a:p>
          <a:p>
            <a:pPr marL="1085850" lvl="2" indent="-171450">
              <a:buFont typeface="Arial" panose="020B0604020202020204" pitchFamily="34" charset="0"/>
              <a:buChar char="•"/>
            </a:pPr>
            <a:r>
              <a:rPr lang="en-US" b="1" dirty="0"/>
              <a:t>Palm branches and clothes laid in His path – a sign of honor! They recognized Him as an important individual and showed Him respect.</a:t>
            </a:r>
            <a:endParaRPr lang="en-US" dirty="0"/>
          </a:p>
          <a:p>
            <a:pPr marL="1085850" lvl="2" indent="-171450">
              <a:buFont typeface="Arial" panose="020B0604020202020204" pitchFamily="34" charset="0"/>
              <a:buChar char="•"/>
            </a:pPr>
            <a:r>
              <a:rPr lang="en-US" dirty="0"/>
              <a:t>They called Him </a:t>
            </a:r>
            <a:r>
              <a:rPr lang="en-US" i="1" dirty="0"/>
              <a:t>“King!”</a:t>
            </a:r>
            <a:endParaRPr lang="en-US" dirty="0"/>
          </a:p>
          <a:p>
            <a:pPr marL="1543050" lvl="3" indent="-171450">
              <a:buFont typeface="Arial" panose="020B0604020202020204" pitchFamily="34" charset="0"/>
              <a:buChar char="•"/>
            </a:pPr>
            <a:r>
              <a:rPr lang="en-US" dirty="0"/>
              <a:t>Matthew records them saying, </a:t>
            </a:r>
            <a:r>
              <a:rPr lang="en-US" i="1" dirty="0"/>
              <a:t>“Hosanna to the Son of David!”</a:t>
            </a:r>
            <a:endParaRPr lang="en-US" dirty="0"/>
          </a:p>
          <a:p>
            <a:pPr marL="2000250" lvl="4" indent="-171450">
              <a:buFont typeface="Arial" panose="020B0604020202020204" pitchFamily="34" charset="0"/>
              <a:buChar char="•"/>
            </a:pPr>
            <a:r>
              <a:rPr lang="en-US" b="1" dirty="0"/>
              <a:t>The people ascribed to Him kingship, and recognized His authority from God to rule!</a:t>
            </a:r>
            <a:endParaRPr lang="en-US" dirty="0"/>
          </a:p>
          <a:p>
            <a:pPr marL="1543050" lvl="3" indent="-171450">
              <a:buFont typeface="Arial" panose="020B0604020202020204" pitchFamily="34" charset="0"/>
              <a:buChar char="•"/>
            </a:pPr>
            <a:r>
              <a:rPr lang="en-US" b="1" dirty="0"/>
              <a:t>Recognized Him as coming </a:t>
            </a:r>
            <a:r>
              <a:rPr lang="en-US" b="1" i="1" dirty="0"/>
              <a:t>“in the name of the Lord.”</a:t>
            </a:r>
            <a:endParaRPr lang="en-US" dirty="0"/>
          </a:p>
          <a:p>
            <a:pPr marL="1085850" lvl="2" indent="-171450">
              <a:buFont typeface="Arial" panose="020B0604020202020204" pitchFamily="34" charset="0"/>
              <a:buChar char="•"/>
            </a:pPr>
            <a:r>
              <a:rPr lang="en-US" b="1" i="1" dirty="0"/>
              <a:t>At that time the people accepted Jesus as the Christ (the anointed one, the messiah).</a:t>
            </a:r>
            <a:endParaRPr lang="en-US" dirty="0"/>
          </a:p>
          <a:p>
            <a:pPr marL="1085850" lvl="2" indent="-171450">
              <a:buFont typeface="Arial" panose="020B0604020202020204" pitchFamily="34" charset="0"/>
              <a:buChar char="•"/>
            </a:pPr>
            <a:r>
              <a:rPr lang="en-US" dirty="0"/>
              <a:t>Amongst them were those who witnessed Lazarus being raised from the dead </a:t>
            </a:r>
            <a:r>
              <a:rPr lang="en-US" b="1" dirty="0"/>
              <a:t>(12:17)</a:t>
            </a:r>
            <a:r>
              <a:rPr lang="en-US" dirty="0"/>
              <a:t>. </a:t>
            </a:r>
            <a:r>
              <a:rPr lang="en-US" i="1" u="sng" dirty="0"/>
              <a:t>They contributed to the multitudes welcoming Jesus into Jerusalem</a:t>
            </a:r>
            <a:r>
              <a:rPr lang="en-US" dirty="0"/>
              <a:t> </a:t>
            </a:r>
            <a:r>
              <a:rPr lang="en-US" b="1" dirty="0"/>
              <a:t>(12:18).</a:t>
            </a:r>
            <a:endParaRPr lang="en-US" dirty="0"/>
          </a:p>
          <a:p>
            <a:pPr marL="628650" lvl="1" indent="-171450">
              <a:buFont typeface="Arial" panose="020B0604020202020204" pitchFamily="34" charset="0"/>
              <a:buChar char="•"/>
            </a:pPr>
            <a:r>
              <a:rPr lang="en-US" dirty="0"/>
              <a:t>The Phar. saw the influence Jesus had on the multitude of people </a:t>
            </a:r>
            <a:r>
              <a:rPr lang="en-US" b="1" dirty="0"/>
              <a:t>(12:19).</a:t>
            </a:r>
            <a:endParaRPr lang="en-US" dirty="0"/>
          </a:p>
          <a:p>
            <a:pPr lvl="0"/>
            <a:r>
              <a:rPr lang="en-US" sz="1600" b="1" dirty="0"/>
              <a:t>Jesus Rejected and Crucified.</a:t>
            </a:r>
          </a:p>
          <a:p>
            <a:pPr marL="171450" lvl="0" indent="-171450">
              <a:buFont typeface="Arial" panose="020B0604020202020204" pitchFamily="34" charset="0"/>
              <a:buChar char="•"/>
            </a:pPr>
            <a:r>
              <a:rPr lang="en-US" dirty="0"/>
              <a:t>A drastic change in attitude and perception of Jesus transpired later. This ultimately led to His death on the cross.</a:t>
            </a:r>
          </a:p>
          <a:p>
            <a:pPr marL="171450" lvl="0" indent="-171450">
              <a:buFont typeface="Arial" panose="020B0604020202020204" pitchFamily="34" charset="0"/>
              <a:buChar char="•"/>
            </a:pPr>
            <a:r>
              <a:rPr lang="en-US" b="1" i="1" dirty="0"/>
              <a:t>“they cried out, saying, ‘Crucify Him, crucify Him!’” (John 19:6).</a:t>
            </a:r>
            <a:endParaRPr lang="en-US" dirty="0"/>
          </a:p>
          <a:p>
            <a:pPr marL="628650" lvl="1" indent="-171450">
              <a:buFont typeface="Arial" panose="020B0604020202020204" pitchFamily="34" charset="0"/>
              <a:buChar char="•"/>
            </a:pPr>
            <a:r>
              <a:rPr lang="en-US" b="1" dirty="0"/>
              <a:t>He was beaten, spat upon, mocked, by many of the same who praised Him coming into Jerusalem.</a:t>
            </a:r>
            <a:endParaRPr lang="en-US" dirty="0"/>
          </a:p>
          <a:p>
            <a:pPr marL="628650" lvl="1" indent="-171450">
              <a:buFont typeface="Arial" panose="020B0604020202020204" pitchFamily="34" charset="0"/>
              <a:buChar char="•"/>
            </a:pPr>
            <a:r>
              <a:rPr lang="en-US" b="1" dirty="0"/>
              <a:t>They put Him – the One chosen by God, deserving of praise and honor – to an open shame in the death on the cross.</a:t>
            </a:r>
            <a:endParaRPr lang="en-US" dirty="0"/>
          </a:p>
        </p:txBody>
      </p:sp>
      <p:sp>
        <p:nvSpPr>
          <p:cNvPr id="4" name="Slide Number Placeholder 3"/>
          <p:cNvSpPr>
            <a:spLocks noGrp="1"/>
          </p:cNvSpPr>
          <p:nvPr>
            <p:ph type="sldNum" sz="quarter" idx="10"/>
          </p:nvPr>
        </p:nvSpPr>
        <p:spPr/>
        <p:txBody>
          <a:bodyPr/>
          <a:lstStyle/>
          <a:p>
            <a:fld id="{80664B3C-F56A-4D2A-A841-CE666888E778}" type="slidenum">
              <a:rPr lang="en-US" smtClean="0"/>
              <a:t>3</a:t>
            </a:fld>
            <a:endParaRPr lang="en-US"/>
          </a:p>
        </p:txBody>
      </p:sp>
    </p:spTree>
    <p:extLst>
      <p:ext uri="{BB962C8B-B14F-4D97-AF65-F5344CB8AC3E}">
        <p14:creationId xmlns:p14="http://schemas.microsoft.com/office/powerpoint/2010/main" val="175354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t>Why the change?</a:t>
            </a:r>
          </a:p>
          <a:p>
            <a:pPr lvl="0"/>
            <a:r>
              <a:rPr lang="en-US" sz="1600" b="1" dirty="0"/>
              <a:t>Obstinate Hearts.</a:t>
            </a:r>
          </a:p>
          <a:p>
            <a:pPr marL="171450" lvl="0" indent="-171450">
              <a:buFont typeface="Arial" panose="020B0604020202020204" pitchFamily="34" charset="0"/>
              <a:buChar char="•"/>
            </a:pPr>
            <a:r>
              <a:rPr lang="en-US" b="1" dirty="0"/>
              <a:t>John 12:37-41</a:t>
            </a:r>
            <a:r>
              <a:rPr lang="en-US" dirty="0"/>
              <a:t> – Some of those of the multitude who had praised Him, who had witnessed His power in resurrecting Lazarus, who had been told of His power, did not believe in Him.</a:t>
            </a:r>
          </a:p>
          <a:p>
            <a:pPr marL="628650" lvl="1" indent="-171450">
              <a:buFont typeface="Arial" panose="020B0604020202020204" pitchFamily="34" charset="0"/>
              <a:buChar char="•"/>
            </a:pPr>
            <a:r>
              <a:rPr lang="en-US" b="1" dirty="0"/>
              <a:t>Their hearts were hardened. They had conjured a messiah that was not in agreement with God’s plan. </a:t>
            </a:r>
            <a:r>
              <a:rPr lang="en-US" b="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John 12:20-34</a:t>
            </a:r>
            <a:endParaRPr lang="en-US" dirty="0"/>
          </a:p>
          <a:p>
            <a:pPr marL="628650" lvl="1" indent="-171450">
              <a:buFont typeface="Arial" panose="020B0604020202020204" pitchFamily="34" charset="0"/>
              <a:buChar char="•"/>
            </a:pPr>
            <a:r>
              <a:rPr lang="en-US" dirty="0"/>
              <a:t>Jesus spoke of the necessity of His death </a:t>
            </a:r>
            <a:r>
              <a:rPr lang="en-US" b="1" dirty="0"/>
              <a:t>(v. 24, 27)</a:t>
            </a:r>
            <a:r>
              <a:rPr lang="en-US" dirty="0"/>
              <a:t>.</a:t>
            </a:r>
          </a:p>
          <a:p>
            <a:pPr marL="628650" lvl="1" indent="-171450">
              <a:buFont typeface="Arial" panose="020B0604020202020204" pitchFamily="34" charset="0"/>
              <a:buChar char="•"/>
            </a:pPr>
            <a:r>
              <a:rPr lang="en-US" dirty="0"/>
              <a:t>Further proof was given that He was legitimate </a:t>
            </a:r>
            <a:r>
              <a:rPr lang="en-US" b="1" dirty="0"/>
              <a:t>(v. 28-30).</a:t>
            </a:r>
            <a:endParaRPr lang="en-US" dirty="0"/>
          </a:p>
          <a:p>
            <a:pPr marL="628650" lvl="1" indent="-171450">
              <a:buFont typeface="Arial" panose="020B0604020202020204" pitchFamily="34" charset="0"/>
              <a:buChar char="•"/>
            </a:pPr>
            <a:r>
              <a:rPr lang="en-US" dirty="0"/>
              <a:t>People understood He was saying He must die but did not understand </a:t>
            </a:r>
            <a:r>
              <a:rPr lang="en-US" b="1" dirty="0"/>
              <a:t>(v. 32-34).</a:t>
            </a:r>
            <a:endParaRPr lang="en-US" dirty="0"/>
          </a:p>
          <a:p>
            <a:pPr marL="1085850" lvl="2" indent="-171450">
              <a:buFont typeface="Arial" panose="020B0604020202020204" pitchFamily="34" charset="0"/>
              <a:buChar char="•"/>
            </a:pPr>
            <a:r>
              <a:rPr lang="en-US" dirty="0"/>
              <a:t>They thought Jesus to be a physical King who would bring them salvation from the Roman rule. They were wrong.</a:t>
            </a:r>
          </a:p>
          <a:p>
            <a:pPr marL="1085850" lvl="2" indent="-171450">
              <a:buFont typeface="Arial" panose="020B0604020202020204" pitchFamily="34" charset="0"/>
              <a:buChar char="•"/>
            </a:pPr>
            <a:r>
              <a:rPr lang="en-US" dirty="0"/>
              <a:t>His kingdom is spiritual (</a:t>
            </a:r>
            <a:r>
              <a:rPr lang="en-US" b="1" dirty="0"/>
              <a:t>cf. John 18:36 </a:t>
            </a:r>
            <a:r>
              <a:rPr lang="en-US" b="1" i="1" dirty="0"/>
              <a:t>– “My kingdom is not of this world. If My kingdom were of this world, My servants would fight, so that I should not be delivered to the Jews; but now My kingdom is not from here”</a:t>
            </a:r>
            <a:r>
              <a:rPr lang="en-US" b="1" dirty="0"/>
              <a:t>).</a:t>
            </a:r>
            <a:endParaRPr lang="en-US" dirty="0"/>
          </a:p>
          <a:p>
            <a:pPr marL="171450" lvl="0" indent="-171450">
              <a:buFont typeface="Arial" panose="020B0604020202020204" pitchFamily="34" charset="0"/>
              <a:buChar char="•"/>
            </a:pPr>
            <a:r>
              <a:rPr lang="en-US" dirty="0"/>
              <a:t>Although Christ Himself, already being proved, supplied evidence of a plan contrary to theirs, they stuck with their own and rejected Him.</a:t>
            </a:r>
          </a:p>
          <a:p>
            <a:pPr marL="171450" lvl="0" indent="-171450">
              <a:buFont typeface="Arial" panose="020B0604020202020204" pitchFamily="34" charset="0"/>
              <a:buChar char="•"/>
            </a:pPr>
            <a:r>
              <a:rPr lang="en-US" dirty="0"/>
              <a:t>Same is with people today. They get excited about Jesus, and the scheme of redemption, but when they see what it really is, they reject it and conform to their own standards.</a:t>
            </a:r>
          </a:p>
          <a:p>
            <a:pPr marL="171450" lvl="0" indent="-171450">
              <a:buFont typeface="Arial" panose="020B0604020202020204" pitchFamily="34" charset="0"/>
              <a:buChar char="•"/>
            </a:pPr>
            <a:r>
              <a:rPr lang="en-US" dirty="0"/>
              <a:t>We are told not to do this – </a:t>
            </a:r>
            <a:r>
              <a:rPr lang="en-US" b="1" dirty="0"/>
              <a:t>Romans 12:1-2</a:t>
            </a:r>
            <a:endParaRPr lang="en-US" dirty="0"/>
          </a:p>
          <a:p>
            <a:pPr marL="628650" lvl="1" indent="-171450">
              <a:buFont typeface="Arial" panose="020B0604020202020204" pitchFamily="34" charset="0"/>
              <a:buChar char="•"/>
            </a:pPr>
            <a:r>
              <a:rPr lang="en-US" b="1" dirty="0"/>
              <a:t>Ephesians 5:17 – </a:t>
            </a:r>
            <a:r>
              <a:rPr lang="en-US" b="1" i="1" dirty="0"/>
              <a:t>“Therefore do not be unwise, but understand what the will of the Lord is.”</a:t>
            </a:r>
            <a:endParaRPr lang="en-US" dirty="0"/>
          </a:p>
          <a:p>
            <a:pPr marL="628650" lvl="1" indent="-171450">
              <a:buFont typeface="Arial" panose="020B0604020202020204" pitchFamily="34" charset="0"/>
              <a:buChar char="•"/>
            </a:pPr>
            <a:r>
              <a:rPr lang="en-US" b="1" dirty="0"/>
              <a:t>When our thoughts prove not to be His thoughts do we dispose of them and cling to His?</a:t>
            </a:r>
            <a:endParaRPr lang="en-US" dirty="0"/>
          </a:p>
          <a:p>
            <a:pPr lvl="0"/>
            <a:r>
              <a:rPr lang="en-US" sz="1600" b="1" dirty="0"/>
              <a:t>Outer Persuasion.</a:t>
            </a:r>
          </a:p>
          <a:p>
            <a:pPr marL="171450" lvl="0" indent="-171450">
              <a:buFont typeface="Arial" panose="020B0604020202020204" pitchFamily="34" charset="0"/>
              <a:buChar char="•"/>
            </a:pPr>
            <a:r>
              <a:rPr lang="en-US" dirty="0"/>
              <a:t>Of those who crucified Christ were some who participated with the great multitude upon His triumphal entry.</a:t>
            </a:r>
          </a:p>
          <a:p>
            <a:pPr marL="171450" lvl="0" indent="-171450">
              <a:buFont typeface="Arial" panose="020B0604020202020204" pitchFamily="34" charset="0"/>
              <a:buChar char="•"/>
            </a:pPr>
            <a:r>
              <a:rPr lang="en-US" dirty="0"/>
              <a:t>Before they looked to Jesus, but then they let others persuade them to believe the contrary.</a:t>
            </a:r>
          </a:p>
          <a:p>
            <a:pPr marL="628650" lvl="1" indent="-171450">
              <a:buFont typeface="Arial" panose="020B0604020202020204" pitchFamily="34" charset="0"/>
              <a:buChar char="•"/>
            </a:pPr>
            <a:r>
              <a:rPr lang="en-US" b="1" dirty="0"/>
              <a:t>Matthew 27:15-22</a:t>
            </a:r>
            <a:r>
              <a:rPr lang="en-US" dirty="0"/>
              <a:t> – Chief priests and elders persuaded the multitudes!</a:t>
            </a:r>
          </a:p>
          <a:p>
            <a:pPr marL="171450" lvl="0" indent="-171450">
              <a:buFont typeface="Arial" panose="020B0604020202020204" pitchFamily="34" charset="0"/>
              <a:buChar char="•"/>
            </a:pPr>
            <a:r>
              <a:rPr lang="en-US" dirty="0"/>
              <a:t>Many in the world, after having already received the truth, allow themselves to be influenced by other teaching.</a:t>
            </a:r>
          </a:p>
          <a:p>
            <a:pPr marL="628650" lvl="1" indent="-171450">
              <a:buFont typeface="Arial" panose="020B0604020202020204" pitchFamily="34" charset="0"/>
              <a:buChar char="•"/>
            </a:pPr>
            <a:r>
              <a:rPr lang="en-US" dirty="0"/>
              <a:t>We are warned! – </a:t>
            </a:r>
            <a:r>
              <a:rPr lang="en-US" b="1" dirty="0"/>
              <a:t>Galatians 1:8-9</a:t>
            </a:r>
            <a:endParaRPr lang="en-US" dirty="0"/>
          </a:p>
          <a:p>
            <a:pPr marL="1085850" lvl="2" indent="-171450">
              <a:buFont typeface="Arial" panose="020B0604020202020204" pitchFamily="34" charset="0"/>
              <a:buChar char="•"/>
            </a:pPr>
            <a:r>
              <a:rPr lang="en-US" b="1" dirty="0"/>
              <a:t>Psalm 119:11 – </a:t>
            </a:r>
            <a:r>
              <a:rPr lang="en-US" b="1" i="1" dirty="0"/>
              <a:t>“Your word I have hidden in my heart, that I might not sin against You.”</a:t>
            </a:r>
            <a:endParaRPr lang="en-US" dirty="0"/>
          </a:p>
          <a:p>
            <a:pPr marL="1085850" lvl="2" indent="-171450">
              <a:buFont typeface="Arial" panose="020B0604020202020204" pitchFamily="34" charset="0"/>
              <a:buChar char="•"/>
            </a:pPr>
            <a:r>
              <a:rPr lang="en-US" dirty="0"/>
              <a:t>We know the truth. Therefore, we should be confident in it, and not forsake it due to tempters. </a:t>
            </a:r>
          </a:p>
          <a:p>
            <a:r>
              <a:rPr lang="en-US" b="1" dirty="0"/>
              <a:t>Conclusion</a:t>
            </a:r>
            <a:endParaRPr lang="en-US" dirty="0"/>
          </a:p>
          <a:p>
            <a:pPr marL="171450" lvl="0" indent="-171450">
              <a:buFont typeface="Arial" panose="020B0604020202020204" pitchFamily="34" charset="0"/>
              <a:buChar char="•"/>
            </a:pPr>
            <a:r>
              <a:rPr lang="en-US" dirty="0"/>
              <a:t>We know Christ. We know who He is.</a:t>
            </a:r>
          </a:p>
          <a:p>
            <a:pPr marL="171450" lvl="0" indent="-171450">
              <a:buFont typeface="Arial" panose="020B0604020202020204" pitchFamily="34" charset="0"/>
              <a:buChar char="•"/>
            </a:pPr>
            <a:r>
              <a:rPr lang="en-US" dirty="0"/>
              <a:t>We should not allow ourselves to be wrapped up in our own preconceived notions. Instead, we should be willing to conform to who He says He is.</a:t>
            </a:r>
          </a:p>
          <a:p>
            <a:pPr marL="171450" lvl="0" indent="-171450">
              <a:buFont typeface="Arial" panose="020B0604020202020204" pitchFamily="34" charset="0"/>
              <a:buChar char="•"/>
            </a:pPr>
            <a:r>
              <a:rPr lang="en-US" dirty="0"/>
              <a:t>We should know the truth does not change, and that we should only be persuaded by it, and not others.</a:t>
            </a:r>
          </a:p>
        </p:txBody>
      </p:sp>
      <p:sp>
        <p:nvSpPr>
          <p:cNvPr id="4" name="Slide Number Placeholder 3"/>
          <p:cNvSpPr>
            <a:spLocks noGrp="1"/>
          </p:cNvSpPr>
          <p:nvPr>
            <p:ph type="sldNum" sz="quarter" idx="10"/>
          </p:nvPr>
        </p:nvSpPr>
        <p:spPr/>
        <p:txBody>
          <a:bodyPr/>
          <a:lstStyle/>
          <a:p>
            <a:fld id="{80664B3C-F56A-4D2A-A841-CE666888E778}" type="slidenum">
              <a:rPr lang="en-US" smtClean="0"/>
              <a:t>4</a:t>
            </a:fld>
            <a:endParaRPr lang="en-US"/>
          </a:p>
        </p:txBody>
      </p:sp>
    </p:spTree>
    <p:extLst>
      <p:ext uri="{BB962C8B-B14F-4D97-AF65-F5344CB8AC3E}">
        <p14:creationId xmlns:p14="http://schemas.microsoft.com/office/powerpoint/2010/main" val="136992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ADAF66-D7FF-4DD8-9C60-172BCAB00FC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1430545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DAF66-D7FF-4DD8-9C60-172BCAB00FC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970122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DAF66-D7FF-4DD8-9C60-172BCAB00FC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3517791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ADAF66-D7FF-4DD8-9C60-172BCAB00FC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1734823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DAF66-D7FF-4DD8-9C60-172BCAB00FC1}"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390519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ADAF66-D7FF-4DD8-9C60-172BCAB00FC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11744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ADAF66-D7FF-4DD8-9C60-172BCAB00FC1}"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933462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ADAF66-D7FF-4DD8-9C60-172BCAB00FC1}"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3904110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AF66-D7FF-4DD8-9C60-172BCAB00FC1}"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3428086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DAF66-D7FF-4DD8-9C60-172BCAB00FC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2887322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DAF66-D7FF-4DD8-9C60-172BCAB00FC1}"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A4078-D90D-4F9B-A5F5-00A957740579}" type="slidenum">
              <a:rPr lang="en-US" smtClean="0"/>
              <a:t>‹#›</a:t>
            </a:fld>
            <a:endParaRPr lang="en-US"/>
          </a:p>
        </p:txBody>
      </p:sp>
    </p:spTree>
    <p:extLst>
      <p:ext uri="{BB962C8B-B14F-4D97-AF65-F5344CB8AC3E}">
        <p14:creationId xmlns:p14="http://schemas.microsoft.com/office/powerpoint/2010/main" val="1599930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AF66-D7FF-4DD8-9C60-172BCAB00FC1}" type="datetimeFigureOut">
              <a:rPr lang="en-US" smtClean="0"/>
              <a:t>11/4/2015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A4078-D90D-4F9B-A5F5-00A957740579}" type="slidenum">
              <a:rPr lang="en-US" smtClean="0"/>
              <a:t>‹#›</a:t>
            </a:fld>
            <a:endParaRPr lang="en-US"/>
          </a:p>
        </p:txBody>
      </p:sp>
    </p:spTree>
    <p:extLst>
      <p:ext uri="{BB962C8B-B14F-4D97-AF65-F5344CB8AC3E}">
        <p14:creationId xmlns:p14="http://schemas.microsoft.com/office/powerpoint/2010/main" val="306413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13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124737" cy="1037219"/>
          </a:xfrm>
        </p:spPr>
        <p:txBody>
          <a:bodyPr>
            <a:normAutofit/>
          </a:bodyPr>
          <a:lstStyle/>
          <a:p>
            <a:r>
              <a:rPr lang="en-US" sz="4000" b="1" i="1" dirty="0" smtClean="0"/>
              <a:t>From The</a:t>
            </a:r>
            <a:endParaRPr lang="en-US" sz="4000" b="1"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052" t="5248" r="151" b="14213"/>
          <a:stretch/>
        </p:blipFill>
        <p:spPr>
          <a:xfrm>
            <a:off x="400855" y="2131278"/>
            <a:ext cx="3889420" cy="3181082"/>
          </a:xfrm>
          <a:prstGeom prst="rect">
            <a:avLst/>
          </a:prstGeom>
          <a:scene3d>
            <a:camera prst="perspectiveHeroicExtremeRightFacing"/>
            <a:lightRig rig="threePt" dir="t"/>
          </a:scene3d>
          <a:sp3d>
            <a:bevelT/>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8516" t="8021" b="9011"/>
          <a:stretch/>
        </p:blipFill>
        <p:spPr>
          <a:xfrm>
            <a:off x="5025980" y="3232597"/>
            <a:ext cx="3889420" cy="3168204"/>
          </a:xfrm>
          <a:prstGeom prst="rect">
            <a:avLst/>
          </a:prstGeom>
          <a:scene3d>
            <a:camera prst="perspectiveHeroicExtremeLeftFacing"/>
            <a:lightRig rig="threePt" dir="t"/>
          </a:scene3d>
          <a:sp3d>
            <a:bevelT/>
          </a:sp3d>
        </p:spPr>
      </p:pic>
      <p:sp>
        <p:nvSpPr>
          <p:cNvPr id="8" name="Title 1"/>
          <p:cNvSpPr txBox="1">
            <a:spLocks/>
          </p:cNvSpPr>
          <p:nvPr/>
        </p:nvSpPr>
        <p:spPr>
          <a:xfrm>
            <a:off x="400855" y="1094059"/>
            <a:ext cx="3409682" cy="10372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ln>
                  <a:solidFill>
                    <a:schemeClr val="tx1"/>
                  </a:solidFill>
                </a:ln>
                <a:solidFill>
                  <a:srgbClr val="982101"/>
                </a:solidFill>
                <a:latin typeface="Algerian" panose="04020705040A02060702" pitchFamily="82" charset="0"/>
              </a:rPr>
              <a:t>Triumphal Entry</a:t>
            </a:r>
            <a:endParaRPr lang="en-US" sz="4000" dirty="0">
              <a:ln>
                <a:solidFill>
                  <a:schemeClr val="tx1"/>
                </a:solidFill>
              </a:ln>
              <a:solidFill>
                <a:srgbClr val="982101"/>
              </a:solidFill>
              <a:latin typeface="Algerian" panose="04020705040A02060702" pitchFamily="82" charset="0"/>
            </a:endParaRPr>
          </a:p>
        </p:txBody>
      </p:sp>
      <p:sp>
        <p:nvSpPr>
          <p:cNvPr id="9" name="Title 1"/>
          <p:cNvSpPr txBox="1">
            <a:spLocks/>
          </p:cNvSpPr>
          <p:nvPr/>
        </p:nvSpPr>
        <p:spPr>
          <a:xfrm>
            <a:off x="5629677" y="2170519"/>
            <a:ext cx="3409682" cy="10372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ln>
                  <a:solidFill>
                    <a:schemeClr val="tx1"/>
                  </a:solidFill>
                </a:ln>
                <a:solidFill>
                  <a:srgbClr val="982101"/>
                </a:solidFill>
                <a:latin typeface="Algerian" panose="04020705040A02060702" pitchFamily="82" charset="0"/>
              </a:rPr>
              <a:t>Cross</a:t>
            </a:r>
            <a:endParaRPr lang="en-US" sz="4000" dirty="0">
              <a:ln>
                <a:solidFill>
                  <a:schemeClr val="tx1"/>
                </a:solidFill>
              </a:ln>
              <a:solidFill>
                <a:srgbClr val="982101"/>
              </a:solidFill>
              <a:latin typeface="Algerian" panose="04020705040A02060702" pitchFamily="82" charset="0"/>
            </a:endParaRPr>
          </a:p>
        </p:txBody>
      </p:sp>
      <p:sp>
        <p:nvSpPr>
          <p:cNvPr id="10" name="Title 1"/>
          <p:cNvSpPr txBox="1">
            <a:spLocks/>
          </p:cNvSpPr>
          <p:nvPr/>
        </p:nvSpPr>
        <p:spPr>
          <a:xfrm>
            <a:off x="3766266" y="3168497"/>
            <a:ext cx="1783724" cy="7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i="1" dirty="0" smtClean="0"/>
              <a:t>To The</a:t>
            </a:r>
            <a:endParaRPr lang="en-US" sz="4000" b="1" i="1" dirty="0"/>
          </a:p>
        </p:txBody>
      </p:sp>
    </p:spTree>
    <p:extLst>
      <p:ext uri="{BB962C8B-B14F-4D97-AF65-F5344CB8AC3E}">
        <p14:creationId xmlns:p14="http://schemas.microsoft.com/office/powerpoint/2010/main" val="3355012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i="1" dirty="0" smtClean="0"/>
              <a:t>From The </a:t>
            </a:r>
            <a:r>
              <a:rPr lang="en-US" sz="4800" dirty="0">
                <a:ln>
                  <a:solidFill>
                    <a:schemeClr val="tx1"/>
                  </a:solidFill>
                </a:ln>
                <a:solidFill>
                  <a:srgbClr val="982101"/>
                </a:solidFill>
                <a:latin typeface="Algerian" panose="04020705040A02060702" pitchFamily="82" charset="0"/>
              </a:rPr>
              <a:t>Triumphal Entry</a:t>
            </a:r>
            <a:br>
              <a:rPr lang="en-US" sz="4800" dirty="0">
                <a:ln>
                  <a:solidFill>
                    <a:schemeClr val="tx1"/>
                  </a:solidFill>
                </a:ln>
                <a:solidFill>
                  <a:srgbClr val="982101"/>
                </a:solidFill>
                <a:latin typeface="Algerian" panose="04020705040A02060702" pitchFamily="82" charset="0"/>
              </a:rPr>
            </a:br>
            <a:r>
              <a:rPr lang="en-US" sz="4000" b="1" i="1" dirty="0" smtClean="0"/>
              <a:t>To The </a:t>
            </a:r>
            <a:r>
              <a:rPr lang="en-US" sz="4800" dirty="0" smtClean="0">
                <a:ln>
                  <a:solidFill>
                    <a:schemeClr val="tx1"/>
                  </a:solidFill>
                </a:ln>
                <a:solidFill>
                  <a:srgbClr val="982101"/>
                </a:solidFill>
                <a:latin typeface="Algerian" panose="04020705040A02060702" pitchFamily="82" charset="0"/>
              </a:rPr>
              <a:t>Cross</a:t>
            </a:r>
            <a:endParaRPr lang="en-US" sz="4800" dirty="0">
              <a:ln>
                <a:solidFill>
                  <a:schemeClr val="tx1"/>
                </a:solidFill>
              </a:ln>
              <a:solidFill>
                <a:srgbClr val="982101"/>
              </a:solidFill>
              <a:latin typeface="Algerian" panose="04020705040A02060702" pitchFamily="82" charset="0"/>
            </a:endParaRPr>
          </a:p>
        </p:txBody>
      </p:sp>
      <p:sp>
        <p:nvSpPr>
          <p:cNvPr id="3" name="Content Placeholder 2"/>
          <p:cNvSpPr>
            <a:spLocks noGrp="1"/>
          </p:cNvSpPr>
          <p:nvPr>
            <p:ph idx="1"/>
          </p:nvPr>
        </p:nvSpPr>
        <p:spPr>
          <a:xfrm>
            <a:off x="628650" y="2640169"/>
            <a:ext cx="7886700" cy="3536794"/>
          </a:xfrm>
        </p:spPr>
        <p:txBody>
          <a:bodyPr>
            <a:normAutofit/>
          </a:bodyPr>
          <a:lstStyle/>
          <a:p>
            <a:pPr marL="0" indent="0" algn="ctr">
              <a:buNone/>
            </a:pPr>
            <a:endParaRPr lang="en-US" sz="1400" b="1" dirty="0" smtClean="0"/>
          </a:p>
          <a:p>
            <a:pPr marL="0" indent="0" algn="ctr">
              <a:buNone/>
            </a:pPr>
            <a:r>
              <a:rPr lang="en-US" sz="4000" b="1" dirty="0" smtClean="0"/>
              <a:t>Lazarus Raised </a:t>
            </a:r>
            <a:r>
              <a:rPr lang="en-US" sz="4000" dirty="0" smtClean="0"/>
              <a:t>– </a:t>
            </a:r>
            <a:r>
              <a:rPr lang="en-US" sz="4000" i="1" dirty="0" smtClean="0"/>
              <a:t>John 11</a:t>
            </a:r>
          </a:p>
          <a:p>
            <a:pPr marL="0" indent="0" algn="ctr">
              <a:buNone/>
            </a:pPr>
            <a:r>
              <a:rPr lang="en-US" sz="4000" b="1" dirty="0" smtClean="0"/>
              <a:t>Jesus’ Triumphal Entry </a:t>
            </a:r>
            <a:r>
              <a:rPr lang="en-US" sz="4000" dirty="0" smtClean="0"/>
              <a:t>– </a:t>
            </a:r>
            <a:r>
              <a:rPr lang="en-US" sz="4000" i="1" dirty="0" smtClean="0"/>
              <a:t>John 12</a:t>
            </a:r>
          </a:p>
          <a:p>
            <a:pPr marL="0" indent="0" algn="ctr">
              <a:buNone/>
            </a:pPr>
            <a:r>
              <a:rPr lang="en-US" sz="4000" b="1" dirty="0" smtClean="0"/>
              <a:t>Jesus’ Death </a:t>
            </a:r>
            <a:r>
              <a:rPr lang="en-US" sz="4000" dirty="0" smtClean="0"/>
              <a:t>– </a:t>
            </a:r>
            <a:r>
              <a:rPr lang="en-US" sz="4000" i="1" dirty="0" smtClean="0"/>
              <a:t>John 19</a:t>
            </a:r>
            <a:endParaRPr lang="en-US" sz="4000" i="1" dirty="0"/>
          </a:p>
        </p:txBody>
      </p:sp>
    </p:spTree>
    <p:extLst>
      <p:ext uri="{BB962C8B-B14F-4D97-AF65-F5344CB8AC3E}">
        <p14:creationId xmlns:p14="http://schemas.microsoft.com/office/powerpoint/2010/main" val="343026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i="1" dirty="0"/>
              <a:t>From The </a:t>
            </a:r>
            <a:r>
              <a:rPr lang="en-US" sz="4800" dirty="0">
                <a:ln>
                  <a:solidFill>
                    <a:schemeClr val="tx1"/>
                  </a:solidFill>
                </a:ln>
                <a:solidFill>
                  <a:srgbClr val="982101"/>
                </a:solidFill>
                <a:latin typeface="Algerian" panose="04020705040A02060702" pitchFamily="82" charset="0"/>
              </a:rPr>
              <a:t>Triumphal Entry</a:t>
            </a:r>
            <a:r>
              <a:rPr lang="en-US" sz="4000" dirty="0">
                <a:ln>
                  <a:solidFill>
                    <a:schemeClr val="tx1"/>
                  </a:solidFill>
                </a:ln>
                <a:solidFill>
                  <a:srgbClr val="982101"/>
                </a:solidFill>
                <a:latin typeface="Algerian" panose="04020705040A02060702" pitchFamily="82" charset="0"/>
              </a:rPr>
              <a:t/>
            </a:r>
            <a:br>
              <a:rPr lang="en-US" sz="4000" dirty="0">
                <a:ln>
                  <a:solidFill>
                    <a:schemeClr val="tx1"/>
                  </a:solidFill>
                </a:ln>
                <a:solidFill>
                  <a:srgbClr val="982101"/>
                </a:solidFill>
                <a:latin typeface="Algerian" panose="04020705040A02060702" pitchFamily="82" charset="0"/>
              </a:rPr>
            </a:br>
            <a:r>
              <a:rPr lang="en-US" sz="4000" b="1" i="1" dirty="0"/>
              <a:t>To The </a:t>
            </a:r>
            <a:r>
              <a:rPr lang="en-US" sz="4800" dirty="0">
                <a:ln>
                  <a:solidFill>
                    <a:schemeClr val="tx1"/>
                  </a:solidFill>
                </a:ln>
                <a:solidFill>
                  <a:srgbClr val="982101"/>
                </a:solidFill>
                <a:latin typeface="Algerian" panose="04020705040A02060702" pitchFamily="82" charset="0"/>
              </a:rPr>
              <a:t>Cross</a:t>
            </a:r>
            <a:endParaRPr lang="en-US" sz="4800" dirty="0">
              <a:latin typeface="Algerian" panose="04020705040A02060702" pitchFamily="82" charset="0"/>
            </a:endParaRPr>
          </a:p>
        </p:txBody>
      </p:sp>
      <p:sp>
        <p:nvSpPr>
          <p:cNvPr id="3" name="Content Placeholder 2"/>
          <p:cNvSpPr>
            <a:spLocks noGrp="1"/>
          </p:cNvSpPr>
          <p:nvPr>
            <p:ph idx="1"/>
          </p:nvPr>
        </p:nvSpPr>
        <p:spPr>
          <a:xfrm>
            <a:off x="628650" y="2189409"/>
            <a:ext cx="7886700" cy="3536794"/>
          </a:xfrm>
        </p:spPr>
        <p:txBody>
          <a:bodyPr>
            <a:normAutofit/>
          </a:bodyPr>
          <a:lstStyle/>
          <a:p>
            <a:pPr marL="0" indent="0" algn="ctr">
              <a:buNone/>
            </a:pPr>
            <a:r>
              <a:rPr lang="en-US" sz="4000" b="1" i="1" dirty="0" smtClean="0"/>
              <a:t>Why the drastic change?</a:t>
            </a:r>
          </a:p>
          <a:p>
            <a:pPr marL="0" indent="0" algn="ctr">
              <a:buNone/>
            </a:pPr>
            <a:r>
              <a:rPr lang="en-US" sz="4000" b="1" dirty="0" smtClean="0"/>
              <a:t>Obstinate Hearts – </a:t>
            </a:r>
            <a:r>
              <a:rPr lang="en-US" sz="4000" b="1" i="1" dirty="0" smtClean="0"/>
              <a:t>John 12:37-41</a:t>
            </a:r>
          </a:p>
          <a:p>
            <a:pPr marL="0" indent="0" algn="ctr">
              <a:buNone/>
            </a:pPr>
            <a:r>
              <a:rPr lang="en-US" sz="3600" i="1" dirty="0" smtClean="0"/>
              <a:t>– Romans 12:1-2; Ephesians 5:17 –</a:t>
            </a:r>
          </a:p>
          <a:p>
            <a:pPr marL="0" indent="0" algn="ctr">
              <a:buNone/>
            </a:pPr>
            <a:r>
              <a:rPr lang="en-US" sz="4000" b="1" dirty="0" smtClean="0"/>
              <a:t>Outer Persuasion </a:t>
            </a:r>
            <a:r>
              <a:rPr lang="en-US" sz="3600" i="1" dirty="0" smtClean="0"/>
              <a:t>– </a:t>
            </a:r>
            <a:r>
              <a:rPr lang="en-US" sz="4000" b="1" i="1" dirty="0" smtClean="0"/>
              <a:t>Matt. 27:15-22</a:t>
            </a:r>
          </a:p>
          <a:p>
            <a:pPr marL="0" indent="0" algn="ctr">
              <a:buNone/>
            </a:pPr>
            <a:r>
              <a:rPr lang="en-US" sz="3600" i="1" dirty="0" smtClean="0"/>
              <a:t>– Galatians 1:8-9; Psalm 119:11 –</a:t>
            </a:r>
            <a:endParaRPr lang="en-US" sz="3600" i="1" dirty="0"/>
          </a:p>
        </p:txBody>
      </p:sp>
    </p:spTree>
    <p:extLst>
      <p:ext uri="{BB962C8B-B14F-4D97-AF65-F5344CB8AC3E}">
        <p14:creationId xmlns:p14="http://schemas.microsoft.com/office/powerpoint/2010/main" val="884850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1370</Words>
  <Application>Microsoft Office PowerPoint</Application>
  <PresentationFormat>On-screen Show (4:3)</PresentationFormat>
  <Paragraphs>94</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Wingdings</vt:lpstr>
      <vt:lpstr>Arial</vt:lpstr>
      <vt:lpstr>Algerian</vt:lpstr>
      <vt:lpstr>Calibri Light</vt:lpstr>
      <vt:lpstr>Office Theme</vt:lpstr>
      <vt:lpstr>PowerPoint Presentation</vt:lpstr>
      <vt:lpstr>From The</vt:lpstr>
      <vt:lpstr>From The Triumphal Entry To The Cross</vt:lpstr>
      <vt:lpstr>From The Triumphal Entry To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13</cp:revision>
  <dcterms:created xsi:type="dcterms:W3CDTF">2015-03-14T18:10:57Z</dcterms:created>
  <dcterms:modified xsi:type="dcterms:W3CDTF">2015-11-04T15:52:04Z</dcterms:modified>
</cp:coreProperties>
</file>