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1" r:id="rId2"/>
    <p:sldId id="256"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3" d="2"/>
        <a:sy n="3" d="2"/>
      </p:scale>
      <p:origin x="0" y="0"/>
    </p:cViewPr>
  </p:notesTextViewPr>
  <p:notesViewPr>
    <p:cSldViewPr snapToGrid="0">
      <p:cViewPr varScale="1">
        <p:scale>
          <a:sx n="57" d="100"/>
          <a:sy n="57" d="100"/>
        </p:scale>
        <p:origin x="2832" y="-3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DD1C1-4CAB-4926-8519-AA3388021048}" type="datetimeFigureOut">
              <a:rPr lang="en-US" smtClean="0"/>
              <a:t>11/15/2015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D2490-F0AB-4030-9EE5-9D3E6F992665}" type="slidenum">
              <a:rPr lang="en-US" smtClean="0"/>
              <a:t>‹#›</a:t>
            </a:fld>
            <a:endParaRPr lang="en-US"/>
          </a:p>
        </p:txBody>
      </p:sp>
    </p:spTree>
    <p:extLst>
      <p:ext uri="{BB962C8B-B14F-4D97-AF65-F5344CB8AC3E}">
        <p14:creationId xmlns:p14="http://schemas.microsoft.com/office/powerpoint/2010/main" val="4019781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6D2490-F0AB-4030-9EE5-9D3E6F992665}" type="slidenum">
              <a:rPr lang="en-US" smtClean="0"/>
              <a:t>1</a:t>
            </a:fld>
            <a:endParaRPr lang="en-US"/>
          </a:p>
        </p:txBody>
      </p:sp>
    </p:spTree>
    <p:extLst>
      <p:ext uri="{BB962C8B-B14F-4D97-AF65-F5344CB8AC3E}">
        <p14:creationId xmlns:p14="http://schemas.microsoft.com/office/powerpoint/2010/main" val="1048097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i="1" dirty="0"/>
              <a:t>John 1:1-5</a:t>
            </a:r>
            <a:endParaRPr lang="en-US" sz="1600" dirty="0"/>
          </a:p>
          <a:p>
            <a:r>
              <a:rPr lang="en-US" sz="1600" b="1" dirty="0"/>
              <a:t>Introduction</a:t>
            </a:r>
            <a:endParaRPr lang="en-US" sz="1600" dirty="0"/>
          </a:p>
          <a:p>
            <a:pPr marL="285750" lvl="0" indent="-285750">
              <a:buFont typeface="Arial" panose="020B0604020202020204" pitchFamily="34" charset="0"/>
              <a:buChar char="•"/>
            </a:pPr>
            <a:r>
              <a:rPr lang="en-US" sz="1600" dirty="0"/>
              <a:t>John’s gospel was written so that we might believe </a:t>
            </a:r>
            <a:r>
              <a:rPr lang="en-US" sz="1600" b="1" dirty="0"/>
              <a:t>(cf. John 20:30-31</a:t>
            </a:r>
            <a:r>
              <a:rPr lang="en-US" sz="1600" dirty="0"/>
              <a:t>).</a:t>
            </a:r>
          </a:p>
          <a:p>
            <a:pPr marL="285750" lvl="0" indent="-285750">
              <a:buFont typeface="Arial" panose="020B0604020202020204" pitchFamily="34" charset="0"/>
              <a:buChar char="•"/>
            </a:pPr>
            <a:r>
              <a:rPr lang="en-US" sz="1600" dirty="0"/>
              <a:t>In order for it to accomplish such, the inspired apostle starts at the beginning.</a:t>
            </a:r>
          </a:p>
          <a:p>
            <a:pPr marL="285750" lvl="0" indent="-285750">
              <a:buFont typeface="Arial" panose="020B0604020202020204" pitchFamily="34" charset="0"/>
              <a:buChar char="•"/>
            </a:pPr>
            <a:r>
              <a:rPr lang="en-US" sz="1600" dirty="0"/>
              <a:t>Understanding the description of Jesus in the first 5 verses is essential to our understanding of, and faith in, the plan of God for mankind.</a:t>
            </a:r>
          </a:p>
          <a:p>
            <a:pPr marL="285750" lvl="0" indent="-285750">
              <a:buFont typeface="Arial" panose="020B0604020202020204" pitchFamily="34" charset="0"/>
              <a:buChar char="•"/>
            </a:pPr>
            <a:r>
              <a:rPr lang="en-US" sz="1600" b="1" dirty="0"/>
              <a:t>Within the first five verses are key elements to God’s plan of salvation for mankind which He purposed before the world’s foundation.</a:t>
            </a:r>
            <a:endParaRPr lang="en-US" sz="1600" dirty="0"/>
          </a:p>
        </p:txBody>
      </p:sp>
      <p:sp>
        <p:nvSpPr>
          <p:cNvPr id="4" name="Slide Number Placeholder 3"/>
          <p:cNvSpPr>
            <a:spLocks noGrp="1"/>
          </p:cNvSpPr>
          <p:nvPr>
            <p:ph type="sldNum" sz="quarter" idx="10"/>
          </p:nvPr>
        </p:nvSpPr>
        <p:spPr/>
        <p:txBody>
          <a:bodyPr/>
          <a:lstStyle/>
          <a:p>
            <a:fld id="{AD6D2490-F0AB-4030-9EE5-9D3E6F992665}" type="slidenum">
              <a:rPr lang="en-US" smtClean="0"/>
              <a:t>2</a:t>
            </a:fld>
            <a:endParaRPr lang="en-US"/>
          </a:p>
        </p:txBody>
      </p:sp>
    </p:spTree>
    <p:extLst>
      <p:ext uri="{BB962C8B-B14F-4D97-AF65-F5344CB8AC3E}">
        <p14:creationId xmlns:p14="http://schemas.microsoft.com/office/powerpoint/2010/main" val="2677017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In The Beginning… </a:t>
            </a:r>
            <a:r>
              <a:rPr lang="en-US" b="1" dirty="0"/>
              <a:t>(John 1:1-2</a:t>
            </a:r>
            <a:r>
              <a:rPr lang="en-US" dirty="0"/>
              <a:t>)</a:t>
            </a:r>
          </a:p>
          <a:p>
            <a:pPr lvl="0"/>
            <a:r>
              <a:rPr lang="en-US" sz="1600" dirty="0"/>
              <a:t>Jesus is God (</a:t>
            </a:r>
            <a:r>
              <a:rPr lang="en-US" sz="1600" b="1" dirty="0"/>
              <a:t>cf. John 1:14</a:t>
            </a:r>
            <a:r>
              <a:rPr lang="en-US" sz="1600" dirty="0"/>
              <a:t>) </a:t>
            </a:r>
            <a:r>
              <a:rPr lang="en-US" sz="1600" b="1" dirty="0"/>
              <a:t>(cf. v. 1-2</a:t>
            </a:r>
            <a:r>
              <a:rPr lang="en-US" sz="1600" dirty="0"/>
              <a:t>).</a:t>
            </a:r>
          </a:p>
          <a:p>
            <a:pPr marL="171450" lvl="0" indent="-171450">
              <a:buFont typeface="Arial" panose="020B0604020202020204" pitchFamily="34" charset="0"/>
              <a:buChar char="•"/>
            </a:pPr>
            <a:r>
              <a:rPr lang="en-US" dirty="0"/>
              <a:t>The man Jesus is the Son of God – incarnate God.</a:t>
            </a:r>
          </a:p>
          <a:p>
            <a:pPr marL="171450" lvl="0" indent="-171450">
              <a:buFont typeface="Arial" panose="020B0604020202020204" pitchFamily="34" charset="0"/>
              <a:buChar char="•"/>
            </a:pPr>
            <a:r>
              <a:rPr lang="en-US" dirty="0"/>
              <a:t>The Word is God – Jesus is God (</a:t>
            </a:r>
            <a:r>
              <a:rPr lang="en-US" b="1" dirty="0"/>
              <a:t>cf. John 5:16-18</a:t>
            </a:r>
            <a:r>
              <a:rPr lang="en-US" dirty="0"/>
              <a:t> – After healing a man on the Sabbath).</a:t>
            </a:r>
          </a:p>
          <a:p>
            <a:pPr marL="628650" lvl="1" indent="-171450">
              <a:buFont typeface="Arial" panose="020B0604020202020204" pitchFamily="34" charset="0"/>
              <a:buChar char="•"/>
            </a:pPr>
            <a:r>
              <a:rPr lang="en-US" dirty="0"/>
              <a:t>Revealing His equality with God was a key facet of Jesus’ ministry.</a:t>
            </a:r>
          </a:p>
          <a:p>
            <a:pPr marL="628650" lvl="1" indent="-171450">
              <a:buFont typeface="Arial" panose="020B0604020202020204" pitchFamily="34" charset="0"/>
              <a:buChar char="•"/>
            </a:pPr>
            <a:r>
              <a:rPr lang="en-US" dirty="0"/>
              <a:t>God is living and active. He is continually </a:t>
            </a:r>
            <a:r>
              <a:rPr lang="en-US" b="1" i="1" dirty="0"/>
              <a:t>“upholding all things by the word of His power”</a:t>
            </a:r>
            <a:r>
              <a:rPr lang="en-US" b="1" dirty="0"/>
              <a:t> (Hebrews 1:3</a:t>
            </a:r>
            <a:r>
              <a:rPr lang="en-US" dirty="0"/>
              <a:t>).</a:t>
            </a:r>
          </a:p>
          <a:p>
            <a:pPr marL="1085850" lvl="2" indent="-171450">
              <a:buFont typeface="Arial" panose="020B0604020202020204" pitchFamily="34" charset="0"/>
              <a:buChar char="•"/>
            </a:pPr>
            <a:r>
              <a:rPr lang="en-US" b="1" dirty="0"/>
              <a:t>The Sabbath was binding on God’s people, not God. Thus Jesus, working good on the Sabbath, made Himself equal with God.</a:t>
            </a:r>
            <a:endParaRPr lang="en-US" dirty="0"/>
          </a:p>
          <a:p>
            <a:pPr marL="171450" lvl="0" indent="-171450">
              <a:buFont typeface="Arial" panose="020B0604020202020204" pitchFamily="34" charset="0"/>
              <a:buChar char="•"/>
            </a:pPr>
            <a:r>
              <a:rPr lang="en-US" dirty="0"/>
              <a:t>Jesus is the Word and was in the beginning (</a:t>
            </a:r>
            <a:r>
              <a:rPr lang="en-US" b="1" dirty="0"/>
              <a:t>cf. John 8:58</a:t>
            </a:r>
            <a:r>
              <a:rPr lang="en-US" dirty="0"/>
              <a:t> – Speaking to the Jews).</a:t>
            </a:r>
          </a:p>
          <a:p>
            <a:pPr marL="171450" lvl="0" indent="-171450">
              <a:buFont typeface="Arial" panose="020B0604020202020204" pitchFamily="34" charset="0"/>
              <a:buChar char="•"/>
            </a:pPr>
            <a:r>
              <a:rPr lang="en-US" dirty="0"/>
              <a:t>The Genesis account corroborates this (</a:t>
            </a:r>
            <a:r>
              <a:rPr lang="en-US" b="1" dirty="0"/>
              <a:t>cf. Genesis 1:3 – </a:t>
            </a:r>
            <a:r>
              <a:rPr lang="en-US" b="1" i="1" u="sng" dirty="0"/>
              <a:t>“Then God said”</a:t>
            </a:r>
            <a:r>
              <a:rPr lang="en-US" b="1" dirty="0"/>
              <a:t>)</a:t>
            </a:r>
            <a:endParaRPr lang="en-US" dirty="0"/>
          </a:p>
          <a:p>
            <a:pPr marL="628650" lvl="1" indent="-171450">
              <a:buFont typeface="Arial" panose="020B0604020202020204" pitchFamily="34" charset="0"/>
              <a:buChar char="•"/>
            </a:pPr>
            <a:r>
              <a:rPr lang="en-US" dirty="0"/>
              <a:t>God – </a:t>
            </a:r>
            <a:r>
              <a:rPr lang="en-US" i="1" dirty="0" err="1"/>
              <a:t>eloheem</a:t>
            </a:r>
            <a:r>
              <a:rPr lang="en-US" dirty="0"/>
              <a:t> – plural for the supreme God; only God.</a:t>
            </a:r>
          </a:p>
          <a:p>
            <a:pPr marL="1085850" lvl="2" indent="-171450">
              <a:buFont typeface="Arial" panose="020B0604020202020204" pitchFamily="34" charset="0"/>
              <a:buChar char="•"/>
            </a:pPr>
            <a:r>
              <a:rPr lang="en-US" i="1" dirty="0"/>
              <a:t>God (cf. Gen. 1:1); Spirit (cf. Gen. 1:2); Word (cf. Gen. 1:3).</a:t>
            </a:r>
            <a:endParaRPr lang="en-US" dirty="0"/>
          </a:p>
          <a:p>
            <a:pPr marL="171450" lvl="0" indent="-171450">
              <a:buFont typeface="Arial" panose="020B0604020202020204" pitchFamily="34" charset="0"/>
              <a:buChar char="•"/>
            </a:pPr>
            <a:r>
              <a:rPr lang="en-US" b="1" i="1" dirty="0"/>
              <a:t>The Word’s presence in the creation account is of vital importance for without Him the creation was not. </a:t>
            </a:r>
            <a:r>
              <a:rPr lang="en-US" b="1" i="1" dirty="0">
                <a:sym typeface="Wingdings" panose="05000000000000000000" pitchFamily="2" charset="2"/>
              </a:rPr>
              <a:t></a:t>
            </a:r>
            <a:endParaRPr lang="en-US" dirty="0"/>
          </a:p>
          <a:p>
            <a:pPr lvl="0"/>
            <a:r>
              <a:rPr lang="en-US" sz="1600" dirty="0"/>
              <a:t>The Word (Jesus) was the agent of creation (</a:t>
            </a:r>
            <a:r>
              <a:rPr lang="en-US" sz="1600" b="1" dirty="0"/>
              <a:t>cf. John 1:3; Genesis 1-2</a:t>
            </a:r>
            <a:r>
              <a:rPr lang="en-US" sz="1600" dirty="0"/>
              <a:t>).</a:t>
            </a:r>
          </a:p>
          <a:p>
            <a:pPr marL="171450" lvl="0" indent="-171450">
              <a:buFont typeface="Arial" panose="020B0604020202020204" pitchFamily="34" charset="0"/>
              <a:buChar char="•"/>
            </a:pPr>
            <a:r>
              <a:rPr lang="en-US" dirty="0"/>
              <a:t>Everything that was made was made through Jesus (</a:t>
            </a:r>
            <a:r>
              <a:rPr lang="en-US" b="1" dirty="0"/>
              <a:t>cf. Colossians 1:16</a:t>
            </a:r>
            <a:r>
              <a:rPr lang="en-US" dirty="0"/>
              <a:t>).</a:t>
            </a:r>
          </a:p>
          <a:p>
            <a:pPr marL="628650" lvl="1" indent="-171450">
              <a:buFont typeface="Arial" panose="020B0604020202020204" pitchFamily="34" charset="0"/>
              <a:buChar char="•"/>
            </a:pPr>
            <a:r>
              <a:rPr lang="en-US" b="1" i="1" dirty="0"/>
              <a:t>“in Him all things consist”</a:t>
            </a:r>
            <a:r>
              <a:rPr lang="en-US" b="1" dirty="0"/>
              <a:t> (v. 17</a:t>
            </a:r>
            <a:r>
              <a:rPr lang="en-US" dirty="0"/>
              <a:t>) </a:t>
            </a:r>
            <a:r>
              <a:rPr lang="en-US" dirty="0">
                <a:sym typeface="Wingdings" panose="05000000000000000000" pitchFamily="2" charset="2"/>
              </a:rPr>
              <a:t></a:t>
            </a:r>
            <a:endParaRPr lang="en-US" dirty="0"/>
          </a:p>
          <a:p>
            <a:pPr marL="171450" lvl="0" indent="-171450">
              <a:buFont typeface="Arial" panose="020B0604020202020204" pitchFamily="34" charset="0"/>
              <a:buChar char="•"/>
            </a:pPr>
            <a:r>
              <a:rPr lang="en-US" dirty="0"/>
              <a:t>Everything that was made is sustained by Him </a:t>
            </a:r>
            <a:r>
              <a:rPr lang="en-US" b="1" dirty="0"/>
              <a:t>(cf. Hebrews 1:2-3</a:t>
            </a:r>
            <a:r>
              <a:rPr lang="en-US" dirty="0"/>
              <a:t>).</a:t>
            </a:r>
          </a:p>
          <a:p>
            <a:pPr marL="628650" lvl="1" indent="-171450">
              <a:buFont typeface="Arial" panose="020B0604020202020204" pitchFamily="34" charset="0"/>
              <a:buChar char="•"/>
            </a:pPr>
            <a:r>
              <a:rPr lang="en-US" b="1" i="1" dirty="0"/>
              <a:t>“in Him we live and move and have our being”</a:t>
            </a:r>
            <a:r>
              <a:rPr lang="en-US" b="1" dirty="0"/>
              <a:t> (Acts 17:28)</a:t>
            </a:r>
            <a:endParaRPr lang="en-US" dirty="0"/>
          </a:p>
          <a:p>
            <a:pPr marL="171450" lvl="0" indent="-171450">
              <a:buFont typeface="Arial" panose="020B0604020202020204" pitchFamily="34" charset="0"/>
              <a:buChar char="•"/>
            </a:pPr>
            <a:r>
              <a:rPr lang="en-US" dirty="0"/>
              <a:t>John obviously alludes to the creation account (</a:t>
            </a:r>
            <a:r>
              <a:rPr lang="en-US" b="1" dirty="0"/>
              <a:t>cf. Genesis 1:1-3, </a:t>
            </a:r>
            <a:r>
              <a:rPr lang="en-US" b="1" i="1" dirty="0"/>
              <a:t>“Then God said”</a:t>
            </a:r>
            <a:r>
              <a:rPr lang="en-US" b="1" dirty="0"/>
              <a:t>)</a:t>
            </a:r>
            <a:r>
              <a:rPr lang="en-US" dirty="0"/>
              <a:t>.</a:t>
            </a:r>
          </a:p>
          <a:p>
            <a:pPr marL="628650" lvl="1" indent="-171450">
              <a:buFont typeface="Arial" panose="020B0604020202020204" pitchFamily="34" charset="0"/>
              <a:buChar char="•"/>
            </a:pPr>
            <a:r>
              <a:rPr lang="en-US" dirty="0"/>
              <a:t>Day 1 = heavens and the earth (1:1-5)</a:t>
            </a:r>
          </a:p>
          <a:p>
            <a:pPr marL="628650" lvl="1" indent="-171450">
              <a:buFont typeface="Arial" panose="020B0604020202020204" pitchFamily="34" charset="0"/>
              <a:buChar char="•"/>
            </a:pPr>
            <a:r>
              <a:rPr lang="en-US" dirty="0"/>
              <a:t>Day 2 = firmament (1:6-8)</a:t>
            </a:r>
          </a:p>
          <a:p>
            <a:pPr marL="628650" lvl="1" indent="-171450">
              <a:buFont typeface="Arial" panose="020B0604020202020204" pitchFamily="34" charset="0"/>
              <a:buChar char="•"/>
            </a:pPr>
            <a:r>
              <a:rPr lang="en-US" dirty="0"/>
              <a:t>Day 3 = earth and sea, plants (1:9-13)</a:t>
            </a:r>
          </a:p>
          <a:p>
            <a:pPr marL="628650" lvl="1" indent="-171450">
              <a:buFont typeface="Arial" panose="020B0604020202020204" pitchFamily="34" charset="0"/>
              <a:buChar char="•"/>
            </a:pPr>
            <a:r>
              <a:rPr lang="en-US" dirty="0"/>
              <a:t>Day 4 = lights in the firmament (1:14-19)</a:t>
            </a:r>
          </a:p>
          <a:p>
            <a:pPr marL="628650" lvl="1" indent="-171450">
              <a:buFont typeface="Arial" panose="020B0604020202020204" pitchFamily="34" charset="0"/>
              <a:buChar char="•"/>
            </a:pPr>
            <a:r>
              <a:rPr lang="en-US" dirty="0"/>
              <a:t>Day 5 = sea creatures and birds (1:20-23)</a:t>
            </a:r>
          </a:p>
          <a:p>
            <a:pPr marL="628650" lvl="1" indent="-171450">
              <a:buFont typeface="Arial" panose="020B0604020202020204" pitchFamily="34" charset="0"/>
              <a:buChar char="•"/>
            </a:pPr>
            <a:r>
              <a:rPr lang="en-US" dirty="0"/>
              <a:t>Day 6 = beast of the earth (1:24-25)</a:t>
            </a:r>
          </a:p>
          <a:p>
            <a:pPr marL="628650" lvl="1" indent="-171450">
              <a:buFont typeface="Arial" panose="020B0604020202020204" pitchFamily="34" charset="0"/>
              <a:buChar char="•"/>
            </a:pPr>
            <a:r>
              <a:rPr lang="en-US" dirty="0"/>
              <a:t>Day 6 = Man </a:t>
            </a:r>
            <a:r>
              <a:rPr lang="en-US" b="1" dirty="0"/>
              <a:t>(1:26-31) (READ 26-28</a:t>
            </a:r>
            <a:r>
              <a:rPr lang="en-US" dirty="0"/>
              <a:t>)</a:t>
            </a:r>
          </a:p>
          <a:p>
            <a:pPr marL="1085850" lvl="2" indent="-171450">
              <a:buFont typeface="Arial" panose="020B0604020202020204" pitchFamily="34" charset="0"/>
              <a:buChar char="•"/>
            </a:pPr>
            <a:r>
              <a:rPr lang="en-US" dirty="0"/>
              <a:t>In God’s image, according to His likeness.</a:t>
            </a:r>
          </a:p>
          <a:p>
            <a:pPr marL="1543050" lvl="3" indent="-171450">
              <a:buFont typeface="Arial" panose="020B0604020202020204" pitchFamily="34" charset="0"/>
              <a:buChar char="•"/>
            </a:pPr>
            <a:r>
              <a:rPr lang="en-US" dirty="0"/>
              <a:t>Not possibly physical appearance. God is Spirit (</a:t>
            </a:r>
            <a:r>
              <a:rPr lang="en-US" b="1" dirty="0"/>
              <a:t>cf. John 4:24</a:t>
            </a:r>
            <a:r>
              <a:rPr lang="en-US" dirty="0"/>
              <a:t>).</a:t>
            </a:r>
          </a:p>
          <a:p>
            <a:pPr marL="1543050" lvl="3" indent="-171450">
              <a:buFont typeface="Arial" panose="020B0604020202020204" pitchFamily="34" charset="0"/>
              <a:buChar char="•"/>
            </a:pPr>
            <a:r>
              <a:rPr lang="en-US" dirty="0"/>
              <a:t>Intelligence, reason, love, hate, dominion, will (free-will). (Without these man is not separate from animal.)</a:t>
            </a:r>
          </a:p>
          <a:p>
            <a:pPr marL="2000250" lvl="4" indent="-171450">
              <a:buFont typeface="Arial" panose="020B0604020202020204" pitchFamily="34" charset="0"/>
              <a:buChar char="•"/>
            </a:pPr>
            <a:r>
              <a:rPr lang="en-US" b="1" dirty="0"/>
              <a:t>Man has a connection with the Divine like no other created being.</a:t>
            </a:r>
            <a:endParaRPr lang="en-US" dirty="0"/>
          </a:p>
          <a:p>
            <a:pPr marL="2000250" lvl="4" indent="-171450">
              <a:buFont typeface="Arial" panose="020B0604020202020204" pitchFamily="34" charset="0"/>
              <a:buChar char="•"/>
            </a:pPr>
            <a:r>
              <a:rPr lang="en-US" b="1" dirty="0"/>
              <a:t>He is closest in proximity with the Creator for he has been given a spirit that will continue for eternity. </a:t>
            </a:r>
            <a:r>
              <a:rPr lang="en-US" b="1" dirty="0">
                <a:sym typeface="Wingdings" panose="05000000000000000000" pitchFamily="2" charset="2"/>
              </a:rPr>
              <a:t></a:t>
            </a:r>
            <a:endParaRPr lang="en-US" dirty="0"/>
          </a:p>
          <a:p>
            <a:pPr marL="628650" lvl="1" indent="-171450">
              <a:buFont typeface="Arial" panose="020B0604020202020204" pitchFamily="34" charset="0"/>
              <a:buChar char="•"/>
            </a:pPr>
            <a:r>
              <a:rPr lang="en-US" dirty="0"/>
              <a:t>Day 7 = rest (2:2)</a:t>
            </a:r>
          </a:p>
          <a:p>
            <a:pPr marL="171450" lvl="0" indent="-171450">
              <a:buFont typeface="Arial" panose="020B0604020202020204" pitchFamily="34" charset="0"/>
              <a:buChar char="•"/>
            </a:pPr>
            <a:r>
              <a:rPr lang="en-US" b="1" dirty="0"/>
              <a:t>Genesis 2:7</a:t>
            </a:r>
            <a:r>
              <a:rPr lang="en-US" dirty="0"/>
              <a:t> – This is not said of any animal. Human life is sacred and precious. It is far above the value of any animal (</a:t>
            </a:r>
            <a:r>
              <a:rPr lang="en-US" b="1" dirty="0"/>
              <a:t>cf. Psalm 8:3-5</a:t>
            </a:r>
            <a:r>
              <a:rPr lang="en-US" dirty="0"/>
              <a:t>).</a:t>
            </a:r>
          </a:p>
          <a:p>
            <a:pPr marL="628650" lvl="1" indent="-171450">
              <a:buFont typeface="Arial" panose="020B0604020202020204" pitchFamily="34" charset="0"/>
              <a:buChar char="•"/>
            </a:pPr>
            <a:r>
              <a:rPr lang="en-US" dirty="0"/>
              <a:t>This the Psalmist called attention to (</a:t>
            </a:r>
            <a:r>
              <a:rPr lang="en-US" b="1" dirty="0"/>
              <a:t>cf. Psalm 139:13-14</a:t>
            </a:r>
            <a:r>
              <a:rPr lang="en-US" dirty="0"/>
              <a:t>).</a:t>
            </a:r>
          </a:p>
        </p:txBody>
      </p:sp>
      <p:sp>
        <p:nvSpPr>
          <p:cNvPr id="4" name="Slide Number Placeholder 3"/>
          <p:cNvSpPr>
            <a:spLocks noGrp="1"/>
          </p:cNvSpPr>
          <p:nvPr>
            <p:ph type="sldNum" sz="quarter" idx="10"/>
          </p:nvPr>
        </p:nvSpPr>
        <p:spPr/>
        <p:txBody>
          <a:bodyPr/>
          <a:lstStyle/>
          <a:p>
            <a:fld id="{AD6D2490-F0AB-4030-9EE5-9D3E6F992665}" type="slidenum">
              <a:rPr lang="en-US" smtClean="0"/>
              <a:t>3</a:t>
            </a:fld>
            <a:endParaRPr lang="en-US"/>
          </a:p>
        </p:txBody>
      </p:sp>
    </p:spTree>
    <p:extLst>
      <p:ext uri="{BB962C8B-B14F-4D97-AF65-F5344CB8AC3E}">
        <p14:creationId xmlns:p14="http://schemas.microsoft.com/office/powerpoint/2010/main" val="114721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Life Was The Light Of Men</a:t>
            </a:r>
            <a:r>
              <a:rPr lang="en-US" b="1" dirty="0"/>
              <a:t>… (John 1:4-5; Genesis 3</a:t>
            </a:r>
            <a:r>
              <a:rPr lang="en-US" dirty="0"/>
              <a:t>)</a:t>
            </a:r>
          </a:p>
          <a:p>
            <a:pPr lvl="0"/>
            <a:r>
              <a:rPr lang="en-US" sz="1600" dirty="0"/>
              <a:t>Life different from physical life (spiritual life/image of God – thought, will, reason).</a:t>
            </a:r>
          </a:p>
          <a:p>
            <a:pPr marL="171450" lvl="0" indent="-171450">
              <a:buFont typeface="Arial" panose="020B0604020202020204" pitchFamily="34" charset="0"/>
              <a:buChar char="•"/>
            </a:pPr>
            <a:r>
              <a:rPr lang="en-US" dirty="0"/>
              <a:t>Self-existent life belonging to creator and not creation (</a:t>
            </a:r>
            <a:r>
              <a:rPr lang="en-US" b="1" dirty="0"/>
              <a:t>cf. John 5:26</a:t>
            </a:r>
            <a:r>
              <a:rPr lang="en-US" dirty="0"/>
              <a:t>).</a:t>
            </a:r>
          </a:p>
          <a:p>
            <a:pPr marL="628650" lvl="1" indent="-171450">
              <a:buFont typeface="Arial" panose="020B0604020202020204" pitchFamily="34" charset="0"/>
              <a:buChar char="•"/>
            </a:pPr>
            <a:r>
              <a:rPr lang="en-US" b="1" i="1" dirty="0"/>
              <a:t>“In Him was life”</a:t>
            </a:r>
            <a:r>
              <a:rPr lang="en-US" dirty="0"/>
              <a:t> – by having self-existent life as a creator, the Word has the ability, and authority, to impart life to others </a:t>
            </a:r>
            <a:r>
              <a:rPr lang="en-US" b="1" dirty="0"/>
              <a:t>.</a:t>
            </a:r>
            <a:r>
              <a:rPr lang="en-US" dirty="0"/>
              <a:t> Why is this important? </a:t>
            </a:r>
            <a:r>
              <a:rPr lang="en-US" dirty="0">
                <a:sym typeface="Wingdings" panose="05000000000000000000" pitchFamily="2" charset="2"/>
              </a:rPr>
              <a:t></a:t>
            </a:r>
            <a:endParaRPr lang="en-US" dirty="0"/>
          </a:p>
          <a:p>
            <a:pPr marL="171450" lvl="0" indent="-171450">
              <a:buFont typeface="Arial" panose="020B0604020202020204" pitchFamily="34" charset="0"/>
              <a:buChar char="•"/>
            </a:pPr>
            <a:r>
              <a:rPr lang="en-US" dirty="0"/>
              <a:t>Man sinned (</a:t>
            </a:r>
            <a:r>
              <a:rPr lang="en-US" b="1" dirty="0"/>
              <a:t>cf. Genesis 2:15-17; 3:6)</a:t>
            </a:r>
            <a:r>
              <a:rPr lang="en-US" dirty="0"/>
              <a:t>.</a:t>
            </a:r>
          </a:p>
          <a:p>
            <a:pPr marL="628650" lvl="1" indent="-171450">
              <a:buFont typeface="Arial" panose="020B0604020202020204" pitchFamily="34" charset="0"/>
              <a:buChar char="•"/>
            </a:pPr>
            <a:r>
              <a:rPr lang="en-US" dirty="0"/>
              <a:t>Physical death entered the world upon the first sin. </a:t>
            </a:r>
            <a:r>
              <a:rPr lang="en-US" b="1" dirty="0"/>
              <a:t>However, more tragically, spiritual death occurred for Adam and Eve.</a:t>
            </a:r>
            <a:endParaRPr lang="en-US" dirty="0"/>
          </a:p>
          <a:p>
            <a:pPr marL="171450" lvl="0" indent="-171450">
              <a:buFont typeface="Arial" panose="020B0604020202020204" pitchFamily="34" charset="0"/>
              <a:buChar char="•"/>
            </a:pPr>
            <a:r>
              <a:rPr lang="en-US" dirty="0"/>
              <a:t>This spiritual death occurs with all men (</a:t>
            </a:r>
            <a:r>
              <a:rPr lang="en-US" b="1" dirty="0"/>
              <a:t>cf. Romans 3:23; 6:23</a:t>
            </a:r>
            <a:r>
              <a:rPr lang="en-US" dirty="0"/>
              <a:t>).</a:t>
            </a:r>
          </a:p>
          <a:p>
            <a:pPr marL="171450" lvl="0" indent="-171450">
              <a:buFont typeface="Arial" panose="020B0604020202020204" pitchFamily="34" charset="0"/>
              <a:buChar char="•"/>
            </a:pPr>
            <a:r>
              <a:rPr lang="en-US" dirty="0"/>
              <a:t>However, by Jesus (the Word) coming into the world eternal life is offered once again!</a:t>
            </a:r>
          </a:p>
          <a:p>
            <a:pPr marL="628650" lvl="1" indent="-171450">
              <a:buFont typeface="Arial" panose="020B0604020202020204" pitchFamily="34" charset="0"/>
              <a:buChar char="•"/>
            </a:pPr>
            <a:r>
              <a:rPr lang="en-US" b="1" dirty="0"/>
              <a:t>The connection of the Word with creation is vital. What was given in the beginning by God through the agent of Creation – spiritual life – was forfeited by man.</a:t>
            </a:r>
            <a:endParaRPr lang="en-US" dirty="0"/>
          </a:p>
          <a:p>
            <a:pPr marL="628650" lvl="1" indent="-171450">
              <a:buFont typeface="Arial" panose="020B0604020202020204" pitchFamily="34" charset="0"/>
              <a:buChar char="•"/>
            </a:pPr>
            <a:r>
              <a:rPr lang="en-US" b="1" dirty="0"/>
              <a:t>The Giver of Life manifesting Himself to us, and unveiling a plan, was and is the only way to repossess that which we willfully forfeited. </a:t>
            </a:r>
            <a:endParaRPr lang="en-US" dirty="0"/>
          </a:p>
          <a:p>
            <a:pPr marL="628650" lvl="1" indent="-171450">
              <a:buFont typeface="Arial" panose="020B0604020202020204" pitchFamily="34" charset="0"/>
              <a:buChar char="•"/>
            </a:pPr>
            <a:r>
              <a:rPr lang="en-US" dirty="0"/>
              <a:t>How is it offered? And how is it received? </a:t>
            </a:r>
            <a:r>
              <a:rPr lang="en-US" dirty="0">
                <a:sym typeface="Wingdings" panose="05000000000000000000" pitchFamily="2" charset="2"/>
              </a:rPr>
              <a:t></a:t>
            </a:r>
            <a:endParaRPr lang="en-US" dirty="0"/>
          </a:p>
          <a:p>
            <a:pPr lvl="0"/>
            <a:r>
              <a:rPr lang="en-US" sz="1600" dirty="0" smtClean="0"/>
              <a:t>Life offered to man via the Light (Word/Jesus – enlightenment – Hebrews 6:4).</a:t>
            </a:r>
          </a:p>
          <a:p>
            <a:pPr marL="171450" lvl="0" indent="-171450">
              <a:buFont typeface="Arial" panose="020B0604020202020204" pitchFamily="34" charset="0"/>
              <a:buChar char="•"/>
            </a:pPr>
            <a:r>
              <a:rPr lang="en-US" dirty="0" smtClean="0"/>
              <a:t>Through the Word (</a:t>
            </a:r>
            <a:r>
              <a:rPr lang="en-US" b="1" dirty="0" smtClean="0"/>
              <a:t>cf. John 5:24-27</a:t>
            </a:r>
            <a:r>
              <a:rPr lang="en-US" dirty="0" smtClean="0"/>
              <a:t>)!</a:t>
            </a:r>
          </a:p>
          <a:p>
            <a:pPr marL="171450" lvl="0" indent="-171450">
              <a:buFont typeface="Arial" panose="020B0604020202020204" pitchFamily="34" charset="0"/>
              <a:buChar char="•"/>
            </a:pPr>
            <a:r>
              <a:rPr lang="en-US" dirty="0" smtClean="0"/>
              <a:t>Jesus offers light to all men (</a:t>
            </a:r>
            <a:r>
              <a:rPr lang="en-US" b="1" dirty="0" smtClean="0"/>
              <a:t>cf. John 1:9; 8:12</a:t>
            </a:r>
            <a:r>
              <a:rPr lang="en-US" dirty="0" smtClean="0"/>
              <a:t>).</a:t>
            </a:r>
          </a:p>
          <a:p>
            <a:pPr marL="171450" lvl="0" indent="-171450">
              <a:buFont typeface="Arial" panose="020B0604020202020204" pitchFamily="34" charset="0"/>
              <a:buChar char="•"/>
            </a:pPr>
            <a:r>
              <a:rPr lang="en-US" dirty="0" smtClean="0"/>
              <a:t>The only way to escape darkness is to walk in the light (</a:t>
            </a:r>
            <a:r>
              <a:rPr lang="en-US" b="1" dirty="0" smtClean="0"/>
              <a:t>cf. John 12:35-36, 46</a:t>
            </a:r>
            <a:r>
              <a:rPr lang="en-US" dirty="0" smtClean="0"/>
              <a:t>).</a:t>
            </a:r>
          </a:p>
          <a:p>
            <a:pPr marL="628650" lvl="1" indent="-171450">
              <a:buFont typeface="Arial" panose="020B0604020202020204" pitchFamily="34" charset="0"/>
              <a:buChar char="•"/>
            </a:pPr>
            <a:r>
              <a:rPr lang="en-US" b="1" dirty="0" smtClean="0"/>
              <a:t>If you decide not to walk in the light – obeying Jesus’ words – you will be exposed by it by being judged by it in the end.</a:t>
            </a:r>
            <a:endParaRPr lang="en-US" dirty="0" smtClean="0"/>
          </a:p>
          <a:p>
            <a:pPr marL="171450" lvl="0" indent="-171450">
              <a:buFont typeface="Arial" panose="020B0604020202020204" pitchFamily="34" charset="0"/>
              <a:buChar char="•"/>
            </a:pPr>
            <a:r>
              <a:rPr lang="en-US" dirty="0" smtClean="0"/>
              <a:t>Those who believe in the light are enlightened (</a:t>
            </a:r>
            <a:r>
              <a:rPr lang="en-US" b="1" dirty="0" smtClean="0"/>
              <a:t>cf. 2 Corinthians 4:1-6). </a:t>
            </a:r>
            <a:r>
              <a:rPr lang="en-US" b="1" i="1" dirty="0" smtClean="0"/>
              <a:t>(“For it is impossible for those who were once enlightened…”</a:t>
            </a:r>
            <a:r>
              <a:rPr lang="en-US" b="1" dirty="0" smtClean="0"/>
              <a:t> Hebrews 6:4)</a:t>
            </a:r>
            <a:endParaRPr lang="en-US" dirty="0" smtClean="0"/>
          </a:p>
          <a:p>
            <a:pPr marL="628650" lvl="1" indent="-171450">
              <a:buFont typeface="Arial" panose="020B0604020202020204" pitchFamily="34" charset="0"/>
              <a:buChar char="•"/>
            </a:pPr>
            <a:r>
              <a:rPr lang="en-US" dirty="0" smtClean="0"/>
              <a:t>That enlightenment is through the Word (Jesus)!</a:t>
            </a:r>
          </a:p>
          <a:p>
            <a:pPr lvl="0"/>
            <a:r>
              <a:rPr lang="en-US" sz="1600" dirty="0" smtClean="0"/>
              <a:t>The light, and those in the light, cannot be overcome! </a:t>
            </a:r>
            <a:r>
              <a:rPr lang="en-US" sz="1600" b="1" dirty="0" smtClean="0"/>
              <a:t>(v. 5</a:t>
            </a:r>
            <a:r>
              <a:rPr lang="en-US" sz="1600" dirty="0" smtClean="0"/>
              <a:t>)</a:t>
            </a:r>
          </a:p>
          <a:p>
            <a:pPr marL="171450" lvl="0" indent="-171450">
              <a:buFont typeface="Arial" panose="020B0604020202020204" pitchFamily="34" charset="0"/>
              <a:buChar char="•"/>
            </a:pPr>
            <a:r>
              <a:rPr lang="en-US" dirty="0" smtClean="0"/>
              <a:t>Comprehend – </a:t>
            </a:r>
            <a:r>
              <a:rPr lang="en-US" i="1" dirty="0" err="1" smtClean="0"/>
              <a:t>katalambano</a:t>
            </a:r>
            <a:r>
              <a:rPr lang="en-US" i="1" dirty="0" smtClean="0"/>
              <a:t>̄</a:t>
            </a:r>
            <a:r>
              <a:rPr lang="en-US" dirty="0" smtClean="0"/>
              <a:t> – seize; overcome or subdue.</a:t>
            </a:r>
          </a:p>
          <a:p>
            <a:pPr marL="628650" lvl="1" indent="-171450">
              <a:buFont typeface="Arial" panose="020B0604020202020204" pitchFamily="34" charset="0"/>
              <a:buChar char="•"/>
            </a:pPr>
            <a:r>
              <a:rPr lang="en-US" b="1" dirty="0" smtClean="0"/>
              <a:t>Some suppose this suggests that some do not grab hold of the light because of their rejection of it. This is accurate. However, it could also mean the light is not contained by the darkness in a controlling, defeating sense </a:t>
            </a:r>
            <a:r>
              <a:rPr lang="en-US" b="1" dirty="0" smtClean="0">
                <a:sym typeface="Wingdings" panose="05000000000000000000" pitchFamily="2" charset="2"/>
              </a:rPr>
              <a:t></a:t>
            </a:r>
            <a:endParaRPr lang="en-US" dirty="0" smtClean="0"/>
          </a:p>
          <a:p>
            <a:pPr marL="628650" lvl="1" indent="-171450">
              <a:buFont typeface="Arial" panose="020B0604020202020204" pitchFamily="34" charset="0"/>
              <a:buChar char="•"/>
            </a:pPr>
            <a:r>
              <a:rPr lang="en-US" dirty="0" smtClean="0"/>
              <a:t>In other words, the darkness cannot defeat the light!</a:t>
            </a:r>
          </a:p>
          <a:p>
            <a:pPr marL="171450" lvl="0" indent="-171450">
              <a:buFont typeface="Arial" panose="020B0604020202020204" pitchFamily="34" charset="0"/>
              <a:buChar char="•"/>
            </a:pPr>
            <a:r>
              <a:rPr lang="en-US" dirty="0" smtClean="0"/>
              <a:t>Despite how it looked on the day of Christ’s death, He overcame! Darkness did not overcome (</a:t>
            </a:r>
            <a:r>
              <a:rPr lang="en-US" b="1" dirty="0" smtClean="0"/>
              <a:t>cf. Acts 2:22-24</a:t>
            </a:r>
            <a:r>
              <a:rPr lang="en-US" dirty="0" smtClean="0"/>
              <a:t>).</a:t>
            </a:r>
          </a:p>
          <a:p>
            <a:pPr marL="171450" lvl="0" indent="-171450">
              <a:buFont typeface="Arial" panose="020B0604020202020204" pitchFamily="34" charset="0"/>
              <a:buChar char="•"/>
            </a:pPr>
            <a:r>
              <a:rPr lang="en-US" dirty="0" smtClean="0"/>
              <a:t>We overcome by being in Christ, the darkness (the world) can never overcome (</a:t>
            </a:r>
            <a:r>
              <a:rPr lang="en-US" b="1" dirty="0" smtClean="0"/>
              <a:t>cf. 1 John 5:4-5).</a:t>
            </a:r>
            <a:endParaRPr lang="en-US" dirty="0"/>
          </a:p>
        </p:txBody>
      </p:sp>
      <p:sp>
        <p:nvSpPr>
          <p:cNvPr id="4" name="Slide Number Placeholder 3"/>
          <p:cNvSpPr>
            <a:spLocks noGrp="1"/>
          </p:cNvSpPr>
          <p:nvPr>
            <p:ph type="sldNum" sz="quarter" idx="10"/>
          </p:nvPr>
        </p:nvSpPr>
        <p:spPr/>
        <p:txBody>
          <a:bodyPr/>
          <a:lstStyle/>
          <a:p>
            <a:fld id="{AD6D2490-F0AB-4030-9EE5-9D3E6F992665}" type="slidenum">
              <a:rPr lang="en-US" smtClean="0"/>
              <a:t>4</a:t>
            </a:fld>
            <a:endParaRPr lang="en-US"/>
          </a:p>
        </p:txBody>
      </p:sp>
    </p:spTree>
    <p:extLst>
      <p:ext uri="{BB962C8B-B14F-4D97-AF65-F5344CB8AC3E}">
        <p14:creationId xmlns:p14="http://schemas.microsoft.com/office/powerpoint/2010/main" val="2120120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Conclusion</a:t>
            </a:r>
            <a:endParaRPr lang="en-US" sz="1400" dirty="0"/>
          </a:p>
          <a:p>
            <a:pPr marL="171450" lvl="0" indent="-171450">
              <a:buFont typeface="Arial" panose="020B0604020202020204" pitchFamily="34" charset="0"/>
              <a:buChar char="•"/>
            </a:pPr>
            <a:r>
              <a:rPr lang="en-US" dirty="0"/>
              <a:t>God, in His infinite wisdom, created an infallible, and indestructible plan.</a:t>
            </a:r>
          </a:p>
          <a:p>
            <a:pPr marL="171450" lvl="0" indent="-171450">
              <a:buFont typeface="Arial" panose="020B0604020202020204" pitchFamily="34" charset="0"/>
              <a:buChar char="•"/>
            </a:pPr>
            <a:r>
              <a:rPr lang="en-US" dirty="0"/>
              <a:t>That plan is offered to all of man through the light of the Word.</a:t>
            </a:r>
          </a:p>
          <a:p>
            <a:pPr marL="171450" lvl="0" indent="-171450">
              <a:buFont typeface="Arial" panose="020B0604020202020204" pitchFamily="34" charset="0"/>
              <a:buChar char="•"/>
            </a:pPr>
            <a:r>
              <a:rPr lang="en-US" dirty="0"/>
              <a:t>Will you partake of the Word of God, and thus become part of the light?</a:t>
            </a:r>
          </a:p>
          <a:p>
            <a:endParaRPr lang="en-US" dirty="0"/>
          </a:p>
        </p:txBody>
      </p:sp>
      <p:sp>
        <p:nvSpPr>
          <p:cNvPr id="4" name="Slide Number Placeholder 3"/>
          <p:cNvSpPr>
            <a:spLocks noGrp="1"/>
          </p:cNvSpPr>
          <p:nvPr>
            <p:ph type="sldNum" sz="quarter" idx="10"/>
          </p:nvPr>
        </p:nvSpPr>
        <p:spPr/>
        <p:txBody>
          <a:bodyPr/>
          <a:lstStyle/>
          <a:p>
            <a:fld id="{AD6D2490-F0AB-4030-9EE5-9D3E6F992665}" type="slidenum">
              <a:rPr lang="en-US" smtClean="0"/>
              <a:t>5</a:t>
            </a:fld>
            <a:endParaRPr lang="en-US"/>
          </a:p>
        </p:txBody>
      </p:sp>
    </p:spTree>
    <p:extLst>
      <p:ext uri="{BB962C8B-B14F-4D97-AF65-F5344CB8AC3E}">
        <p14:creationId xmlns:p14="http://schemas.microsoft.com/office/powerpoint/2010/main" val="543817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CA0ACF-BC19-4821-978B-B15863E593D7}"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33910302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CA0ACF-BC19-4821-978B-B15863E593D7}"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41429083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CA0ACF-BC19-4821-978B-B15863E593D7}"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23802212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CA0ACF-BC19-4821-978B-B15863E593D7}"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21442816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CA0ACF-BC19-4821-978B-B15863E593D7}"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1472275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CA0ACF-BC19-4821-978B-B15863E593D7}"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36479696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CA0ACF-BC19-4821-978B-B15863E593D7}" type="datetimeFigureOut">
              <a:rPr lang="en-US" smtClean="0"/>
              <a:t>11/15/2015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32690986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CA0ACF-BC19-4821-978B-B15863E593D7}" type="datetimeFigureOut">
              <a:rPr lang="en-US" smtClean="0"/>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1861020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A0ACF-BC19-4821-978B-B15863E593D7}" type="datetimeFigureOut">
              <a:rPr lang="en-US" smtClean="0"/>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8348289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A0ACF-BC19-4821-978B-B15863E593D7}"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17760599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A0ACF-BC19-4821-978B-B15863E593D7}"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0FBF7-28FD-482D-8477-BAF450CA5BE9}" type="slidenum">
              <a:rPr lang="en-US" smtClean="0"/>
              <a:t>‹#›</a:t>
            </a:fld>
            <a:endParaRPr lang="en-US"/>
          </a:p>
        </p:txBody>
      </p:sp>
    </p:spTree>
    <p:extLst>
      <p:ext uri="{BB962C8B-B14F-4D97-AF65-F5344CB8AC3E}">
        <p14:creationId xmlns:p14="http://schemas.microsoft.com/office/powerpoint/2010/main" val="17782115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000" r="-1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A0ACF-BC19-4821-978B-B15863E593D7}" type="datetimeFigureOut">
              <a:rPr lang="en-US" smtClean="0"/>
              <a:t>11/15/2015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0FBF7-28FD-482D-8477-BAF450CA5BE9}" type="slidenum">
              <a:rPr lang="en-US" smtClean="0"/>
              <a:t>‹#›</a:t>
            </a:fld>
            <a:endParaRPr lang="en-US"/>
          </a:p>
        </p:txBody>
      </p:sp>
    </p:spTree>
    <p:extLst>
      <p:ext uri="{BB962C8B-B14F-4D97-AF65-F5344CB8AC3E}">
        <p14:creationId xmlns:p14="http://schemas.microsoft.com/office/powerpoint/2010/main" val="2576164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388077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perspectiveRelaxedModerately"/>
              <a:lightRig rig="threePt" dir="t"/>
            </a:scene3d>
          </a:bodyPr>
          <a:lstStyle/>
          <a:p>
            <a:r>
              <a:rPr lang="en-US" sz="8000" b="1" dirty="0" smtClean="0">
                <a:solidFill>
                  <a:schemeClr val="bg1"/>
                </a:solidFill>
                <a:effectLst>
                  <a:innerShdw blurRad="63500" dist="50800" dir="18900000">
                    <a:prstClr val="black">
                      <a:alpha val="50000"/>
                    </a:prstClr>
                  </a:innerShdw>
                </a:effectLst>
                <a:latin typeface="Monotype Corsiva" panose="03010101010201010101" pitchFamily="66" charset="0"/>
              </a:rPr>
              <a:t>“In The Beginning Was The Word”</a:t>
            </a:r>
            <a:endParaRPr lang="en-US" sz="8000" b="1" dirty="0">
              <a:solidFill>
                <a:schemeClr val="bg1"/>
              </a:solidFill>
              <a:effectLst>
                <a:innerShdw blurRad="63500" dist="50800" dir="18900000">
                  <a:prstClr val="black">
                    <a:alpha val="50000"/>
                  </a:prstClr>
                </a:innerShdw>
              </a:effectLst>
              <a:latin typeface="Monotype Corsiva" panose="03010101010201010101" pitchFamily="66" charset="0"/>
            </a:endParaRPr>
          </a:p>
        </p:txBody>
      </p:sp>
      <p:sp>
        <p:nvSpPr>
          <p:cNvPr id="3" name="Subtitle 2"/>
          <p:cNvSpPr>
            <a:spLocks noGrp="1"/>
          </p:cNvSpPr>
          <p:nvPr>
            <p:ph type="subTitle" idx="1"/>
          </p:nvPr>
        </p:nvSpPr>
        <p:spPr>
          <a:xfrm>
            <a:off x="1143000" y="3177036"/>
            <a:ext cx="6858000" cy="1655762"/>
          </a:xfrm>
        </p:spPr>
        <p:txBody>
          <a:bodyPr>
            <a:normAutofit/>
            <a:scene3d>
              <a:camera prst="perspectiveRelaxedModerately"/>
              <a:lightRig rig="threePt" dir="t"/>
            </a:scene3d>
          </a:bodyPr>
          <a:lstStyle/>
          <a:p>
            <a:r>
              <a:rPr lang="en-US" sz="5400" b="1" i="1" dirty="0" smtClean="0">
                <a:solidFill>
                  <a:schemeClr val="bg1"/>
                </a:solidFill>
                <a:effectLst>
                  <a:innerShdw blurRad="63500" dist="50800" dir="18900000">
                    <a:prstClr val="black">
                      <a:alpha val="50000"/>
                    </a:prstClr>
                  </a:innerShdw>
                </a:effectLst>
                <a:latin typeface="Monotype Corsiva" panose="03010101010201010101" pitchFamily="66" charset="0"/>
              </a:rPr>
              <a:t>–A Plan For Mankind–</a:t>
            </a:r>
            <a:endParaRPr lang="en-US" sz="5400" b="1" i="1" dirty="0">
              <a:solidFill>
                <a:schemeClr val="bg1"/>
              </a:solidFill>
              <a:effectLst>
                <a:innerShdw blurRad="63500" dist="50800" dir="18900000">
                  <a:prstClr val="black">
                    <a:alpha val="50000"/>
                  </a:prstClr>
                </a:innerShdw>
              </a:effectLst>
              <a:latin typeface="Monotype Corsiva" panose="03010101010201010101" pitchFamily="66" charset="0"/>
            </a:endParaRPr>
          </a:p>
        </p:txBody>
      </p:sp>
      <p:sp>
        <p:nvSpPr>
          <p:cNvPr id="4" name="Subtitle 2"/>
          <p:cNvSpPr txBox="1">
            <a:spLocks/>
          </p:cNvSpPr>
          <p:nvPr/>
        </p:nvSpPr>
        <p:spPr>
          <a:xfrm>
            <a:off x="1143000" y="3908874"/>
            <a:ext cx="6858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smtClean="0">
                <a:solidFill>
                  <a:schemeClr val="bg1"/>
                </a:solidFill>
                <a:effectLst>
                  <a:innerShdw blurRad="63500" dist="50800" dir="18900000">
                    <a:prstClr val="black">
                      <a:alpha val="50000"/>
                    </a:prstClr>
                  </a:innerShdw>
                </a:effectLst>
              </a:rPr>
              <a:t>John 1:1-5</a:t>
            </a:r>
            <a:endParaRPr lang="en-US" sz="3600" b="1" dirty="0">
              <a:solidFill>
                <a:schemeClr val="bg1"/>
              </a:solidFill>
              <a:effectLst>
                <a:innerShdw blurRad="63500" dist="50800" dir="18900000">
                  <a:prstClr val="black">
                    <a:alpha val="50000"/>
                  </a:prstClr>
                </a:innerShdw>
              </a:effectLst>
            </a:endParaRPr>
          </a:p>
        </p:txBody>
      </p:sp>
    </p:spTree>
    <p:extLst>
      <p:ext uri="{BB962C8B-B14F-4D97-AF65-F5344CB8AC3E}">
        <p14:creationId xmlns:p14="http://schemas.microsoft.com/office/powerpoint/2010/main" val="694944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132758" cy="1325563"/>
          </a:xfrm>
        </p:spPr>
        <p:txBody>
          <a:bodyPr>
            <a:normAutofit/>
          </a:bodyPr>
          <a:lstStyle/>
          <a:p>
            <a:pPr algn="ctr"/>
            <a:r>
              <a:rPr lang="en-US" sz="6000" b="1" dirty="0" smtClean="0">
                <a:solidFill>
                  <a:schemeClr val="bg1"/>
                </a:solidFill>
                <a:effectLst>
                  <a:innerShdw blurRad="63500" dist="50800" dir="18900000">
                    <a:prstClr val="black">
                      <a:alpha val="50000"/>
                    </a:prstClr>
                  </a:innerShdw>
                </a:effectLst>
                <a:latin typeface="Monotype Corsiva" panose="03010101010201010101" pitchFamily="66" charset="0"/>
              </a:rPr>
              <a:t>In </a:t>
            </a:r>
            <a:r>
              <a:rPr lang="en-US" sz="6000" b="1" dirty="0">
                <a:solidFill>
                  <a:schemeClr val="bg1"/>
                </a:solidFill>
                <a:effectLst>
                  <a:innerShdw blurRad="63500" dist="50800" dir="18900000">
                    <a:prstClr val="black">
                      <a:alpha val="50000"/>
                    </a:prstClr>
                  </a:innerShdw>
                </a:effectLst>
                <a:latin typeface="Monotype Corsiva" panose="03010101010201010101" pitchFamily="66" charset="0"/>
              </a:rPr>
              <a:t>The </a:t>
            </a:r>
            <a:r>
              <a:rPr lang="en-US" sz="6000" b="1" dirty="0" smtClean="0">
                <a:solidFill>
                  <a:schemeClr val="bg1"/>
                </a:solidFill>
                <a:effectLst>
                  <a:innerShdw blurRad="63500" dist="50800" dir="18900000">
                    <a:prstClr val="black">
                      <a:alpha val="50000"/>
                    </a:prstClr>
                  </a:innerShdw>
                </a:effectLst>
                <a:latin typeface="Monotype Corsiva" panose="03010101010201010101" pitchFamily="66" charset="0"/>
              </a:rPr>
              <a:t>Beginning</a:t>
            </a:r>
            <a:endParaRPr lang="en-US" sz="6000" dirty="0"/>
          </a:p>
        </p:txBody>
      </p:sp>
      <p:sp>
        <p:nvSpPr>
          <p:cNvPr id="3" name="Content Placeholder 2"/>
          <p:cNvSpPr>
            <a:spLocks noGrp="1"/>
          </p:cNvSpPr>
          <p:nvPr>
            <p:ph idx="1"/>
          </p:nvPr>
        </p:nvSpPr>
        <p:spPr>
          <a:solidFill>
            <a:schemeClr val="bg1">
              <a:alpha val="65000"/>
            </a:schemeClr>
          </a:solidFill>
          <a:effectLst>
            <a:softEdge rad="63500"/>
          </a:effectLst>
        </p:spPr>
        <p:txBody>
          <a:bodyPr/>
          <a:lstStyle/>
          <a:p>
            <a:pPr marL="0" indent="0" algn="ctr">
              <a:buNone/>
            </a:pPr>
            <a:endParaRPr lang="en-US" sz="1800" b="1" dirty="0" smtClean="0"/>
          </a:p>
          <a:p>
            <a:pPr marL="0" indent="0" algn="ctr">
              <a:buNone/>
            </a:pPr>
            <a:r>
              <a:rPr lang="en-US" sz="4000" b="1" dirty="0" smtClean="0"/>
              <a:t>The Word (Jesus) is God.</a:t>
            </a:r>
          </a:p>
          <a:p>
            <a:pPr marL="0" indent="0" algn="ctr">
              <a:buNone/>
            </a:pPr>
            <a:r>
              <a:rPr lang="en-US" sz="3600" i="1" dirty="0"/>
              <a:t>John </a:t>
            </a:r>
            <a:r>
              <a:rPr lang="en-US" sz="3600" i="1" dirty="0" smtClean="0"/>
              <a:t>5:16-18; 8:58; </a:t>
            </a:r>
            <a:r>
              <a:rPr lang="en-US" sz="3600" i="1" dirty="0"/>
              <a:t>Genesis </a:t>
            </a:r>
            <a:r>
              <a:rPr lang="en-US" sz="3600" i="1" dirty="0" smtClean="0"/>
              <a:t>1:3</a:t>
            </a:r>
          </a:p>
          <a:p>
            <a:pPr marL="0" indent="0" algn="ctr">
              <a:buNone/>
            </a:pPr>
            <a:r>
              <a:rPr lang="en-US" sz="4000" b="1" dirty="0" smtClean="0"/>
              <a:t>The Word (Jesus) was the agent for creation.</a:t>
            </a:r>
          </a:p>
          <a:p>
            <a:pPr marL="0" indent="0" algn="ctr">
              <a:buNone/>
            </a:pPr>
            <a:r>
              <a:rPr lang="en-US" sz="3600" i="1" dirty="0"/>
              <a:t>Colossians </a:t>
            </a:r>
            <a:r>
              <a:rPr lang="en-US" sz="3600" i="1" dirty="0" smtClean="0"/>
              <a:t>1:16; </a:t>
            </a:r>
            <a:r>
              <a:rPr lang="en-US" sz="3600" i="1" dirty="0"/>
              <a:t>Hebrews </a:t>
            </a:r>
            <a:r>
              <a:rPr lang="en-US" sz="3600" i="1" dirty="0" smtClean="0"/>
              <a:t>1:2-3; Genesis 1:3, 26-28; 2:7; </a:t>
            </a:r>
            <a:r>
              <a:rPr lang="en-US" sz="3600" i="1" dirty="0"/>
              <a:t>Psalm </a:t>
            </a:r>
            <a:r>
              <a:rPr lang="en-US" sz="3600" i="1" dirty="0" smtClean="0"/>
              <a:t>8:3-5; </a:t>
            </a:r>
            <a:r>
              <a:rPr lang="en-US" sz="3600" i="1" dirty="0"/>
              <a:t>139:13-14</a:t>
            </a:r>
            <a:endParaRPr lang="en-US" sz="3600" i="1" dirty="0" smtClean="0"/>
          </a:p>
          <a:p>
            <a:endParaRPr lang="en-US" dirty="0"/>
          </a:p>
        </p:txBody>
      </p:sp>
      <p:pic>
        <p:nvPicPr>
          <p:cNvPr id="4" name="Content Placeholder 6"/>
          <p:cNvPicPr>
            <a:picLocks noChangeAspect="1"/>
          </p:cNvPicPr>
          <p:nvPr/>
        </p:nvPicPr>
        <p:blipFill rotWithShape="1">
          <a:blip r:embed="rId3" cstate="print">
            <a:extLst>
              <a:ext uri="{28A0092B-C50C-407E-A947-70E740481C1C}">
                <a14:useLocalDpi xmlns:a14="http://schemas.microsoft.com/office/drawing/2010/main" val="0"/>
              </a:ext>
            </a:extLst>
          </a:blip>
          <a:srcRect l="12321" r="12935"/>
          <a:stretch/>
        </p:blipFill>
        <p:spPr>
          <a:xfrm>
            <a:off x="6761408" y="365126"/>
            <a:ext cx="1753942" cy="11732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51277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132758" cy="1325563"/>
          </a:xfrm>
        </p:spPr>
        <p:txBody>
          <a:bodyPr>
            <a:normAutofit fontScale="90000"/>
          </a:bodyPr>
          <a:lstStyle/>
          <a:p>
            <a:pPr algn="ctr"/>
            <a:r>
              <a:rPr lang="en-US" sz="6000" b="1" dirty="0" smtClean="0">
                <a:solidFill>
                  <a:schemeClr val="bg1"/>
                </a:solidFill>
                <a:effectLst>
                  <a:innerShdw blurRad="63500" dist="50800" dir="18900000">
                    <a:prstClr val="black">
                      <a:alpha val="50000"/>
                    </a:prstClr>
                  </a:innerShdw>
                </a:effectLst>
                <a:latin typeface="Monotype Corsiva" panose="03010101010201010101" pitchFamily="66" charset="0"/>
              </a:rPr>
              <a:t>The Life Was The Light          of Men</a:t>
            </a:r>
            <a:endParaRPr lang="en-US" sz="6000" dirty="0"/>
          </a:p>
        </p:txBody>
      </p:sp>
      <p:sp>
        <p:nvSpPr>
          <p:cNvPr id="3" name="Content Placeholder 2"/>
          <p:cNvSpPr>
            <a:spLocks noGrp="1"/>
          </p:cNvSpPr>
          <p:nvPr>
            <p:ph idx="1"/>
          </p:nvPr>
        </p:nvSpPr>
        <p:spPr>
          <a:xfrm>
            <a:off x="628650" y="1825625"/>
            <a:ext cx="7886700" cy="4497902"/>
          </a:xfrm>
          <a:solidFill>
            <a:schemeClr val="bg1">
              <a:alpha val="65000"/>
            </a:schemeClr>
          </a:solidFill>
          <a:effectLst>
            <a:softEdge rad="63500"/>
          </a:effectLst>
        </p:spPr>
        <p:txBody>
          <a:bodyPr>
            <a:normAutofit fontScale="92500" lnSpcReduction="10000"/>
          </a:bodyPr>
          <a:lstStyle/>
          <a:p>
            <a:pPr marL="0" indent="0" algn="ctr">
              <a:buNone/>
            </a:pPr>
            <a:r>
              <a:rPr lang="en-US" sz="4300" b="1" dirty="0" smtClean="0"/>
              <a:t>The Word has eternal life.</a:t>
            </a:r>
          </a:p>
          <a:p>
            <a:pPr marL="0" indent="0" algn="ctr">
              <a:buNone/>
            </a:pPr>
            <a:r>
              <a:rPr lang="en-US" sz="3900" i="1" dirty="0"/>
              <a:t>John </a:t>
            </a:r>
            <a:r>
              <a:rPr lang="en-US" sz="3900" i="1" dirty="0" smtClean="0"/>
              <a:t>5:26; </a:t>
            </a:r>
            <a:r>
              <a:rPr lang="en-US" sz="3900" i="1" dirty="0"/>
              <a:t>Genesis 2:15-17; </a:t>
            </a:r>
            <a:r>
              <a:rPr lang="en-US" sz="3900" i="1" dirty="0" smtClean="0"/>
              <a:t>3:6;    Romans </a:t>
            </a:r>
            <a:r>
              <a:rPr lang="en-US" sz="3900" i="1" dirty="0"/>
              <a:t>3:23; </a:t>
            </a:r>
            <a:r>
              <a:rPr lang="en-US" sz="3900" i="1" dirty="0" smtClean="0"/>
              <a:t>6:23</a:t>
            </a:r>
          </a:p>
          <a:p>
            <a:pPr marL="0" indent="0" algn="ctr">
              <a:buNone/>
            </a:pPr>
            <a:r>
              <a:rPr lang="en-US" sz="4300" b="1" dirty="0" smtClean="0"/>
              <a:t>Life is offered to man via Light.</a:t>
            </a:r>
          </a:p>
          <a:p>
            <a:pPr marL="0" indent="0" algn="ctr">
              <a:buNone/>
            </a:pPr>
            <a:r>
              <a:rPr lang="en-US" sz="3900" i="1" dirty="0"/>
              <a:t>John </a:t>
            </a:r>
            <a:r>
              <a:rPr lang="en-US" sz="3900" i="1" dirty="0" smtClean="0"/>
              <a:t>5:24-27; </a:t>
            </a:r>
            <a:r>
              <a:rPr lang="en-US" sz="3900" i="1" dirty="0"/>
              <a:t>1:9; </a:t>
            </a:r>
            <a:r>
              <a:rPr lang="en-US" sz="3900" i="1" dirty="0" smtClean="0"/>
              <a:t>8:12; </a:t>
            </a:r>
            <a:r>
              <a:rPr lang="en-US" sz="3900" i="1" dirty="0"/>
              <a:t>12:35-36, </a:t>
            </a:r>
            <a:r>
              <a:rPr lang="en-US" sz="3900" i="1" dirty="0" smtClean="0"/>
              <a:t>46;</a:t>
            </a:r>
            <a:r>
              <a:rPr lang="en-US" sz="3900" i="1" dirty="0"/>
              <a:t> </a:t>
            </a:r>
            <a:r>
              <a:rPr lang="en-US" sz="3900" i="1" dirty="0" smtClean="0"/>
              <a:t>         2 </a:t>
            </a:r>
            <a:r>
              <a:rPr lang="en-US" sz="3900" i="1" dirty="0"/>
              <a:t>Corinthians </a:t>
            </a:r>
            <a:r>
              <a:rPr lang="en-US" sz="3900" i="1" dirty="0" smtClean="0"/>
              <a:t>4:1-6</a:t>
            </a:r>
          </a:p>
          <a:p>
            <a:pPr marL="0" indent="0" algn="ctr">
              <a:buNone/>
            </a:pPr>
            <a:r>
              <a:rPr lang="en-US" sz="4300" b="1" dirty="0" smtClean="0"/>
              <a:t>The Light cannot be overcome.</a:t>
            </a:r>
          </a:p>
          <a:p>
            <a:pPr marL="0" indent="0" algn="ctr">
              <a:buNone/>
            </a:pPr>
            <a:r>
              <a:rPr lang="en-US" sz="3900" i="1" dirty="0"/>
              <a:t>Acts </a:t>
            </a:r>
            <a:r>
              <a:rPr lang="en-US" sz="3900" i="1" dirty="0" smtClean="0"/>
              <a:t>2:22-24; </a:t>
            </a:r>
            <a:r>
              <a:rPr lang="en-US" sz="3900" i="1" dirty="0"/>
              <a:t>1 John 5:4-5</a:t>
            </a:r>
            <a:endParaRPr lang="en-US" sz="3900" i="1" dirty="0" smtClean="0"/>
          </a:p>
          <a:p>
            <a:endParaRPr lang="en-US" dirty="0" smtClean="0"/>
          </a:p>
          <a:p>
            <a:endParaRPr lang="en-US" dirty="0"/>
          </a:p>
        </p:txBody>
      </p:sp>
      <p:pic>
        <p:nvPicPr>
          <p:cNvPr id="4" name="Content Placeholder 6"/>
          <p:cNvPicPr>
            <a:picLocks noChangeAspect="1"/>
          </p:cNvPicPr>
          <p:nvPr/>
        </p:nvPicPr>
        <p:blipFill rotWithShape="1">
          <a:blip r:embed="rId3" cstate="print">
            <a:extLst>
              <a:ext uri="{28A0092B-C50C-407E-A947-70E740481C1C}">
                <a14:useLocalDpi xmlns:a14="http://schemas.microsoft.com/office/drawing/2010/main" val="0"/>
              </a:ext>
            </a:extLst>
          </a:blip>
          <a:srcRect l="12321" r="12935"/>
          <a:stretch/>
        </p:blipFill>
        <p:spPr>
          <a:xfrm>
            <a:off x="6761408" y="365126"/>
            <a:ext cx="1753942" cy="11732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378642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898"/>
            <a:ext cx="7772400" cy="2387600"/>
          </a:xfrm>
        </p:spPr>
        <p:txBody>
          <a:bodyPr>
            <a:normAutofit/>
            <a:scene3d>
              <a:camera prst="perspectiveRelaxedModerately"/>
              <a:lightRig rig="threePt" dir="t"/>
            </a:scene3d>
          </a:bodyPr>
          <a:lstStyle/>
          <a:p>
            <a:r>
              <a:rPr lang="en-US" sz="8000" b="1" dirty="0" smtClean="0">
                <a:solidFill>
                  <a:schemeClr val="bg1"/>
                </a:solidFill>
                <a:effectLst>
                  <a:innerShdw blurRad="63500" dist="50800" dir="18900000">
                    <a:prstClr val="black">
                      <a:alpha val="50000"/>
                    </a:prstClr>
                  </a:innerShdw>
                </a:effectLst>
                <a:latin typeface="Monotype Corsiva" panose="03010101010201010101" pitchFamily="66" charset="0"/>
              </a:rPr>
              <a:t>“In The Beginning Was The Word”</a:t>
            </a:r>
            <a:endParaRPr lang="en-US" sz="8000" b="1" dirty="0">
              <a:solidFill>
                <a:schemeClr val="bg1"/>
              </a:solidFill>
              <a:effectLst>
                <a:innerShdw blurRad="63500" dist="50800" dir="18900000">
                  <a:prstClr val="black">
                    <a:alpha val="50000"/>
                  </a:prstClr>
                </a:innerShdw>
              </a:effectLst>
              <a:latin typeface="Monotype Corsiva" panose="03010101010201010101" pitchFamily="66" charset="0"/>
            </a:endParaRPr>
          </a:p>
        </p:txBody>
      </p:sp>
      <p:sp>
        <p:nvSpPr>
          <p:cNvPr id="3" name="Subtitle 2"/>
          <p:cNvSpPr>
            <a:spLocks noGrp="1"/>
          </p:cNvSpPr>
          <p:nvPr>
            <p:ph type="subTitle" idx="1"/>
          </p:nvPr>
        </p:nvSpPr>
        <p:spPr>
          <a:xfrm>
            <a:off x="1143000" y="2540081"/>
            <a:ext cx="6858000" cy="1655762"/>
          </a:xfrm>
        </p:spPr>
        <p:txBody>
          <a:bodyPr>
            <a:normAutofit/>
            <a:scene3d>
              <a:camera prst="perspectiveRelaxedModerately"/>
              <a:lightRig rig="threePt" dir="t"/>
            </a:scene3d>
          </a:bodyPr>
          <a:lstStyle/>
          <a:p>
            <a:r>
              <a:rPr lang="en-US" sz="5400" b="1" i="1" dirty="0" smtClean="0">
                <a:solidFill>
                  <a:schemeClr val="bg1"/>
                </a:solidFill>
                <a:effectLst>
                  <a:innerShdw blurRad="63500" dist="50800" dir="18900000">
                    <a:prstClr val="black">
                      <a:alpha val="50000"/>
                    </a:prstClr>
                  </a:innerShdw>
                </a:effectLst>
                <a:latin typeface="Monotype Corsiva" panose="03010101010201010101" pitchFamily="66" charset="0"/>
              </a:rPr>
              <a:t>–A Plan For Mankind–</a:t>
            </a:r>
            <a:endParaRPr lang="en-US" sz="5400" b="1" i="1" dirty="0">
              <a:solidFill>
                <a:schemeClr val="bg1"/>
              </a:solidFill>
              <a:effectLst>
                <a:innerShdw blurRad="63500" dist="50800" dir="18900000">
                  <a:prstClr val="black">
                    <a:alpha val="50000"/>
                  </a:prstClr>
                </a:innerShdw>
              </a:effectLst>
              <a:latin typeface="Monotype Corsiva" panose="03010101010201010101" pitchFamily="66" charset="0"/>
            </a:endParaRPr>
          </a:p>
        </p:txBody>
      </p:sp>
      <p:sp>
        <p:nvSpPr>
          <p:cNvPr id="4" name="Subtitle 2"/>
          <p:cNvSpPr txBox="1">
            <a:spLocks/>
          </p:cNvSpPr>
          <p:nvPr/>
        </p:nvSpPr>
        <p:spPr>
          <a:xfrm>
            <a:off x="1143000" y="3367962"/>
            <a:ext cx="6858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smtClean="0">
                <a:solidFill>
                  <a:schemeClr val="bg1"/>
                </a:solidFill>
                <a:effectLst>
                  <a:innerShdw blurRad="63500" dist="50800" dir="18900000">
                    <a:prstClr val="black">
                      <a:alpha val="50000"/>
                    </a:prstClr>
                  </a:innerShdw>
                </a:effectLst>
              </a:rPr>
              <a:t>Will you become a part of the light?</a:t>
            </a:r>
            <a:endParaRPr lang="en-US" sz="3600" b="1" dirty="0">
              <a:solidFill>
                <a:schemeClr val="bg1"/>
              </a:solidFill>
              <a:effectLst>
                <a:innerShdw blurRad="63500" dist="50800" dir="18900000">
                  <a:prstClr val="black">
                    <a:alpha val="50000"/>
                  </a:prstClr>
                </a:innerShdw>
              </a:effectLst>
            </a:endParaRPr>
          </a:p>
        </p:txBody>
      </p:sp>
    </p:spTree>
    <p:extLst>
      <p:ext uri="{BB962C8B-B14F-4D97-AF65-F5344CB8AC3E}">
        <p14:creationId xmlns:p14="http://schemas.microsoft.com/office/powerpoint/2010/main" val="1247234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TotalTime>
  <Words>1274</Words>
  <Application>Microsoft Office PowerPoint</Application>
  <PresentationFormat>On-screen Show (4:3)</PresentationFormat>
  <Paragraphs>91</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Monotype Corsiva</vt:lpstr>
      <vt:lpstr>Wingdings</vt:lpstr>
      <vt:lpstr>Office Theme</vt:lpstr>
      <vt:lpstr>PowerPoint Presentation</vt:lpstr>
      <vt:lpstr>“In The Beginning Was The Word”</vt:lpstr>
      <vt:lpstr>In The Beginning</vt:lpstr>
      <vt:lpstr>The Life Was The Light          of Men</vt:lpstr>
      <vt:lpstr>“In The Beginning Was The Word”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Beginning Was The Word</dc:title>
  <dc:creator>Jeremiah Cox</dc:creator>
  <cp:lastModifiedBy>Jeremiah Cox</cp:lastModifiedBy>
  <cp:revision>23</cp:revision>
  <dcterms:created xsi:type="dcterms:W3CDTF">2015-03-28T22:20:26Z</dcterms:created>
  <dcterms:modified xsi:type="dcterms:W3CDTF">2015-11-15T13:27:40Z</dcterms:modified>
</cp:coreProperties>
</file>