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60" r:id="rId5"/>
    <p:sldId id="259"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434" autoAdjust="0"/>
  </p:normalViewPr>
  <p:slideViewPr>
    <p:cSldViewPr snapToGrid="0">
      <p:cViewPr varScale="1">
        <p:scale>
          <a:sx n="70" d="100"/>
          <a:sy n="70" d="100"/>
        </p:scale>
        <p:origin x="1410" y="72"/>
      </p:cViewPr>
      <p:guideLst/>
    </p:cSldViewPr>
  </p:slideViewPr>
  <p:outlineViewPr>
    <p:cViewPr>
      <p:scale>
        <a:sx n="33" d="100"/>
        <a:sy n="33" d="100"/>
      </p:scale>
      <p:origin x="0" y="-756"/>
    </p:cViewPr>
  </p:outlineViewPr>
  <p:notesTextViewPr>
    <p:cViewPr>
      <p:scale>
        <a:sx n="1" d="1"/>
        <a:sy n="1" d="1"/>
      </p:scale>
      <p:origin x="0" y="0"/>
    </p:cViewPr>
  </p:notesTextViewPr>
  <p:notesViewPr>
    <p:cSldViewPr snapToGrid="0">
      <p:cViewPr varScale="1">
        <p:scale>
          <a:sx n="57" d="100"/>
          <a:sy n="57" d="100"/>
        </p:scale>
        <p:origin x="28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747BF-FA99-42D5-8546-1DFD8CB299B0}" type="datetimeFigureOut">
              <a:rPr lang="en-US" smtClean="0"/>
              <a:t>10/17/2015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B6B89-315F-4832-B723-1B261E3D03AE}" type="slidenum">
              <a:rPr lang="en-US" smtClean="0"/>
              <a:t>‹#›</a:t>
            </a:fld>
            <a:endParaRPr lang="en-US"/>
          </a:p>
        </p:txBody>
      </p:sp>
    </p:spTree>
    <p:extLst>
      <p:ext uri="{BB962C8B-B14F-4D97-AF65-F5344CB8AC3E}">
        <p14:creationId xmlns:p14="http://schemas.microsoft.com/office/powerpoint/2010/main" val="319609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9B6B89-315F-4832-B723-1B261E3D03AE}" type="slidenum">
              <a:rPr lang="en-US" smtClean="0"/>
              <a:t>1</a:t>
            </a:fld>
            <a:endParaRPr lang="en-US"/>
          </a:p>
        </p:txBody>
      </p:sp>
    </p:spTree>
    <p:extLst>
      <p:ext uri="{BB962C8B-B14F-4D97-AF65-F5344CB8AC3E}">
        <p14:creationId xmlns:p14="http://schemas.microsoft.com/office/powerpoint/2010/main" val="312248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 The Nazarene</a:t>
            </a:r>
            <a:endParaRPr lang="en-US" dirty="0"/>
          </a:p>
          <a:p>
            <a:r>
              <a:rPr lang="en-US" i="1" dirty="0"/>
              <a:t>Matthew 2:23</a:t>
            </a:r>
            <a:endParaRPr lang="en-US" dirty="0"/>
          </a:p>
          <a:p>
            <a:r>
              <a:rPr lang="en-US" b="1" dirty="0"/>
              <a:t>Introduction</a:t>
            </a:r>
            <a:endParaRPr lang="en-US" dirty="0"/>
          </a:p>
          <a:p>
            <a:pPr marL="171450" lvl="0" indent="-171450">
              <a:buFont typeface="Arial" panose="020B0604020202020204" pitchFamily="34" charset="0"/>
              <a:buChar char="•"/>
            </a:pPr>
            <a:r>
              <a:rPr lang="en-US" dirty="0"/>
              <a:t>There are many names given our savior.</a:t>
            </a:r>
          </a:p>
          <a:p>
            <a:pPr marL="171450" lvl="0" indent="-171450">
              <a:buFont typeface="Arial" panose="020B0604020202020204" pitchFamily="34" charset="0"/>
              <a:buChar char="•"/>
            </a:pPr>
            <a:r>
              <a:rPr lang="en-US" dirty="0"/>
              <a:t>These are all significant in that they help us further understand who He is, what He has done and continues to do for us, and what His relationship to us is.</a:t>
            </a:r>
          </a:p>
          <a:p>
            <a:pPr marL="171450" lvl="0" indent="-171450">
              <a:buFont typeface="Arial" panose="020B0604020202020204" pitchFamily="34" charset="0"/>
              <a:buChar char="•"/>
            </a:pPr>
            <a:r>
              <a:rPr lang="en-US" dirty="0"/>
              <a:t>It further aids us by manifesting the expectations of our discipleship </a:t>
            </a:r>
            <a:r>
              <a:rPr lang="en-US" b="1" i="1" dirty="0"/>
              <a:t>(“Imitate me, just as I also imitate Christ” – 1 Corinthians 11:1</a:t>
            </a:r>
            <a:r>
              <a:rPr lang="en-US" dirty="0"/>
              <a:t>).</a:t>
            </a:r>
          </a:p>
          <a:p>
            <a:pPr marL="171450" lvl="0" indent="-171450">
              <a:buFont typeface="Arial" panose="020B0604020202020204" pitchFamily="34" charset="0"/>
              <a:buChar char="•"/>
            </a:pPr>
            <a:r>
              <a:rPr lang="en-US" dirty="0"/>
              <a:t>The name, “Nazarene” given Jesus by inspiration of the Holy Spirit will prove most beneficial to investigate. </a:t>
            </a:r>
            <a:r>
              <a:rPr lang="en-US" dirty="0">
                <a:sym typeface="Wingdings" panose="05000000000000000000" pitchFamily="2" charset="2"/>
              </a:rPr>
              <a:t></a:t>
            </a:r>
            <a:endParaRPr lang="en-US" dirty="0"/>
          </a:p>
          <a:p>
            <a:pPr lvl="0"/>
            <a:endParaRPr lang="en-US" sz="1600" b="1" dirty="0" smtClean="0"/>
          </a:p>
          <a:p>
            <a:pPr lvl="0"/>
            <a:r>
              <a:rPr lang="en-US" sz="1600" b="1" dirty="0" smtClean="0"/>
              <a:t>“</a:t>
            </a:r>
            <a:r>
              <a:rPr lang="en-US" sz="1600" b="1" dirty="0"/>
              <a:t>Spoken by the prophets”</a:t>
            </a:r>
          </a:p>
          <a:p>
            <a:pPr lvl="0"/>
            <a:r>
              <a:rPr lang="en-US" sz="1400" dirty="0"/>
              <a:t>What prophecy?</a:t>
            </a:r>
          </a:p>
          <a:p>
            <a:pPr marL="171450" lvl="0" indent="-171450">
              <a:buFont typeface="Arial" panose="020B0604020202020204" pitchFamily="34" charset="0"/>
              <a:buChar char="•"/>
            </a:pPr>
            <a:r>
              <a:rPr lang="en-US" dirty="0"/>
              <a:t>Some assume a specific prophecy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Judges 13:5</a:t>
            </a:r>
            <a:r>
              <a:rPr lang="en-US" dirty="0"/>
              <a:t> – Samson as a type of Christ? (Nazarite)</a:t>
            </a:r>
          </a:p>
          <a:p>
            <a:pPr marL="628650" lvl="1" indent="-171450">
              <a:buFont typeface="Arial" panose="020B0604020202020204" pitchFamily="34" charset="0"/>
              <a:buChar char="•"/>
            </a:pPr>
            <a:r>
              <a:rPr lang="en-US" b="1" dirty="0"/>
              <a:t>Isaiah 11:1</a:t>
            </a:r>
            <a:r>
              <a:rPr lang="en-US" dirty="0"/>
              <a:t> – Descendant of Jesse called “a Rod.” (</a:t>
            </a:r>
            <a:r>
              <a:rPr lang="en-US" dirty="0" err="1"/>
              <a:t>Netzer</a:t>
            </a:r>
            <a:r>
              <a:rPr lang="en-US" dirty="0"/>
              <a:t> – possibly from same root word as Nazarene)</a:t>
            </a:r>
          </a:p>
          <a:p>
            <a:pPr marL="1085850" lvl="2" indent="-171450">
              <a:buFont typeface="Arial" panose="020B0604020202020204" pitchFamily="34" charset="0"/>
              <a:buChar char="•"/>
            </a:pPr>
            <a:r>
              <a:rPr lang="en-US" dirty="0"/>
              <a:t>Messianic prophecy, but is it what Matthew 2:23 is referring to?</a:t>
            </a:r>
          </a:p>
          <a:p>
            <a:pPr marL="171450" lvl="0" indent="-171450">
              <a:buFont typeface="Arial" panose="020B0604020202020204" pitchFamily="34" charset="0"/>
              <a:buChar char="•"/>
            </a:pPr>
            <a:r>
              <a:rPr lang="en-US" dirty="0"/>
              <a:t>It seems as though this is </a:t>
            </a:r>
            <a:r>
              <a:rPr lang="en-US" dirty="0" smtClean="0"/>
              <a:t>far-fetched.</a:t>
            </a:r>
            <a:endParaRPr lang="en-US" dirty="0"/>
          </a:p>
          <a:p>
            <a:pPr lvl="0"/>
            <a:r>
              <a:rPr lang="en-US" sz="1400" dirty="0"/>
              <a:t>Multiple prophecies.</a:t>
            </a:r>
          </a:p>
          <a:p>
            <a:pPr marL="171450" lvl="0" indent="-171450">
              <a:buFont typeface="Arial" panose="020B0604020202020204" pitchFamily="34" charset="0"/>
              <a:buChar char="•"/>
            </a:pPr>
            <a:r>
              <a:rPr lang="en-US" dirty="0"/>
              <a:t>When Matthew referred to specific prophecies he used prophet (singular).</a:t>
            </a:r>
          </a:p>
          <a:p>
            <a:pPr marL="628650" lvl="1" indent="-171450">
              <a:buFont typeface="Arial" panose="020B0604020202020204" pitchFamily="34" charset="0"/>
              <a:buChar char="•"/>
            </a:pPr>
            <a:r>
              <a:rPr lang="en-US" b="1" dirty="0"/>
              <a:t>1:22-23</a:t>
            </a:r>
            <a:r>
              <a:rPr lang="en-US" dirty="0"/>
              <a:t> – Jesus’ virgin birth and given name. (prophet – specific prophecy)</a:t>
            </a:r>
          </a:p>
          <a:p>
            <a:pPr marL="628650" lvl="1" indent="-171450">
              <a:buFont typeface="Arial" panose="020B0604020202020204" pitchFamily="34" charset="0"/>
              <a:buChar char="•"/>
            </a:pPr>
            <a:r>
              <a:rPr lang="en-US" b="1" dirty="0"/>
              <a:t>2:5-6</a:t>
            </a:r>
            <a:r>
              <a:rPr lang="en-US" dirty="0"/>
              <a:t> – Birthplace of the Christ. (prophet – specific prophecy)</a:t>
            </a:r>
          </a:p>
          <a:p>
            <a:pPr marL="628650" lvl="1" indent="-171450">
              <a:buFont typeface="Arial" panose="020B0604020202020204" pitchFamily="34" charset="0"/>
              <a:buChar char="•"/>
            </a:pPr>
            <a:r>
              <a:rPr lang="en-US" b="1" dirty="0"/>
              <a:t>2:17-18</a:t>
            </a:r>
            <a:r>
              <a:rPr lang="en-US" dirty="0"/>
              <a:t> – Herod putting to death male children.</a:t>
            </a:r>
          </a:p>
          <a:p>
            <a:pPr marL="628650" lvl="1" indent="-171450">
              <a:buFont typeface="Arial" panose="020B0604020202020204" pitchFamily="34" charset="0"/>
              <a:buChar char="•"/>
            </a:pPr>
            <a:r>
              <a:rPr lang="en-US" b="1" dirty="0"/>
              <a:t>3:3</a:t>
            </a:r>
            <a:r>
              <a:rPr lang="en-US" dirty="0"/>
              <a:t> – John the Baptist preparing the way.</a:t>
            </a:r>
          </a:p>
          <a:p>
            <a:pPr marL="171450" lvl="0" indent="-171450">
              <a:buFont typeface="Arial" panose="020B0604020202020204" pitchFamily="34" charset="0"/>
              <a:buChar char="•"/>
            </a:pPr>
            <a:r>
              <a:rPr lang="en-US" dirty="0"/>
              <a:t>Jesus’ title – </a:t>
            </a:r>
            <a:r>
              <a:rPr lang="en-US" b="1" i="1" dirty="0"/>
              <a:t>“Nazarene”</a:t>
            </a:r>
            <a:r>
              <a:rPr lang="en-US" dirty="0"/>
              <a:t> was spoken by the </a:t>
            </a:r>
            <a:r>
              <a:rPr lang="en-US" u="sng" dirty="0" err="1"/>
              <a:t>prophetS</a:t>
            </a:r>
            <a:r>
              <a:rPr lang="en-US" dirty="0"/>
              <a:t> (Plural).</a:t>
            </a:r>
          </a:p>
          <a:p>
            <a:pPr marL="628650" lvl="1" indent="-171450">
              <a:buFont typeface="Arial" panose="020B0604020202020204" pitchFamily="34" charset="0"/>
              <a:buChar char="•"/>
            </a:pPr>
            <a:r>
              <a:rPr lang="en-US" dirty="0"/>
              <a:t>The phrase, </a:t>
            </a:r>
            <a:r>
              <a:rPr lang="en-US" b="1" i="1" dirty="0"/>
              <a:t>“He shall be called a Nazarene”</a:t>
            </a:r>
            <a:r>
              <a:rPr lang="en-US" dirty="0"/>
              <a:t> does not specifically appear in any prophetic writing.</a:t>
            </a:r>
          </a:p>
          <a:p>
            <a:pPr marL="628650" lvl="1" indent="-171450">
              <a:buFont typeface="Arial" panose="020B0604020202020204" pitchFamily="34" charset="0"/>
              <a:buChar char="•"/>
            </a:pPr>
            <a:r>
              <a:rPr lang="en-US" b="1" dirty="0"/>
              <a:t>The likely explanation is that Matthew was referring to a facet of the Christ revealed in several messianic prophecies that is related in ways to the city of Nazareth and its citizens.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069B6B89-315F-4832-B723-1B261E3D03AE}" type="slidenum">
              <a:rPr lang="en-US" smtClean="0"/>
              <a:t>2</a:t>
            </a:fld>
            <a:endParaRPr lang="en-US"/>
          </a:p>
        </p:txBody>
      </p:sp>
    </p:spTree>
    <p:extLst>
      <p:ext uri="{BB962C8B-B14F-4D97-AF65-F5344CB8AC3E}">
        <p14:creationId xmlns:p14="http://schemas.microsoft.com/office/powerpoint/2010/main" val="320623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A Self-humbled and impartial God </a:t>
            </a:r>
          </a:p>
          <a:p>
            <a:pPr lvl="0"/>
            <a:r>
              <a:rPr lang="en-US" sz="1600" dirty="0"/>
              <a:t>Nazareth</a:t>
            </a:r>
          </a:p>
          <a:p>
            <a:pPr marL="171450" lvl="0" indent="-171450">
              <a:buFont typeface="Arial" panose="020B0604020202020204" pitchFamily="34" charset="0"/>
              <a:buChar char="•"/>
            </a:pPr>
            <a:r>
              <a:rPr lang="en-US" dirty="0"/>
              <a:t>There are sometimes places that, when mentioned, give an immediate negative vibe.</a:t>
            </a:r>
          </a:p>
          <a:p>
            <a:pPr marL="171450" lvl="0" indent="-171450">
              <a:buFont typeface="Arial" panose="020B0604020202020204" pitchFamily="34" charset="0"/>
              <a:buChar char="•"/>
            </a:pPr>
            <a:r>
              <a:rPr lang="en-US" dirty="0"/>
              <a:t>The city had apparently earned a poor reputation amongst some.</a:t>
            </a:r>
          </a:p>
          <a:p>
            <a:pPr marL="628650" lvl="1" indent="-171450">
              <a:buFont typeface="Arial" panose="020B0604020202020204" pitchFamily="34" charset="0"/>
              <a:buChar char="•"/>
            </a:pPr>
            <a:r>
              <a:rPr lang="en-US" b="1" dirty="0"/>
              <a:t>John 1:45-46</a:t>
            </a:r>
            <a:r>
              <a:rPr lang="en-US" dirty="0"/>
              <a:t> – Nathanael was from Cana of Galilee, a city not too far from Nazareth of Galilee. It is apparent that even among those in close proximity had an unfavorable view of the city.</a:t>
            </a:r>
          </a:p>
          <a:p>
            <a:pPr marL="171450" lvl="0" indent="-171450">
              <a:buFont typeface="Arial" panose="020B0604020202020204" pitchFamily="34" charset="0"/>
              <a:buChar char="•"/>
            </a:pPr>
            <a:r>
              <a:rPr lang="en-US" b="1" i="1" dirty="0"/>
              <a:t>“We have no other evidence that Nazareth was regarded unfavorably, but that is not surprising, as Nazareth was an unimportant place. It was the fact that Jesus spent most of his life there that first ‘put it on the map’.”</a:t>
            </a:r>
            <a:r>
              <a:rPr lang="en-US" dirty="0"/>
              <a:t> (F.F. Bruce, </a:t>
            </a:r>
            <a:r>
              <a:rPr lang="en-US" i="1" dirty="0"/>
              <a:t>The Gospel and Epistles of John</a:t>
            </a:r>
            <a:r>
              <a:rPr lang="en-US" dirty="0"/>
              <a:t>)</a:t>
            </a:r>
          </a:p>
          <a:p>
            <a:pPr marL="628650" lvl="1" indent="-171450">
              <a:buFont typeface="Arial" panose="020B0604020202020204" pitchFamily="34" charset="0"/>
              <a:buChar char="•"/>
            </a:pPr>
            <a:r>
              <a:rPr lang="en-US" b="1" i="1" dirty="0"/>
              <a:t>Nazareth was an insignificant and undesirable city which people held so highly in contempt that it was unworthy of recognition.</a:t>
            </a:r>
            <a:endParaRPr lang="en-US" dirty="0"/>
          </a:p>
          <a:p>
            <a:pPr marL="628650" lvl="1" indent="-171450">
              <a:buFont typeface="Arial" panose="020B0604020202020204" pitchFamily="34" charset="0"/>
              <a:buChar char="•"/>
            </a:pPr>
            <a:r>
              <a:rPr lang="en-US" dirty="0"/>
              <a:t>People from Nazareth were considered equally.</a:t>
            </a:r>
          </a:p>
          <a:p>
            <a:pPr lvl="0"/>
            <a:r>
              <a:rPr lang="en-US" sz="1600" i="1" dirty="0"/>
              <a:t>Called</a:t>
            </a:r>
            <a:r>
              <a:rPr lang="en-US" sz="1600" dirty="0"/>
              <a:t> a Nazarene</a:t>
            </a:r>
          </a:p>
          <a:p>
            <a:pPr marL="171450" lvl="0" indent="-171450">
              <a:buFont typeface="Arial" panose="020B0604020202020204" pitchFamily="34" charset="0"/>
              <a:buChar char="•"/>
            </a:pPr>
            <a:r>
              <a:rPr lang="en-US" dirty="0"/>
              <a:t>In actuality Jesus was a </a:t>
            </a:r>
            <a:r>
              <a:rPr lang="en-US" dirty="0" err="1"/>
              <a:t>Bethlehemite</a:t>
            </a:r>
            <a:r>
              <a:rPr lang="en-US" dirty="0"/>
              <a:t> – as He was born in Bethlehem. </a:t>
            </a:r>
          </a:p>
          <a:p>
            <a:pPr marL="628650" lvl="1" indent="-171450">
              <a:buFont typeface="Arial" panose="020B0604020202020204" pitchFamily="34" charset="0"/>
              <a:buChar char="•"/>
            </a:pPr>
            <a:r>
              <a:rPr lang="en-US" dirty="0"/>
              <a:t>Matthew records, </a:t>
            </a:r>
            <a:r>
              <a:rPr lang="en-US" b="1" i="1" dirty="0"/>
              <a:t>“He shall be </a:t>
            </a:r>
            <a:r>
              <a:rPr lang="en-US" b="1" i="1" u="sng" dirty="0"/>
              <a:t>called</a:t>
            </a:r>
            <a:r>
              <a:rPr lang="en-US" b="1" i="1" dirty="0"/>
              <a:t> a Nazarene.”</a:t>
            </a:r>
            <a:endParaRPr lang="en-US" dirty="0"/>
          </a:p>
          <a:p>
            <a:pPr marL="171450" lvl="0" indent="-171450">
              <a:buFont typeface="Arial" panose="020B0604020202020204" pitchFamily="34" charset="0"/>
              <a:buChar char="•"/>
            </a:pPr>
            <a:r>
              <a:rPr lang="en-US" b="1" i="1" dirty="0"/>
              <a:t>The negative connotation that came with being called a Nazarene did not reflect at all who Jesus </a:t>
            </a:r>
            <a:r>
              <a:rPr lang="en-US" b="1" i="1" u="sng" dirty="0"/>
              <a:t>truly was</a:t>
            </a:r>
            <a:r>
              <a:rPr lang="en-US" b="1" i="1" dirty="0"/>
              <a:t> – the Son of God. It showed the world’s disdain for a selfless One Who was willing to humble Himself to such a lowly title for the good of all – even those who scorned Him.</a:t>
            </a:r>
            <a:endParaRPr lang="en-US" dirty="0"/>
          </a:p>
          <a:p>
            <a:pPr marL="628650" lvl="1" indent="-171450">
              <a:buFont typeface="Arial" panose="020B0604020202020204" pitchFamily="34" charset="0"/>
              <a:buChar char="•"/>
            </a:pPr>
            <a:r>
              <a:rPr lang="en-US" b="1" dirty="0"/>
              <a:t>Philippians 2:5-8</a:t>
            </a:r>
            <a:r>
              <a:rPr lang="en-US" dirty="0"/>
              <a:t> – Jesus left a desirable place at the throne of God to be found in a humble form as a Man.</a:t>
            </a:r>
          </a:p>
          <a:p>
            <a:pPr marL="1085850" lvl="2" indent="-171450">
              <a:buFont typeface="Arial" panose="020B0604020202020204" pitchFamily="34" charset="0"/>
              <a:buChar char="•"/>
            </a:pPr>
            <a:r>
              <a:rPr lang="en-US" dirty="0"/>
              <a:t>The equality with God in this passage does not consider Jesus’ divine nature, but His place of dwelling.</a:t>
            </a:r>
          </a:p>
          <a:p>
            <a:pPr marL="1085850" lvl="2" indent="-171450">
              <a:buFont typeface="Arial" panose="020B0604020202020204" pitchFamily="34" charset="0"/>
              <a:buChar char="•"/>
            </a:pPr>
            <a:r>
              <a:rPr lang="en-US" b="1" i="1" dirty="0"/>
              <a:t>He did not give up His deity in coming to earth, but it is obvious that He left the throne of glory.</a:t>
            </a:r>
            <a:endParaRPr lang="en-US" dirty="0"/>
          </a:p>
          <a:p>
            <a:pPr marL="1085850" lvl="2" indent="-171450">
              <a:buFont typeface="Arial" panose="020B0604020202020204" pitchFamily="34" charset="0"/>
              <a:buChar char="•"/>
            </a:pPr>
            <a:r>
              <a:rPr lang="en-US" b="1" i="1" dirty="0"/>
              <a:t>The descent of Jesus from glory to servitude was self-inflicted, and necessary for the sake of mankind. </a:t>
            </a:r>
            <a:r>
              <a:rPr lang="en-US" b="1" i="1" dirty="0">
                <a:sym typeface="Wingdings" panose="05000000000000000000" pitchFamily="2" charset="2"/>
              </a:rPr>
              <a:t></a:t>
            </a:r>
            <a:endParaRPr lang="en-US" dirty="0"/>
          </a:p>
          <a:p>
            <a:pPr marL="1543050" lvl="3" indent="-171450">
              <a:buFont typeface="Arial" panose="020B0604020202020204" pitchFamily="34" charset="0"/>
              <a:buChar char="•"/>
            </a:pPr>
            <a:r>
              <a:rPr lang="en-US" dirty="0"/>
              <a:t>Serving the disciples by washing their feet – a servant’s job – </a:t>
            </a:r>
            <a:r>
              <a:rPr lang="en-US" b="1" i="1" dirty="0"/>
              <a:t>“Peter said to Him, ‘You shall never wash my feet!’ Jesus answered Him, ‘If I do not wash you, you have no part with Me.’” (John 13:8)</a:t>
            </a:r>
            <a:r>
              <a:rPr lang="en-US" dirty="0"/>
              <a:t>.</a:t>
            </a:r>
          </a:p>
          <a:p>
            <a:pPr marL="1085850" lvl="2" indent="-171450">
              <a:buFont typeface="Arial" panose="020B0604020202020204" pitchFamily="34" charset="0"/>
              <a:buChar char="•"/>
            </a:pPr>
            <a:r>
              <a:rPr lang="en-US" dirty="0"/>
              <a:t>The shameful death on the cross was not forced upon Him, but welcomed by Him as His duty – </a:t>
            </a:r>
            <a:r>
              <a:rPr lang="en-US" b="1" dirty="0"/>
              <a:t>John 10:17-18</a:t>
            </a:r>
            <a:r>
              <a:rPr lang="en-US" dirty="0"/>
              <a:t>.</a:t>
            </a:r>
          </a:p>
          <a:p>
            <a:pPr marL="171450" lvl="0" indent="-171450">
              <a:buFont typeface="Arial" panose="020B0604020202020204" pitchFamily="34" charset="0"/>
              <a:buChar char="•"/>
            </a:pPr>
            <a:r>
              <a:rPr lang="en-US" dirty="0"/>
              <a:t>The redemption of man does not require man to do the impossible, but is found in meeting conditions made possible by God – (</a:t>
            </a:r>
            <a:r>
              <a:rPr lang="en-US" b="1" dirty="0"/>
              <a:t>cf. Romans 10:6-8</a:t>
            </a:r>
            <a:r>
              <a:rPr lang="en-US" dirty="0"/>
              <a:t> – </a:t>
            </a:r>
            <a:r>
              <a:rPr lang="en-US" b="1" i="1" dirty="0"/>
              <a:t>Righteousness is attainable not because we can do the impossible, but because Christ has graciously supplied us with what we need.) </a:t>
            </a:r>
            <a:r>
              <a:rPr lang="en-US" b="1" i="1" dirty="0">
                <a:sym typeface="Wingdings" panose="05000000000000000000" pitchFamily="2" charset="2"/>
              </a:rPr>
              <a:t></a:t>
            </a:r>
            <a:endParaRPr lang="en-US" dirty="0"/>
          </a:p>
          <a:p>
            <a:pPr marL="628650" lvl="1" indent="-171450">
              <a:buFont typeface="Arial" panose="020B0604020202020204" pitchFamily="34" charset="0"/>
              <a:buChar char="•"/>
            </a:pPr>
            <a:r>
              <a:rPr lang="en-US" b="1" i="1" dirty="0"/>
              <a:t>“For the grace of God that brings salvation has appeared to all men” (Titus 2:11)</a:t>
            </a:r>
            <a:r>
              <a:rPr lang="en-US" dirty="0"/>
              <a:t>.</a:t>
            </a:r>
          </a:p>
          <a:p>
            <a:pPr marL="628650" lvl="1" indent="-171450">
              <a:buFont typeface="Arial" panose="020B0604020202020204" pitchFamily="34" charset="0"/>
              <a:buChar char="•"/>
            </a:pPr>
            <a:r>
              <a:rPr lang="en-US" b="1" dirty="0"/>
              <a:t>Galatians 3:26-29 – </a:t>
            </a:r>
            <a:r>
              <a:rPr lang="en-US" dirty="0"/>
              <a:t>The salvation offered is not limited to any physical class, but to any who have faithful obedience.</a:t>
            </a:r>
          </a:p>
          <a:p>
            <a:pPr marL="171450" lvl="0" indent="-171450">
              <a:buFont typeface="Arial" panose="020B0604020202020204" pitchFamily="34" charset="0"/>
              <a:buChar char="•"/>
            </a:pPr>
            <a:r>
              <a:rPr lang="en-US" b="1" i="1" dirty="0"/>
              <a:t>Jesus’ willingness to be identified even with the lowest of men shows His impartial love to ALL men. His redemptive work in His death on the cross is available not only to the rich, but the poor; not only the healthy, but the impaired; not only the highly esteemed, but those held in disregard.</a:t>
            </a:r>
            <a:endParaRPr lang="en-US" dirty="0"/>
          </a:p>
          <a:p>
            <a:pPr marL="628650" lvl="1" indent="-171450">
              <a:buFont typeface="Arial" panose="020B0604020202020204" pitchFamily="34" charset="0"/>
              <a:buChar char="•"/>
            </a:pPr>
            <a:r>
              <a:rPr lang="en-US" dirty="0"/>
              <a:t>This truth is seen in the means by which God saves man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069B6B89-315F-4832-B723-1B261E3D03AE}" type="slidenum">
              <a:rPr lang="en-US" smtClean="0"/>
              <a:t>3</a:t>
            </a:fld>
            <a:endParaRPr lang="en-US"/>
          </a:p>
        </p:txBody>
      </p:sp>
    </p:spTree>
    <p:extLst>
      <p:ext uri="{BB962C8B-B14F-4D97-AF65-F5344CB8AC3E}">
        <p14:creationId xmlns:p14="http://schemas.microsoft.com/office/powerpoint/2010/main" val="166091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Wisdom and Power in Foolishness and Weakness</a:t>
            </a:r>
          </a:p>
          <a:p>
            <a:pPr marL="171450" lvl="0" indent="-171450">
              <a:buFont typeface="Arial" panose="020B0604020202020204" pitchFamily="34" charset="0"/>
              <a:buChar char="•"/>
            </a:pPr>
            <a:r>
              <a:rPr lang="en-US" b="1" i="1" dirty="0"/>
              <a:t>“For I am not ashamed of the gospel of Christ, for it is the power of God to salvation for everyone who believes, for the Jew first and also for the Greek” (Romans 1:16)</a:t>
            </a:r>
            <a:r>
              <a:rPr lang="en-US" dirty="0"/>
              <a:t>.</a:t>
            </a:r>
          </a:p>
          <a:p>
            <a:pPr marL="171450" lvl="0" indent="-171450">
              <a:buFont typeface="Arial" panose="020B0604020202020204" pitchFamily="34" charset="0"/>
              <a:buChar char="•"/>
            </a:pPr>
            <a:r>
              <a:rPr lang="en-US" dirty="0"/>
              <a:t>This saving power is held in contempt by most in the world.</a:t>
            </a:r>
          </a:p>
          <a:p>
            <a:pPr marL="171450" lvl="0" indent="-171450">
              <a:buFont typeface="Arial" panose="020B0604020202020204" pitchFamily="34" charset="0"/>
              <a:buChar char="•"/>
            </a:pPr>
            <a:r>
              <a:rPr lang="en-US" dirty="0"/>
              <a:t>Something good </a:t>
            </a:r>
            <a:r>
              <a:rPr lang="en-US" i="1" dirty="0"/>
              <a:t>did</a:t>
            </a:r>
            <a:r>
              <a:rPr lang="en-US" dirty="0"/>
              <a:t> come out of Nazareth – the Son of God.</a:t>
            </a:r>
          </a:p>
          <a:p>
            <a:pPr marL="171450" lvl="0" indent="-171450">
              <a:buFont typeface="Arial" panose="020B0604020202020204" pitchFamily="34" charset="0"/>
              <a:buChar char="•"/>
            </a:pPr>
            <a:r>
              <a:rPr lang="en-US" dirty="0"/>
              <a:t>Salvation comes from the simple message of the cross, despite how some view it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 Corinthians 1:18-25</a:t>
            </a:r>
            <a:r>
              <a:rPr lang="en-US" dirty="0"/>
              <a:t> – God’s message is not one that appeals to what the world deems praiseworthy.</a:t>
            </a:r>
          </a:p>
          <a:p>
            <a:pPr marL="628650" lvl="1" indent="-171450">
              <a:buFont typeface="Arial" panose="020B0604020202020204" pitchFamily="34" charset="0"/>
              <a:buChar char="•"/>
            </a:pPr>
            <a:r>
              <a:rPr lang="en-US" dirty="0"/>
              <a:t>The </a:t>
            </a:r>
            <a:r>
              <a:rPr lang="en-US" i="1" dirty="0"/>
              <a:t>“Foolishness”</a:t>
            </a:r>
            <a:r>
              <a:rPr lang="en-US" dirty="0"/>
              <a:t> describing God’s message is used subjectively to refer to </a:t>
            </a:r>
            <a:r>
              <a:rPr lang="en-US" i="1" dirty="0"/>
              <a:t>how the world views it</a:t>
            </a:r>
            <a:r>
              <a:rPr lang="en-US" dirty="0"/>
              <a:t>.</a:t>
            </a:r>
          </a:p>
          <a:p>
            <a:pPr marL="1085850" lvl="2" indent="-171450">
              <a:buFont typeface="Arial" panose="020B0604020202020204" pitchFamily="34" charset="0"/>
              <a:buChar char="•"/>
            </a:pPr>
            <a:r>
              <a:rPr lang="en-US" b="1" dirty="0"/>
              <a:t>The reality is that God’s message is transcendent wisdom which has the power to save!</a:t>
            </a:r>
            <a:endParaRPr lang="en-US" dirty="0"/>
          </a:p>
          <a:p>
            <a:pPr marL="1085850" lvl="2" indent="-171450">
              <a:buFont typeface="Arial" panose="020B0604020202020204" pitchFamily="34" charset="0"/>
              <a:buChar char="•"/>
            </a:pPr>
            <a:r>
              <a:rPr lang="en-US" dirty="0"/>
              <a:t>Jews – stumbling block (Crucifixion – to hang on a tree was a curse. – They wanted an earthly king and kingdom).</a:t>
            </a:r>
          </a:p>
          <a:p>
            <a:pPr marL="1085850" lvl="2" indent="-171450">
              <a:buFont typeface="Arial" panose="020B0604020202020204" pitchFamily="34" charset="0"/>
              <a:buChar char="•"/>
            </a:pPr>
            <a:r>
              <a:rPr lang="en-US" dirty="0"/>
              <a:t>Greeks – foolishness (Crucifixion – a slaves death/shameful death.</a:t>
            </a:r>
          </a:p>
          <a:p>
            <a:pPr marL="628650" lvl="1" indent="-171450">
              <a:buFont typeface="Arial" panose="020B0604020202020204" pitchFamily="34" charset="0"/>
              <a:buChar char="•"/>
            </a:pPr>
            <a:r>
              <a:rPr lang="en-US" b="1" i="1" dirty="0"/>
              <a:t>To show His power to save is not on equal plane with the world’s wisdom, God excluded any form of man’s wisdom from the saving plan. In that He made the wisdom of the world nothing. (it has no part in salvation)</a:t>
            </a:r>
            <a:endParaRPr lang="en-US" dirty="0"/>
          </a:p>
          <a:p>
            <a:pPr marL="628650" lvl="1" indent="-171450">
              <a:buFont typeface="Arial" panose="020B0604020202020204" pitchFamily="34" charset="0"/>
              <a:buChar char="•"/>
            </a:pPr>
            <a:r>
              <a:rPr lang="en-US" dirty="0"/>
              <a:t>Faith must be in God! – </a:t>
            </a:r>
            <a:r>
              <a:rPr lang="en-US" b="1" dirty="0"/>
              <a:t>2:1-5</a:t>
            </a:r>
            <a:endParaRPr lang="en-US" dirty="0"/>
          </a:p>
          <a:p>
            <a:pPr marL="171450" lvl="0" indent="-171450">
              <a:buFont typeface="Arial" panose="020B0604020202020204" pitchFamily="34" charset="0"/>
              <a:buChar char="•"/>
            </a:pPr>
            <a:r>
              <a:rPr lang="en-US" b="1" dirty="0"/>
              <a:t>One of the reasons the message is rejected is because of the life it requires to be lived – Which Jesus exemplified in His life and teaching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069B6B89-315F-4832-B723-1B261E3D03AE}" type="slidenum">
              <a:rPr lang="en-US" smtClean="0"/>
              <a:t>4</a:t>
            </a:fld>
            <a:endParaRPr lang="en-US"/>
          </a:p>
        </p:txBody>
      </p:sp>
    </p:spTree>
    <p:extLst>
      <p:ext uri="{BB962C8B-B14F-4D97-AF65-F5344CB8AC3E}">
        <p14:creationId xmlns:p14="http://schemas.microsoft.com/office/powerpoint/2010/main" val="415128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smtClean="0"/>
              <a:t>Despised and rejected</a:t>
            </a:r>
          </a:p>
          <a:p>
            <a:pPr lvl="0"/>
            <a:r>
              <a:rPr lang="en-US" sz="1400" dirty="0" smtClean="0"/>
              <a:t>Prophesied to be a Nazarene</a:t>
            </a:r>
          </a:p>
          <a:p>
            <a:pPr marL="171450" lvl="0" indent="-171450">
              <a:buFont typeface="Arial" panose="020B0604020202020204" pitchFamily="34" charset="0"/>
              <a:buChar char="•"/>
            </a:pPr>
            <a:r>
              <a:rPr lang="en-US" b="1" dirty="0" smtClean="0"/>
              <a:t>Isaiah </a:t>
            </a:r>
            <a:r>
              <a:rPr lang="en-US" b="1" dirty="0"/>
              <a:t>53:2-3, 7-9; Psalm 22:6-8</a:t>
            </a:r>
            <a:endParaRPr lang="en-US" dirty="0"/>
          </a:p>
          <a:p>
            <a:pPr marL="628650" lvl="1" indent="-171450">
              <a:buFont typeface="Arial" panose="020B0604020202020204" pitchFamily="34" charset="0"/>
              <a:buChar char="•"/>
            </a:pPr>
            <a:r>
              <a:rPr lang="en-US" dirty="0"/>
              <a:t>The messianic prophecy did not speak of one who would be accepted, but despised and rejected!</a:t>
            </a:r>
          </a:p>
          <a:p>
            <a:pPr marL="171450" lvl="0" indent="-171450">
              <a:buFont typeface="Arial" panose="020B0604020202020204" pitchFamily="34" charset="0"/>
              <a:buChar char="•"/>
            </a:pPr>
            <a:r>
              <a:rPr lang="en-US" dirty="0"/>
              <a:t>It is logical that the disciples of the One who was despised and rejected will likewise be treated.</a:t>
            </a:r>
          </a:p>
          <a:p>
            <a:pPr marL="628650" lvl="1" indent="-171450">
              <a:buFont typeface="Arial" panose="020B0604020202020204" pitchFamily="34" charset="0"/>
              <a:buChar char="•"/>
            </a:pPr>
            <a:r>
              <a:rPr lang="en-US" b="1" dirty="0"/>
              <a:t>John 15:18-20</a:t>
            </a:r>
            <a:r>
              <a:rPr lang="en-US" dirty="0"/>
              <a:t> – The world will treat Christians like they treated Christ.</a:t>
            </a:r>
          </a:p>
          <a:p>
            <a:pPr marL="628650" lvl="1" indent="-171450">
              <a:buFont typeface="Arial" panose="020B0604020202020204" pitchFamily="34" charset="0"/>
              <a:buChar char="•"/>
            </a:pPr>
            <a:r>
              <a:rPr lang="en-US" b="1" dirty="0"/>
              <a:t>We are expected to follow in His footsteps </a:t>
            </a:r>
            <a:r>
              <a:rPr lang="en-US" dirty="0">
                <a:sym typeface="Wingdings" panose="05000000000000000000" pitchFamily="2" charset="2"/>
              </a:rPr>
              <a:t></a:t>
            </a:r>
            <a:endParaRPr lang="en-US" dirty="0"/>
          </a:p>
          <a:p>
            <a:pPr lvl="0"/>
            <a:r>
              <a:rPr lang="en-US" sz="1400" dirty="0"/>
              <a:t>His disciples follow the same example.</a:t>
            </a:r>
          </a:p>
          <a:p>
            <a:pPr marL="171450" lvl="0" indent="-171450">
              <a:buFont typeface="Arial" panose="020B0604020202020204" pitchFamily="34" charset="0"/>
              <a:buChar char="•"/>
            </a:pPr>
            <a:r>
              <a:rPr lang="en-US" dirty="0"/>
              <a:t>Paul was called </a:t>
            </a:r>
            <a:r>
              <a:rPr lang="en-US" b="1" i="1" dirty="0"/>
              <a:t>“a ringleader of the sect of the Nazarenes” (Acts 24:5</a:t>
            </a:r>
            <a:r>
              <a:rPr lang="en-US" dirty="0"/>
              <a:t>).</a:t>
            </a:r>
          </a:p>
          <a:p>
            <a:pPr marL="628650" lvl="1" indent="-171450">
              <a:buFont typeface="Arial" panose="020B0604020202020204" pitchFamily="34" charset="0"/>
              <a:buChar char="•"/>
            </a:pPr>
            <a:r>
              <a:rPr lang="en-US" dirty="0"/>
              <a:t>This referred to Christians in a derogatory manner.</a:t>
            </a:r>
          </a:p>
          <a:p>
            <a:pPr marL="171450" lvl="0" indent="-171450">
              <a:buFont typeface="Arial" panose="020B0604020202020204" pitchFamily="34" charset="0"/>
              <a:buChar char="•"/>
            </a:pPr>
            <a:r>
              <a:rPr lang="en-US" dirty="0"/>
              <a:t>Christ set an example for us to follow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1 Peter 2:21-25</a:t>
            </a:r>
            <a:r>
              <a:rPr lang="en-US" dirty="0"/>
              <a:t> – Christ suffered for doing good. But when this occurred He did not make vain that righteousness He walked in by slandering the slanderers and reviling the revilers.</a:t>
            </a:r>
          </a:p>
          <a:p>
            <a:pPr marL="1085850" lvl="2" indent="-171450">
              <a:buFont typeface="Arial" panose="020B0604020202020204" pitchFamily="34" charset="0"/>
              <a:buChar char="•"/>
            </a:pPr>
            <a:r>
              <a:rPr lang="en-US" b="1" i="1" dirty="0"/>
              <a:t>He committed Himself to God and suffered for it. And in suffering for doing righteously He further committed Himself to God.</a:t>
            </a:r>
            <a:endParaRPr lang="en-US" dirty="0"/>
          </a:p>
          <a:p>
            <a:pPr marL="628650" lvl="1" indent="-171450">
              <a:buFont typeface="Arial" panose="020B0604020202020204" pitchFamily="34" charset="0"/>
              <a:buChar char="•"/>
            </a:pPr>
            <a:r>
              <a:rPr lang="en-US" b="1" dirty="0"/>
              <a:t>3:13-17</a:t>
            </a:r>
            <a:r>
              <a:rPr lang="en-US" dirty="0"/>
              <a:t> – The world questions our commitment to that which we suffer for. </a:t>
            </a:r>
          </a:p>
          <a:p>
            <a:pPr marL="1085850" lvl="2" indent="-171450">
              <a:buFont typeface="Arial" panose="020B0604020202020204" pitchFamily="34" charset="0"/>
              <a:buChar char="•"/>
            </a:pPr>
            <a:r>
              <a:rPr lang="en-US" b="1" dirty="0"/>
              <a:t>We are seen as foolish to continue in righteousness even when it leads to suffering!</a:t>
            </a:r>
            <a:endParaRPr lang="en-US" dirty="0"/>
          </a:p>
          <a:p>
            <a:pPr marL="1085850" lvl="2" indent="-171450">
              <a:buFont typeface="Arial" panose="020B0604020202020204" pitchFamily="34" charset="0"/>
              <a:buChar char="•"/>
            </a:pPr>
            <a:r>
              <a:rPr lang="en-US" dirty="0"/>
              <a:t>The irony is seen in the contrast between the world view, and the view of those enlightened.</a:t>
            </a:r>
          </a:p>
          <a:p>
            <a:pPr marL="1543050" lvl="3" indent="-171450">
              <a:buFont typeface="Arial" panose="020B0604020202020204" pitchFamily="34" charset="0"/>
              <a:buChar char="•"/>
            </a:pPr>
            <a:r>
              <a:rPr lang="en-US" dirty="0"/>
              <a:t>World = embrace passing pleasures of sin. (escaping suffering temporarily)</a:t>
            </a:r>
          </a:p>
          <a:p>
            <a:pPr marL="1543050" lvl="3" indent="-171450">
              <a:buFont typeface="Arial" panose="020B0604020202020204" pitchFamily="34" charset="0"/>
              <a:buChar char="•"/>
            </a:pPr>
            <a:r>
              <a:rPr lang="en-US" dirty="0"/>
              <a:t>Christians = embrace lasting heavenly treasures (escaping suffering eternally.)</a:t>
            </a:r>
          </a:p>
          <a:p>
            <a:pPr marL="2000250" lvl="4" indent="-171450">
              <a:buFont typeface="Arial" panose="020B0604020202020204" pitchFamily="34" charset="0"/>
              <a:buChar char="•"/>
            </a:pPr>
            <a:r>
              <a:rPr lang="en-US" b="1" dirty="0"/>
              <a:t>4:14-16</a:t>
            </a:r>
            <a:r>
              <a:rPr lang="en-US" dirty="0"/>
              <a:t> – The lowly things rejected by men are things which God deems praiseworthy.</a:t>
            </a:r>
          </a:p>
          <a:p>
            <a:endParaRPr lang="en-US" dirty="0"/>
          </a:p>
        </p:txBody>
      </p:sp>
      <p:sp>
        <p:nvSpPr>
          <p:cNvPr id="4" name="Slide Number Placeholder 3"/>
          <p:cNvSpPr>
            <a:spLocks noGrp="1"/>
          </p:cNvSpPr>
          <p:nvPr>
            <p:ph type="sldNum" sz="quarter" idx="10"/>
          </p:nvPr>
        </p:nvSpPr>
        <p:spPr/>
        <p:txBody>
          <a:bodyPr/>
          <a:lstStyle/>
          <a:p>
            <a:fld id="{069B6B89-315F-4832-B723-1B261E3D03AE}" type="slidenum">
              <a:rPr lang="en-US" smtClean="0"/>
              <a:t>5</a:t>
            </a:fld>
            <a:endParaRPr lang="en-US"/>
          </a:p>
        </p:txBody>
      </p:sp>
    </p:spTree>
    <p:extLst>
      <p:ext uri="{BB962C8B-B14F-4D97-AF65-F5344CB8AC3E}">
        <p14:creationId xmlns:p14="http://schemas.microsoft.com/office/powerpoint/2010/main" val="284530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b="1" i="1" dirty="0"/>
              <a:t>“Can anything good come out of Nazareth?” – John 1:46</a:t>
            </a:r>
            <a:endParaRPr lang="en-US" dirty="0"/>
          </a:p>
          <a:p>
            <a:pPr marL="628650" lvl="1" indent="-171450">
              <a:buFont typeface="Arial" panose="020B0604020202020204" pitchFamily="34" charset="0"/>
              <a:buChar char="•"/>
            </a:pPr>
            <a:r>
              <a:rPr lang="en-US" b="1" i="1" dirty="0"/>
              <a:t>The world rejects Christ, and His followers. </a:t>
            </a:r>
            <a:endParaRPr lang="en-US" dirty="0"/>
          </a:p>
          <a:p>
            <a:pPr marL="628650" lvl="1" indent="-171450">
              <a:buFont typeface="Arial" panose="020B0604020202020204" pitchFamily="34" charset="0"/>
              <a:buChar char="•"/>
            </a:pPr>
            <a:r>
              <a:rPr lang="en-US" b="1" i="1" dirty="0"/>
              <a:t>Even those who call themselves Christians, but don’t follow His word entirely contribute to the prophecies – “He shall be called a Nazarene.”</a:t>
            </a:r>
            <a:endParaRPr lang="en-US" dirty="0"/>
          </a:p>
          <a:p>
            <a:pPr marL="628650" lvl="1" indent="-171450">
              <a:buFont typeface="Arial" panose="020B0604020202020204" pitchFamily="34" charset="0"/>
              <a:buChar char="•"/>
            </a:pPr>
            <a:r>
              <a:rPr lang="en-US" b="1" i="1" dirty="0"/>
              <a:t>The truth is that Christ’s path of righteousness He lived was not a desirable one in the minds of the masses, but much good came from it.</a:t>
            </a:r>
            <a:endParaRPr lang="en-US" dirty="0"/>
          </a:p>
          <a:p>
            <a:pPr marL="628650" lvl="1" indent="-171450">
              <a:buFont typeface="Arial" panose="020B0604020202020204" pitchFamily="34" charset="0"/>
              <a:buChar char="•"/>
            </a:pPr>
            <a:r>
              <a:rPr lang="en-US" b="1" i="1" dirty="0"/>
              <a:t>The same is true for those who choose the humble, and rejected life of following The Nazarene.</a:t>
            </a:r>
            <a:endParaRPr lang="en-US" dirty="0"/>
          </a:p>
          <a:p>
            <a:pPr marL="1085850" lvl="2" indent="-171450">
              <a:buFont typeface="Arial" panose="020B0604020202020204" pitchFamily="34" charset="0"/>
              <a:buChar char="•"/>
            </a:pPr>
            <a:r>
              <a:rPr lang="en-US" b="1" i="1" dirty="0"/>
              <a:t>If we want to partake of the reward…</a:t>
            </a:r>
            <a:endParaRPr lang="en-US" dirty="0"/>
          </a:p>
          <a:p>
            <a:pPr marL="1543050" lvl="3" indent="-171450">
              <a:buFont typeface="Arial" panose="020B0604020202020204" pitchFamily="34" charset="0"/>
              <a:buChar char="•"/>
            </a:pPr>
            <a:r>
              <a:rPr lang="en-US" b="1" i="1" dirty="0"/>
              <a:t>“Beloved, now we are children of God; and it has not yet been revealed what we shall be, but we know that when He is revealed, we shall be like Him, for we shall see Him as He is” (1 John 3:2).</a:t>
            </a:r>
            <a:endParaRPr lang="en-US" dirty="0"/>
          </a:p>
          <a:p>
            <a:pPr marL="1543050" lvl="3" indent="-171450">
              <a:buFont typeface="Arial" panose="020B0604020202020204" pitchFamily="34" charset="0"/>
              <a:buChar char="•"/>
            </a:pPr>
            <a:r>
              <a:rPr lang="en-US" b="1" i="1" dirty="0"/>
              <a:t>“When Christ </a:t>
            </a:r>
            <a:r>
              <a:rPr lang="en-US" b="1" i="1" u="sng" dirty="0"/>
              <a:t>who is our life</a:t>
            </a:r>
            <a:r>
              <a:rPr lang="en-US" b="1" i="1" dirty="0"/>
              <a:t> appears, then you also will appear with Him in glory” (Colossians 3:4).</a:t>
            </a:r>
            <a:endParaRPr lang="en-US" dirty="0"/>
          </a:p>
          <a:p>
            <a:pPr marL="1085850" lvl="2" indent="-171450">
              <a:buFont typeface="Arial" panose="020B0604020202020204" pitchFamily="34" charset="0"/>
              <a:buChar char="•"/>
            </a:pPr>
            <a:r>
              <a:rPr lang="en-US" b="1" i="1" dirty="0"/>
              <a:t>We must first live the life demanded.</a:t>
            </a:r>
            <a:endParaRPr lang="en-US" dirty="0"/>
          </a:p>
          <a:p>
            <a:endParaRPr lang="en-US" dirty="0"/>
          </a:p>
        </p:txBody>
      </p:sp>
      <p:sp>
        <p:nvSpPr>
          <p:cNvPr id="4" name="Slide Number Placeholder 3"/>
          <p:cNvSpPr>
            <a:spLocks noGrp="1"/>
          </p:cNvSpPr>
          <p:nvPr>
            <p:ph type="sldNum" sz="quarter" idx="10"/>
          </p:nvPr>
        </p:nvSpPr>
        <p:spPr/>
        <p:txBody>
          <a:bodyPr/>
          <a:lstStyle/>
          <a:p>
            <a:fld id="{069B6B89-315F-4832-B723-1B261E3D03AE}" type="slidenum">
              <a:rPr lang="en-US" smtClean="0"/>
              <a:t>6</a:t>
            </a:fld>
            <a:endParaRPr lang="en-US"/>
          </a:p>
        </p:txBody>
      </p:sp>
    </p:spTree>
    <p:extLst>
      <p:ext uri="{BB962C8B-B14F-4D97-AF65-F5344CB8AC3E}">
        <p14:creationId xmlns:p14="http://schemas.microsoft.com/office/powerpoint/2010/main" val="153345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97F09C-26E5-4B0D-8FD2-BC77F5F6DE1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32932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7F09C-26E5-4B0D-8FD2-BC77F5F6DE1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29211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7F09C-26E5-4B0D-8FD2-BC77F5F6DE1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2078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7F09C-26E5-4B0D-8FD2-BC77F5F6DE1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104681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7F09C-26E5-4B0D-8FD2-BC77F5F6DE1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339778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97F09C-26E5-4B0D-8FD2-BC77F5F6DE13}"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7403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97F09C-26E5-4B0D-8FD2-BC77F5F6DE13}" type="datetimeFigureOut">
              <a:rPr lang="en-US" smtClean="0"/>
              <a:t>10/17/2015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157142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97F09C-26E5-4B0D-8FD2-BC77F5F6DE13}" type="datetimeFigureOut">
              <a:rPr lang="en-US" smtClean="0"/>
              <a:t>10/17/2015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308448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F09C-26E5-4B0D-8FD2-BC77F5F6DE13}" type="datetimeFigureOut">
              <a:rPr lang="en-US" smtClean="0"/>
              <a:t>10/17/2015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306968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7F09C-26E5-4B0D-8FD2-BC77F5F6DE13}"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330781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7F09C-26E5-4B0D-8FD2-BC77F5F6DE13}"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120E3-97F8-4ADE-B2DB-0CDA4BFE8B8A}" type="slidenum">
              <a:rPr lang="en-US" smtClean="0"/>
              <a:t>‹#›</a:t>
            </a:fld>
            <a:endParaRPr lang="en-US"/>
          </a:p>
        </p:txBody>
      </p:sp>
    </p:spTree>
    <p:extLst>
      <p:ext uri="{BB962C8B-B14F-4D97-AF65-F5344CB8AC3E}">
        <p14:creationId xmlns:p14="http://schemas.microsoft.com/office/powerpoint/2010/main" val="189883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7F09C-26E5-4B0D-8FD2-BC77F5F6DE13}" type="datetimeFigureOut">
              <a:rPr lang="en-US" smtClean="0"/>
              <a:t>10/17/2015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120E3-97F8-4ADE-B2DB-0CDA4BFE8B8A}" type="slidenum">
              <a:rPr lang="en-US" smtClean="0"/>
              <a:t>‹#›</a:t>
            </a:fld>
            <a:endParaRPr lang="en-US"/>
          </a:p>
        </p:txBody>
      </p:sp>
    </p:spTree>
    <p:extLst>
      <p:ext uri="{BB962C8B-B14F-4D97-AF65-F5344CB8AC3E}">
        <p14:creationId xmlns:p14="http://schemas.microsoft.com/office/powerpoint/2010/main" val="3300202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4881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031"/>
            <a:ext cx="7772400" cy="2387600"/>
          </a:xfrm>
        </p:spPr>
        <p:txBody>
          <a:bodyPr>
            <a:noAutofit/>
          </a:bodyPr>
          <a:lstStyle/>
          <a:p>
            <a:r>
              <a:rPr lang="en-US" sz="8800" b="1" dirty="0" smtClean="0">
                <a:solidFill>
                  <a:schemeClr val="bg1"/>
                </a:solidFill>
                <a:latin typeface="Edwardian Script ITC" panose="030303020407070D0804" pitchFamily="66" charset="0"/>
              </a:rPr>
              <a:t>Jesus</a:t>
            </a:r>
            <a:r>
              <a:rPr lang="en-US" sz="11500" b="1" dirty="0" smtClean="0">
                <a:solidFill>
                  <a:schemeClr val="bg1"/>
                </a:solidFill>
                <a:latin typeface="Edwardian Script ITC" panose="030303020407070D0804" pitchFamily="66" charset="0"/>
              </a:rPr>
              <a:t/>
            </a:r>
            <a:br>
              <a:rPr lang="en-US" sz="11500" b="1" dirty="0" smtClean="0">
                <a:solidFill>
                  <a:schemeClr val="bg1"/>
                </a:solidFill>
                <a:latin typeface="Edwardian Script ITC" panose="030303020407070D0804" pitchFamily="66" charset="0"/>
              </a:rPr>
            </a:br>
            <a:r>
              <a:rPr lang="en-US" sz="11500" b="1" dirty="0" smtClean="0">
                <a:solidFill>
                  <a:schemeClr val="bg1"/>
                </a:solidFill>
                <a:latin typeface="Edwardian Script ITC" panose="030303020407070D0804" pitchFamily="66" charset="0"/>
              </a:rPr>
              <a:t>The Nazarene</a:t>
            </a:r>
            <a:endParaRPr lang="en-US" sz="11500" b="1" dirty="0">
              <a:solidFill>
                <a:schemeClr val="bg1"/>
              </a:solidFill>
              <a:latin typeface="Edwardian Script ITC" panose="030303020407070D0804" pitchFamily="66" charset="0"/>
            </a:endParaRPr>
          </a:p>
        </p:txBody>
      </p:sp>
      <p:sp>
        <p:nvSpPr>
          <p:cNvPr id="3" name="Subtitle 2"/>
          <p:cNvSpPr>
            <a:spLocks noGrp="1"/>
          </p:cNvSpPr>
          <p:nvPr>
            <p:ph type="subTitle" idx="1"/>
          </p:nvPr>
        </p:nvSpPr>
        <p:spPr>
          <a:xfrm>
            <a:off x="1143000" y="4464919"/>
            <a:ext cx="6858000" cy="1655762"/>
          </a:xfrm>
        </p:spPr>
        <p:txBody>
          <a:bodyPr>
            <a:normAutofit/>
          </a:bodyPr>
          <a:lstStyle/>
          <a:p>
            <a:r>
              <a:rPr lang="en-US" sz="4000" b="1" i="1" dirty="0" smtClean="0">
                <a:solidFill>
                  <a:schemeClr val="bg1"/>
                </a:solidFill>
              </a:rPr>
              <a:t>Matthew 2:23</a:t>
            </a:r>
            <a:endParaRPr lang="en-US" sz="4000" b="1" i="1" dirty="0">
              <a:solidFill>
                <a:schemeClr val="bg1"/>
              </a:solidFill>
            </a:endParaRPr>
          </a:p>
        </p:txBody>
      </p:sp>
    </p:spTree>
    <p:extLst>
      <p:ext uri="{BB962C8B-B14F-4D97-AF65-F5344CB8AC3E}">
        <p14:creationId xmlns:p14="http://schemas.microsoft.com/office/powerpoint/2010/main" val="2971388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solidFill>
                  <a:schemeClr val="bg1"/>
                </a:solidFill>
                <a:latin typeface="Edwardian Script ITC" panose="030303020407070D0804" pitchFamily="66" charset="0"/>
              </a:rPr>
              <a:t>The Nazarene</a:t>
            </a:r>
            <a:endParaRPr lang="en-US" sz="9600" b="1"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628650" y="2034861"/>
            <a:ext cx="7886700" cy="4142101"/>
          </a:xfrm>
        </p:spPr>
        <p:txBody>
          <a:bodyPr>
            <a:normAutofit/>
          </a:bodyPr>
          <a:lstStyle/>
          <a:p>
            <a:pPr marL="0" indent="0" algn="ctr">
              <a:buNone/>
            </a:pPr>
            <a:r>
              <a:rPr lang="en-US" sz="4000" b="1" dirty="0" smtClean="0">
                <a:solidFill>
                  <a:schemeClr val="bg1"/>
                </a:solidFill>
              </a:rPr>
              <a:t>Self-humbled and Impartial God</a:t>
            </a:r>
          </a:p>
          <a:p>
            <a:pPr marL="0" indent="0" algn="ctr">
              <a:buNone/>
            </a:pPr>
            <a:r>
              <a:rPr lang="en-US" sz="3200" i="1" dirty="0" smtClean="0">
                <a:solidFill>
                  <a:schemeClr val="bg1"/>
                </a:solidFill>
              </a:rPr>
              <a:t>– Philippians 2:5-8; John 10:17-18;       Galatians 3:26-29 –</a:t>
            </a:r>
          </a:p>
        </p:txBody>
      </p:sp>
    </p:spTree>
    <p:extLst>
      <p:ext uri="{BB962C8B-B14F-4D97-AF65-F5344CB8AC3E}">
        <p14:creationId xmlns:p14="http://schemas.microsoft.com/office/powerpoint/2010/main" val="957198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solidFill>
                  <a:schemeClr val="bg1"/>
                </a:solidFill>
                <a:latin typeface="Edwardian Script ITC" panose="030303020407070D0804" pitchFamily="66" charset="0"/>
              </a:rPr>
              <a:t>The Nazarene</a:t>
            </a:r>
            <a:endParaRPr lang="en-US" sz="9600" b="1"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628650" y="2034861"/>
            <a:ext cx="7886700" cy="4142101"/>
          </a:xfrm>
        </p:spPr>
        <p:txBody>
          <a:bodyPr>
            <a:normAutofit/>
          </a:bodyPr>
          <a:lstStyle/>
          <a:p>
            <a:pPr marL="0" indent="0" algn="ctr">
              <a:buNone/>
            </a:pPr>
            <a:r>
              <a:rPr lang="en-US" sz="4000" b="1" dirty="0" smtClean="0">
                <a:solidFill>
                  <a:schemeClr val="bg1"/>
                </a:solidFill>
              </a:rPr>
              <a:t>Self-humbled and Impartial God</a:t>
            </a:r>
          </a:p>
          <a:p>
            <a:pPr marL="0" indent="0" algn="ctr">
              <a:buNone/>
            </a:pPr>
            <a:r>
              <a:rPr lang="en-US" sz="3200" i="1" dirty="0" smtClean="0">
                <a:solidFill>
                  <a:schemeClr val="bg1"/>
                </a:solidFill>
              </a:rPr>
              <a:t>– Philippians 2:5-8; John 10:17-18;       Galatians 3:26-29 –</a:t>
            </a:r>
          </a:p>
          <a:p>
            <a:pPr marL="0" indent="0" algn="ctr">
              <a:buNone/>
            </a:pPr>
            <a:r>
              <a:rPr lang="en-US" sz="4000" b="1" dirty="0" smtClean="0">
                <a:solidFill>
                  <a:schemeClr val="bg1"/>
                </a:solidFill>
              </a:rPr>
              <a:t>Wisdom and Power in Foolishness and Weakness</a:t>
            </a:r>
          </a:p>
          <a:p>
            <a:pPr marL="0" indent="0" algn="ctr">
              <a:buNone/>
            </a:pPr>
            <a:r>
              <a:rPr lang="en-US" sz="3200" i="1" dirty="0" smtClean="0">
                <a:solidFill>
                  <a:schemeClr val="bg1"/>
                </a:solidFill>
              </a:rPr>
              <a:t>– 1 Corinthians 1:18-25; 2:1-5 –</a:t>
            </a:r>
          </a:p>
        </p:txBody>
      </p:sp>
    </p:spTree>
    <p:extLst>
      <p:ext uri="{BB962C8B-B14F-4D97-AF65-F5344CB8AC3E}">
        <p14:creationId xmlns:p14="http://schemas.microsoft.com/office/powerpoint/2010/main" val="30783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solidFill>
                  <a:schemeClr val="bg1"/>
                </a:solidFill>
                <a:latin typeface="Edwardian Script ITC" panose="030303020407070D0804" pitchFamily="66" charset="0"/>
              </a:rPr>
              <a:t>The Nazarene</a:t>
            </a:r>
            <a:endParaRPr lang="en-US" sz="9600" b="1"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628650" y="2034861"/>
            <a:ext cx="7886700" cy="4142101"/>
          </a:xfrm>
        </p:spPr>
        <p:txBody>
          <a:bodyPr>
            <a:normAutofit fontScale="92500" lnSpcReduction="20000"/>
          </a:bodyPr>
          <a:lstStyle/>
          <a:p>
            <a:pPr marL="0" indent="0" algn="ctr">
              <a:buNone/>
            </a:pPr>
            <a:r>
              <a:rPr lang="en-US" sz="4300" b="1" dirty="0" smtClean="0">
                <a:solidFill>
                  <a:schemeClr val="bg1"/>
                </a:solidFill>
              </a:rPr>
              <a:t>Self-humbled and Impartial God</a:t>
            </a:r>
          </a:p>
          <a:p>
            <a:pPr marL="0" indent="0" algn="ctr">
              <a:buNone/>
            </a:pPr>
            <a:r>
              <a:rPr lang="en-US" sz="3500" i="1" dirty="0" smtClean="0">
                <a:solidFill>
                  <a:schemeClr val="bg1"/>
                </a:solidFill>
              </a:rPr>
              <a:t>– Philippians 2:5-8; John 10:17-18;       Galatians 3:26-29 –</a:t>
            </a:r>
          </a:p>
          <a:p>
            <a:pPr marL="0" indent="0" algn="ctr">
              <a:buNone/>
            </a:pPr>
            <a:r>
              <a:rPr lang="en-US" sz="4300" b="1" dirty="0" smtClean="0">
                <a:solidFill>
                  <a:schemeClr val="bg1"/>
                </a:solidFill>
              </a:rPr>
              <a:t>Wisdom and Power in Foolishness and Weakness</a:t>
            </a:r>
          </a:p>
          <a:p>
            <a:pPr marL="0" indent="0" algn="ctr">
              <a:buNone/>
            </a:pPr>
            <a:r>
              <a:rPr lang="en-US" sz="3500" i="1" dirty="0" smtClean="0">
                <a:solidFill>
                  <a:schemeClr val="bg1"/>
                </a:solidFill>
              </a:rPr>
              <a:t>– 1 Corinthians 1:18-25; 2:1-5 –</a:t>
            </a:r>
          </a:p>
          <a:p>
            <a:pPr marL="0" indent="0" algn="ctr">
              <a:buNone/>
            </a:pPr>
            <a:r>
              <a:rPr lang="en-US" sz="4300" b="1" dirty="0" smtClean="0">
                <a:solidFill>
                  <a:schemeClr val="bg1"/>
                </a:solidFill>
              </a:rPr>
              <a:t>Despised and Rejected</a:t>
            </a:r>
          </a:p>
          <a:p>
            <a:pPr marL="0" indent="0" algn="ctr">
              <a:buNone/>
            </a:pPr>
            <a:r>
              <a:rPr lang="en-US" sz="3500" i="1" dirty="0" smtClean="0">
                <a:solidFill>
                  <a:schemeClr val="bg1"/>
                </a:solidFill>
              </a:rPr>
              <a:t>– Isaiah 53:2-3, 7-9; Psalm 22:6-8;                John 15:18-20; 1 Peter 2:21-25; 3:13-17 –</a:t>
            </a:r>
          </a:p>
        </p:txBody>
      </p:sp>
    </p:spTree>
    <p:extLst>
      <p:ext uri="{BB962C8B-B14F-4D97-AF65-F5344CB8AC3E}">
        <p14:creationId xmlns:p14="http://schemas.microsoft.com/office/powerpoint/2010/main" val="39668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031"/>
            <a:ext cx="7772400" cy="2387600"/>
          </a:xfrm>
        </p:spPr>
        <p:txBody>
          <a:bodyPr>
            <a:noAutofit/>
          </a:bodyPr>
          <a:lstStyle/>
          <a:p>
            <a:r>
              <a:rPr lang="en-US" sz="8800" b="1" dirty="0" smtClean="0">
                <a:solidFill>
                  <a:schemeClr val="bg1"/>
                </a:solidFill>
                <a:latin typeface="Edwardian Script ITC" panose="030303020407070D0804" pitchFamily="66" charset="0"/>
              </a:rPr>
              <a:t>Jesus</a:t>
            </a:r>
            <a:r>
              <a:rPr lang="en-US" sz="11500" b="1" dirty="0" smtClean="0">
                <a:solidFill>
                  <a:schemeClr val="bg1"/>
                </a:solidFill>
                <a:latin typeface="Edwardian Script ITC" panose="030303020407070D0804" pitchFamily="66" charset="0"/>
              </a:rPr>
              <a:t/>
            </a:r>
            <a:br>
              <a:rPr lang="en-US" sz="11500" b="1" dirty="0" smtClean="0">
                <a:solidFill>
                  <a:schemeClr val="bg1"/>
                </a:solidFill>
                <a:latin typeface="Edwardian Script ITC" panose="030303020407070D0804" pitchFamily="66" charset="0"/>
              </a:rPr>
            </a:br>
            <a:r>
              <a:rPr lang="en-US" sz="11500" b="1" dirty="0" smtClean="0">
                <a:solidFill>
                  <a:schemeClr val="bg1"/>
                </a:solidFill>
                <a:latin typeface="Edwardian Script ITC" panose="030303020407070D0804" pitchFamily="66" charset="0"/>
              </a:rPr>
              <a:t>The Nazarene</a:t>
            </a:r>
            <a:endParaRPr lang="en-US" sz="11500" b="1" dirty="0">
              <a:solidFill>
                <a:schemeClr val="bg1"/>
              </a:solidFill>
              <a:latin typeface="Edwardian Script ITC" panose="030303020407070D0804" pitchFamily="66" charset="0"/>
            </a:endParaRPr>
          </a:p>
        </p:txBody>
      </p:sp>
      <p:sp>
        <p:nvSpPr>
          <p:cNvPr id="3" name="Subtitle 2"/>
          <p:cNvSpPr>
            <a:spLocks noGrp="1"/>
          </p:cNvSpPr>
          <p:nvPr>
            <p:ph type="subTitle" idx="1"/>
          </p:nvPr>
        </p:nvSpPr>
        <p:spPr>
          <a:xfrm>
            <a:off x="1143000" y="4464919"/>
            <a:ext cx="6858000" cy="1655762"/>
          </a:xfrm>
        </p:spPr>
        <p:txBody>
          <a:bodyPr>
            <a:normAutofit/>
          </a:bodyPr>
          <a:lstStyle/>
          <a:p>
            <a:r>
              <a:rPr lang="en-US" sz="4000" b="1" i="1" dirty="0" smtClean="0">
                <a:solidFill>
                  <a:schemeClr val="bg1"/>
                </a:solidFill>
              </a:rPr>
              <a:t>Matthew 2:23</a:t>
            </a:r>
            <a:endParaRPr lang="en-US" sz="4000" b="1" i="1" dirty="0">
              <a:solidFill>
                <a:schemeClr val="bg1"/>
              </a:solidFill>
            </a:endParaRPr>
          </a:p>
        </p:txBody>
      </p:sp>
    </p:spTree>
    <p:extLst>
      <p:ext uri="{BB962C8B-B14F-4D97-AF65-F5344CB8AC3E}">
        <p14:creationId xmlns:p14="http://schemas.microsoft.com/office/powerpoint/2010/main" val="3732424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1689</Words>
  <Application>Microsoft Office PowerPoint</Application>
  <PresentationFormat>On-screen Show (4:3)</PresentationFormat>
  <Paragraphs>114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Edwardian Script ITC</vt:lpstr>
      <vt:lpstr>Wingdings</vt:lpstr>
      <vt:lpstr>Office Theme</vt:lpstr>
      <vt:lpstr>PowerPoint Presentation</vt:lpstr>
      <vt:lpstr>Jesus The Nazarene</vt:lpstr>
      <vt:lpstr>The Nazarene</vt:lpstr>
      <vt:lpstr>The Nazarene</vt:lpstr>
      <vt:lpstr>The Nazarene</vt:lpstr>
      <vt:lpstr>Jesus The Nazarene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 The Nazarene</dc:title>
  <dc:creator>Jeremiah Cox</dc:creator>
  <cp:lastModifiedBy>Jeremiah Cox</cp:lastModifiedBy>
  <cp:revision>14</cp:revision>
  <dcterms:created xsi:type="dcterms:W3CDTF">2015-10-17T02:50:22Z</dcterms:created>
  <dcterms:modified xsi:type="dcterms:W3CDTF">2015-10-18T03:05:03Z</dcterms:modified>
</cp:coreProperties>
</file>