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p:scale>
          <a:sx n="73" d="100"/>
          <a:sy n="73" d="100"/>
        </p:scale>
        <p:origin x="2472" y="-4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F6ABA-F166-4CDD-B86F-2DF739989154}" type="datetimeFigureOut">
              <a:rPr lang="en-US" smtClean="0"/>
              <a:t>10/18/2015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912D72-2B04-423C-8C0B-31BFCC5B074D}" type="slidenum">
              <a:rPr lang="en-US" smtClean="0"/>
              <a:t>‹#›</a:t>
            </a:fld>
            <a:endParaRPr lang="en-US"/>
          </a:p>
        </p:txBody>
      </p:sp>
    </p:spTree>
    <p:extLst>
      <p:ext uri="{BB962C8B-B14F-4D97-AF65-F5344CB8AC3E}">
        <p14:creationId xmlns:p14="http://schemas.microsoft.com/office/powerpoint/2010/main" val="2581399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912D72-2B04-423C-8C0B-31BFCC5B074D}" type="slidenum">
              <a:rPr lang="en-US" smtClean="0"/>
              <a:t>1</a:t>
            </a:fld>
            <a:endParaRPr lang="en-US"/>
          </a:p>
        </p:txBody>
      </p:sp>
    </p:spTree>
    <p:extLst>
      <p:ext uri="{BB962C8B-B14F-4D97-AF65-F5344CB8AC3E}">
        <p14:creationId xmlns:p14="http://schemas.microsoft.com/office/powerpoint/2010/main" val="3790487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Heaven is the ultimate goal.</a:t>
            </a:r>
          </a:p>
          <a:p>
            <a:pPr marL="171450" lvl="0" indent="-171450">
              <a:buFont typeface="Arial" panose="020B0604020202020204" pitchFamily="34" charset="0"/>
              <a:buChar char="•"/>
            </a:pPr>
            <a:r>
              <a:rPr lang="en-US" dirty="0"/>
              <a:t>We long to get there. But what does it mean to long for heaven?</a:t>
            </a:r>
          </a:p>
          <a:p>
            <a:pPr marL="171450" lvl="0" indent="-171450">
              <a:buFont typeface="Arial" panose="020B0604020202020204" pitchFamily="34" charset="0"/>
              <a:buChar char="•"/>
            </a:pPr>
            <a:r>
              <a:rPr lang="en-US" dirty="0"/>
              <a:t>It is more than just a strong desire for. It is a desire that leads to action!</a:t>
            </a:r>
          </a:p>
          <a:p>
            <a:pPr marL="171450" lvl="0" indent="-171450">
              <a:buFont typeface="Arial" panose="020B0604020202020204" pitchFamily="34" charset="0"/>
              <a:buChar char="•"/>
            </a:pPr>
            <a:r>
              <a:rPr lang="en-US" dirty="0"/>
              <a:t>If we are longing for heaven then we are longing for…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2</a:t>
            </a:fld>
            <a:endParaRPr lang="en-US"/>
          </a:p>
        </p:txBody>
      </p:sp>
    </p:spTree>
    <p:extLst>
      <p:ext uri="{BB962C8B-B14F-4D97-AF65-F5344CB8AC3E}">
        <p14:creationId xmlns:p14="http://schemas.microsoft.com/office/powerpoint/2010/main" val="406869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Longing for the truth. </a:t>
            </a:r>
          </a:p>
          <a:p>
            <a:pPr marL="171450" lvl="0" indent="-171450">
              <a:buFont typeface="Arial" panose="020B0604020202020204" pitchFamily="34" charset="0"/>
              <a:buChar char="•"/>
            </a:pPr>
            <a:r>
              <a:rPr lang="en-US" dirty="0"/>
              <a:t>Jesus is the truth.</a:t>
            </a:r>
          </a:p>
          <a:p>
            <a:pPr marL="628650" lvl="1" indent="-171450">
              <a:buFont typeface="Arial" panose="020B0604020202020204" pitchFamily="34" charset="0"/>
              <a:buChar char="•"/>
            </a:pPr>
            <a:r>
              <a:rPr lang="en-US" b="1" dirty="0"/>
              <a:t>John 14:1-6 </a:t>
            </a:r>
            <a:r>
              <a:rPr lang="en-US" dirty="0"/>
              <a:t>– Jesus has prepared a place for us to be with Him in His Father’s house.</a:t>
            </a:r>
          </a:p>
          <a:p>
            <a:pPr marL="1085850" lvl="2" indent="-171450">
              <a:buFont typeface="Arial" panose="020B0604020202020204" pitchFamily="34" charset="0"/>
              <a:buChar char="•"/>
            </a:pPr>
            <a:r>
              <a:rPr lang="en-US" dirty="0"/>
              <a:t>The disciples asked how they can know the way. Jesus said through Him – the truth!</a:t>
            </a:r>
          </a:p>
          <a:p>
            <a:pPr marL="1085850" lvl="2" indent="-171450">
              <a:buFont typeface="Arial" panose="020B0604020202020204" pitchFamily="34" charset="0"/>
              <a:buChar char="•"/>
            </a:pPr>
            <a:r>
              <a:rPr lang="en-US" dirty="0"/>
              <a:t>To long for heaven is to long to be with Jesus. To long to be with Jesus is to long for the truth.</a:t>
            </a:r>
          </a:p>
          <a:p>
            <a:pPr marL="628650" lvl="1" indent="-171450">
              <a:buFont typeface="Arial" panose="020B0604020202020204" pitchFamily="34" charset="0"/>
              <a:buChar char="•"/>
            </a:pPr>
            <a:r>
              <a:rPr lang="en-US" dirty="0"/>
              <a:t>How do we experience the presence of Christ? – </a:t>
            </a:r>
            <a:r>
              <a:rPr lang="en-US" b="1" dirty="0"/>
              <a:t>Hebrews 1:1-2 </a:t>
            </a:r>
            <a:r>
              <a:rPr lang="en-US" dirty="0"/>
              <a:t>– Christ is with us via the word!</a:t>
            </a:r>
          </a:p>
          <a:p>
            <a:pPr marL="1085850" lvl="2" indent="-171450">
              <a:buFont typeface="Arial" panose="020B0604020202020204" pitchFamily="34" charset="0"/>
              <a:buChar char="•"/>
            </a:pPr>
            <a:r>
              <a:rPr lang="en-US" dirty="0"/>
              <a:t>The only way to heaven is through obedience to His word – the truth! </a:t>
            </a:r>
            <a:r>
              <a:rPr lang="en-US" dirty="0" smtClean="0">
                <a:sym typeface="Wingdings" panose="05000000000000000000" pitchFamily="2" charset="2"/>
              </a:rPr>
              <a:t></a:t>
            </a:r>
            <a:endParaRPr lang="en-US" dirty="0" smtClean="0"/>
          </a:p>
          <a:p>
            <a:pPr marL="171450" lvl="0" indent="-171450">
              <a:buFont typeface="Arial" panose="020B0604020202020204" pitchFamily="34" charset="0"/>
              <a:buChar char="•"/>
            </a:pPr>
            <a:r>
              <a:rPr lang="en-US" dirty="0"/>
              <a:t>Our place in heaven is conditional upon our obedience to the truth.</a:t>
            </a:r>
          </a:p>
          <a:p>
            <a:pPr marL="628650" lvl="1" indent="-171450">
              <a:buFont typeface="Arial" panose="020B0604020202020204" pitchFamily="34" charset="0"/>
              <a:buChar char="•"/>
            </a:pPr>
            <a:r>
              <a:rPr lang="en-US" b="1" dirty="0"/>
              <a:t>2 Thessalonians </a:t>
            </a:r>
            <a:r>
              <a:rPr lang="en-US" b="1" dirty="0" smtClean="0"/>
              <a:t>2:13-15 </a:t>
            </a:r>
            <a:r>
              <a:rPr lang="en-US" dirty="0"/>
              <a:t>– Salvation is through belief in the truth.</a:t>
            </a:r>
          </a:p>
          <a:p>
            <a:pPr marL="628650" lvl="1" indent="-171450">
              <a:buFont typeface="Arial" panose="020B0604020202020204" pitchFamily="34" charset="0"/>
              <a:buChar char="•"/>
            </a:pPr>
            <a:r>
              <a:rPr lang="en-US" b="1" dirty="0"/>
              <a:t>Proverbs 23:23 </a:t>
            </a:r>
            <a:r>
              <a:rPr lang="en-US" dirty="0"/>
              <a:t>– When we find the truth we should not compromise it or exchange it. We must secure it, and keep it as it is.</a:t>
            </a:r>
          </a:p>
          <a:p>
            <a:pPr marL="1085850" lvl="2" indent="-171450">
              <a:buFont typeface="Arial" panose="020B0604020202020204" pitchFamily="34" charset="0"/>
              <a:buChar char="•"/>
            </a:pPr>
            <a:r>
              <a:rPr lang="en-US" b="1" dirty="0"/>
              <a:t>Jude 3</a:t>
            </a:r>
            <a:r>
              <a:rPr lang="en-US" dirty="0"/>
              <a:t> – Contending for the faith is an example of longing for the truth. Anything that threatens the integrity of the truth must not be tolerated. Otherwise, are we truly longing for heaven – longing for the things of God?</a:t>
            </a:r>
          </a:p>
          <a:p>
            <a:pPr lvl="0"/>
            <a:r>
              <a:rPr lang="en-US" sz="1400" b="1" dirty="0"/>
              <a:t>Longing to please God.</a:t>
            </a:r>
          </a:p>
          <a:p>
            <a:pPr marL="171450" lvl="0" indent="-171450">
              <a:buFont typeface="Arial" panose="020B0604020202020204" pitchFamily="34" charset="0"/>
              <a:buChar char="•"/>
            </a:pPr>
            <a:r>
              <a:rPr lang="en-US" b="1" dirty="0"/>
              <a:t>Galatians 1:10</a:t>
            </a:r>
            <a:r>
              <a:rPr lang="en-US" dirty="0"/>
              <a:t> – Paul recognized God as the only one that is important to please.</a:t>
            </a:r>
          </a:p>
          <a:p>
            <a:pPr marL="171450" lvl="0" indent="-171450">
              <a:buFont typeface="Arial" panose="020B0604020202020204" pitchFamily="34" charset="0"/>
              <a:buChar char="•"/>
            </a:pPr>
            <a:r>
              <a:rPr lang="en-US" b="1" dirty="0"/>
              <a:t>Acts 5:29 </a:t>
            </a:r>
            <a:r>
              <a:rPr lang="en-US" dirty="0"/>
              <a:t>– Peter was told not to teach in Jesus’ name.</a:t>
            </a:r>
          </a:p>
          <a:p>
            <a:pPr marL="628650" lvl="1" indent="-171450">
              <a:buFont typeface="Arial" panose="020B0604020202020204" pitchFamily="34" charset="0"/>
              <a:buChar char="•"/>
            </a:pPr>
            <a:r>
              <a:rPr lang="en-US" b="1" dirty="0" smtClean="0"/>
              <a:t>2 </a:t>
            </a:r>
            <a:r>
              <a:rPr lang="en-US" b="1" dirty="0"/>
              <a:t>Corinthians 5:6-11 </a:t>
            </a:r>
            <a:r>
              <a:rPr lang="en-US" dirty="0"/>
              <a:t>– Paul’s desire was to be at home with Christ. In longing for this, He recognized He must long to please Him.</a:t>
            </a:r>
          </a:p>
          <a:p>
            <a:pPr lvl="0"/>
            <a:r>
              <a:rPr lang="en-US" sz="1400" b="1" dirty="0"/>
              <a:t>Longing for purity.</a:t>
            </a:r>
          </a:p>
          <a:p>
            <a:pPr marL="171450" lvl="0" indent="-171450">
              <a:buFont typeface="Arial" panose="020B0604020202020204" pitchFamily="34" charset="0"/>
              <a:buChar char="•"/>
            </a:pPr>
            <a:r>
              <a:rPr lang="en-US" b="1" dirty="0"/>
              <a:t>1 John 3:1-3 </a:t>
            </a:r>
            <a:r>
              <a:rPr lang="en-US" dirty="0"/>
              <a:t>– As children of God we have the hope of being as Christ is when He comes again.</a:t>
            </a:r>
          </a:p>
          <a:p>
            <a:pPr marL="628650" lvl="1" indent="-171450">
              <a:buFont typeface="Arial" panose="020B0604020202020204" pitchFamily="34" charset="0"/>
              <a:buChar char="•"/>
            </a:pPr>
            <a:r>
              <a:rPr lang="en-US" dirty="0"/>
              <a:t>We are children of God – but our physical appearance does not show the glory that will be revealed in </a:t>
            </a:r>
            <a:r>
              <a:rPr lang="en-US" dirty="0" smtClean="0"/>
              <a:t>us </a:t>
            </a:r>
            <a:r>
              <a:rPr lang="en-US" b="1" dirty="0" smtClean="0"/>
              <a:t>(cf. Romans 8:18</a:t>
            </a:r>
            <a:r>
              <a:rPr lang="en-US" dirty="0" smtClean="0"/>
              <a:t>).</a:t>
            </a:r>
            <a:endParaRPr lang="en-US" dirty="0"/>
          </a:p>
          <a:p>
            <a:pPr marL="1085850" lvl="2" indent="-171450">
              <a:buFont typeface="Arial" panose="020B0604020202020204" pitchFamily="34" charset="0"/>
              <a:buChar char="•"/>
            </a:pPr>
            <a:r>
              <a:rPr lang="en-US" dirty="0"/>
              <a:t>Jesus was pure, holy, glorious, but the world didn’t see it – they saw a man without </a:t>
            </a:r>
            <a:r>
              <a:rPr lang="en-US" i="1" dirty="0"/>
              <a:t>“form or comeliness”</a:t>
            </a:r>
            <a:r>
              <a:rPr lang="en-US" dirty="0"/>
              <a:t> that had </a:t>
            </a:r>
            <a:r>
              <a:rPr lang="en-US" i="1" dirty="0"/>
              <a:t>“no beauty”</a:t>
            </a:r>
            <a:r>
              <a:rPr lang="en-US" dirty="0"/>
              <a:t> (Isaiah </a:t>
            </a:r>
            <a:r>
              <a:rPr lang="en-US" dirty="0" smtClean="0"/>
              <a:t>53:2).</a:t>
            </a:r>
            <a:endParaRPr lang="en-US" dirty="0"/>
          </a:p>
          <a:p>
            <a:pPr marL="1085850" lvl="2" indent="-171450">
              <a:buFont typeface="Arial" panose="020B0604020202020204" pitchFamily="34" charset="0"/>
              <a:buChar char="•"/>
            </a:pPr>
            <a:r>
              <a:rPr lang="en-US" dirty="0"/>
              <a:t>Those who are the </a:t>
            </a:r>
            <a:r>
              <a:rPr lang="en-US" i="1" dirty="0"/>
              <a:t>“children of God”</a:t>
            </a:r>
            <a:r>
              <a:rPr lang="en-US" dirty="0"/>
              <a:t> are the ones who purify themselves in conformity to Christ’s standard of purity! </a:t>
            </a:r>
            <a:r>
              <a:rPr lang="en-US" b="1" i="1" dirty="0"/>
              <a:t>We have a fleshly body but we live in the spirit! (cf. Romans 8:9)</a:t>
            </a:r>
            <a:endParaRPr lang="en-US" dirty="0"/>
          </a:p>
          <a:p>
            <a:pPr marL="628650" lvl="1" indent="-171450">
              <a:buFont typeface="Arial" panose="020B0604020202020204" pitchFamily="34" charset="0"/>
              <a:buChar char="•"/>
            </a:pPr>
            <a:r>
              <a:rPr lang="en-US" dirty="0"/>
              <a:t>When Christ comes again, our identity will be apparent to all! – </a:t>
            </a:r>
            <a:r>
              <a:rPr lang="en-US" b="1" dirty="0"/>
              <a:t>(cf. 1 Corinthians 15:51-52</a:t>
            </a:r>
            <a:r>
              <a:rPr lang="en-US" dirty="0"/>
              <a:t> – we shall be changed.)</a:t>
            </a:r>
          </a:p>
          <a:p>
            <a:pPr marL="628650" lvl="1" indent="-171450">
              <a:buFont typeface="Arial" panose="020B0604020202020204" pitchFamily="34" charset="0"/>
              <a:buChar char="•"/>
            </a:pPr>
            <a:r>
              <a:rPr lang="en-US" dirty="0"/>
              <a:t>Therefore we long for purity! In order to be with God we must draw near to Him. James says to do that we are to purify ourselves – </a:t>
            </a:r>
            <a:r>
              <a:rPr lang="en-US" b="1" dirty="0"/>
              <a:t>James 4:7-8</a:t>
            </a:r>
          </a:p>
          <a:p>
            <a:pPr lvl="0"/>
            <a:r>
              <a:rPr lang="en-US" sz="1400" b="1" dirty="0"/>
              <a:t>Longing for what is not seen. </a:t>
            </a:r>
          </a:p>
          <a:p>
            <a:pPr marL="171450" lvl="0" indent="-171450">
              <a:buFont typeface="Arial" panose="020B0604020202020204" pitchFamily="34" charset="0"/>
              <a:buChar char="•"/>
            </a:pPr>
            <a:r>
              <a:rPr lang="en-US" b="1" dirty="0"/>
              <a:t>2 Corinthians 4:16-18</a:t>
            </a:r>
            <a:r>
              <a:rPr lang="en-US" dirty="0"/>
              <a:t> – As Christians, our focus is on spiritual – eternal – things! Our treasures are heavenly.</a:t>
            </a:r>
          </a:p>
          <a:p>
            <a:pPr marL="628650" lvl="1" indent="-171450">
              <a:buFont typeface="Arial" panose="020B0604020202020204" pitchFamily="34" charset="0"/>
              <a:buChar char="•"/>
            </a:pPr>
            <a:r>
              <a:rPr lang="en-US" dirty="0"/>
              <a:t>For this reason, persecution does not tear us down, rather it builds us up because we have hope in something better!</a:t>
            </a:r>
          </a:p>
          <a:p>
            <a:pPr marL="628650" lvl="1" indent="-171450">
              <a:buFont typeface="Arial" panose="020B0604020202020204" pitchFamily="34" charset="0"/>
              <a:buChar char="•"/>
            </a:pPr>
            <a:r>
              <a:rPr lang="en-US" b="1" dirty="0"/>
              <a:t>Hebrews 11:13-16</a:t>
            </a:r>
            <a:r>
              <a:rPr lang="en-US" dirty="0"/>
              <a:t> – Speaking of Abraham, Isaac, Jacob, and Sarah and their willingness to go to foreign lands because their home was not anywhere on earth. Moses did not fear the wrath of the king because of his faith in God (</a:t>
            </a:r>
            <a:r>
              <a:rPr lang="en-US" b="1" dirty="0"/>
              <a:t>cf. v. 27</a:t>
            </a:r>
            <a:r>
              <a:rPr lang="en-US" dirty="0"/>
              <a:t>).</a:t>
            </a:r>
          </a:p>
          <a:p>
            <a:pPr lvl="0"/>
            <a:r>
              <a:rPr lang="en-US" sz="1400" b="1" dirty="0"/>
              <a:t>Longing for rest</a:t>
            </a:r>
            <a:r>
              <a:rPr lang="en-US" sz="1400" b="1" dirty="0" smtClean="0"/>
              <a:t>.</a:t>
            </a:r>
            <a:endParaRPr lang="en-US" sz="1400" b="1" dirty="0"/>
          </a:p>
          <a:p>
            <a:pPr marL="171450" lvl="0" indent="-171450">
              <a:buFont typeface="Arial" panose="020B0604020202020204" pitchFamily="34" charset="0"/>
              <a:buChar char="•"/>
            </a:pPr>
            <a:r>
              <a:rPr lang="en-US" b="1" dirty="0"/>
              <a:t>Hebrews 4:9-10 </a:t>
            </a:r>
            <a:r>
              <a:rPr lang="en-US" dirty="0"/>
              <a:t>– The Hebrew writer speaks of a rest for God’s people. This implies that God’s people are working!</a:t>
            </a:r>
          </a:p>
          <a:p>
            <a:pPr marL="628650" lvl="1" indent="-171450">
              <a:buFont typeface="Arial" panose="020B0604020202020204" pitchFamily="34" charset="0"/>
              <a:buChar char="•"/>
            </a:pPr>
            <a:r>
              <a:rPr lang="en-US" dirty="0"/>
              <a:t>God set a task to perform and after He finished in 6 days He rested. God has required work for Christians and when we get to heaven, then we rest (</a:t>
            </a:r>
            <a:r>
              <a:rPr lang="en-US" b="1" dirty="0"/>
              <a:t>cf. Ephesians 2:10</a:t>
            </a:r>
            <a:r>
              <a:rPr lang="en-US" dirty="0"/>
              <a:t>).</a:t>
            </a:r>
          </a:p>
          <a:p>
            <a:pPr marL="628650" lvl="1" indent="-171450">
              <a:buFont typeface="Arial" panose="020B0604020202020204" pitchFamily="34" charset="0"/>
              <a:buChar char="•"/>
            </a:pPr>
            <a:r>
              <a:rPr lang="en-US" dirty="0"/>
              <a:t>The rest is also from the struggle against the flesh – </a:t>
            </a:r>
            <a:r>
              <a:rPr lang="en-US" b="1" dirty="0"/>
              <a:t>Galatians 5:16-17</a:t>
            </a:r>
          </a:p>
          <a:p>
            <a:pPr marL="1085850" lvl="2" indent="-171450">
              <a:buFont typeface="Arial" panose="020B0604020202020204" pitchFamily="34" charset="0"/>
              <a:buChar char="•"/>
            </a:pPr>
            <a:r>
              <a:rPr lang="en-US" dirty="0"/>
              <a:t>We are expected to endure through this struggle, and ultimately succeed through the strength given though Christ.</a:t>
            </a:r>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3</a:t>
            </a:fld>
            <a:endParaRPr lang="en-US"/>
          </a:p>
        </p:txBody>
      </p:sp>
    </p:spTree>
    <p:extLst>
      <p:ext uri="{BB962C8B-B14F-4D97-AF65-F5344CB8AC3E}">
        <p14:creationId xmlns:p14="http://schemas.microsoft.com/office/powerpoint/2010/main" val="284506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Are you longing for heaven?</a:t>
            </a:r>
          </a:p>
          <a:p>
            <a:pPr marL="171450" lvl="0" indent="-171450">
              <a:buFont typeface="Arial" panose="020B0604020202020204" pitchFamily="34" charset="0"/>
              <a:buChar char="•"/>
            </a:pPr>
            <a:r>
              <a:rPr lang="en-US" dirty="0"/>
              <a:t>Are you standing for the truth, trying to please God, purifying yourself, looking toward the unseen, and working so hard that you desire rest?</a:t>
            </a:r>
          </a:p>
          <a:p>
            <a:pPr marL="171450" lvl="0" indent="-171450">
              <a:buFont typeface="Arial" panose="020B0604020202020204" pitchFamily="34" charset="0"/>
              <a:buChar char="•"/>
            </a:pPr>
            <a:r>
              <a:rPr lang="en-US" dirty="0"/>
              <a:t>God will grant you these things if you long for them (</a:t>
            </a:r>
            <a:r>
              <a:rPr lang="en-US" b="1" dirty="0"/>
              <a:t>cf. Matthew 7:7-8</a:t>
            </a:r>
            <a:r>
              <a:rPr lang="en-US" dirty="0"/>
              <a:t>).</a:t>
            </a:r>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4</a:t>
            </a:fld>
            <a:endParaRPr lang="en-US"/>
          </a:p>
        </p:txBody>
      </p:sp>
    </p:spTree>
    <p:extLst>
      <p:ext uri="{BB962C8B-B14F-4D97-AF65-F5344CB8AC3E}">
        <p14:creationId xmlns:p14="http://schemas.microsoft.com/office/powerpoint/2010/main" val="186572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6516768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859903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3224534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4188851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DE279-3729-4031-B80F-07D0D9984B0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3676799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2DE279-3729-4031-B80F-07D0D9984B0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6460523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2DE279-3729-4031-B80F-07D0D9984B07}" type="datetimeFigureOut">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57802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2DE279-3729-4031-B80F-07D0D9984B07}" type="datetimeFigureOut">
              <a:rPr lang="en-US" smtClean="0"/>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992097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DE279-3729-4031-B80F-07D0D9984B07}" type="datetimeFigureOut">
              <a:rPr lang="en-US" smtClean="0"/>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7585612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DE279-3729-4031-B80F-07D0D9984B0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224032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DE279-3729-4031-B80F-07D0D9984B0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4314437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DE279-3729-4031-B80F-07D0D9984B07}" type="datetimeFigureOut">
              <a:rPr lang="en-US" smtClean="0"/>
              <a:t>10/18/2015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FB7EF-3FB3-4B0E-A543-5A24979F1DC8}" type="slidenum">
              <a:rPr lang="en-US" smtClean="0"/>
              <a:t>‹#›</a:t>
            </a:fld>
            <a:endParaRPr lang="en-US"/>
          </a:p>
        </p:txBody>
      </p:sp>
    </p:spTree>
    <p:extLst>
      <p:ext uri="{BB962C8B-B14F-4D97-AF65-F5344CB8AC3E}">
        <p14:creationId xmlns:p14="http://schemas.microsoft.com/office/powerpoint/2010/main" val="569293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163225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436" y="1431456"/>
            <a:ext cx="7772400" cy="2387600"/>
          </a:xfrm>
        </p:spPr>
        <p:txBody>
          <a:bodyPr>
            <a:noAutofit/>
            <a:scene3d>
              <a:camera prst="isometricOffAxis1Right"/>
              <a:lightRig rig="threePt" dir="t"/>
            </a:scene3d>
          </a:bodyPr>
          <a:lstStyle/>
          <a:p>
            <a:r>
              <a:rPr lang="en-US" sz="9300" b="1" dirty="0" smtClean="0">
                <a:effectLst>
                  <a:reflection blurRad="6350" stA="50000" endA="300" endPos="50000" dist="29997" dir="5400000" sy="-100000" algn="bl" rotWithShape="0"/>
                </a:effectLst>
                <a:latin typeface="Brush Script MT" panose="03060802040406070304" pitchFamily="66" charset="0"/>
              </a:rPr>
              <a:t>Longing for Heaven</a:t>
            </a:r>
            <a:endParaRPr lang="en-US" sz="9300" b="1" dirty="0">
              <a:effectLst>
                <a:reflection blurRad="6350" stA="50000" endA="300" endPos="50000" dist="29997" dir="5400000" sy="-100000" algn="bl" rotWithShape="0"/>
              </a:effectLst>
              <a:latin typeface="Brush Script MT" panose="03060802040406070304" pitchFamily="66" charset="0"/>
            </a:endParaRPr>
          </a:p>
        </p:txBody>
      </p:sp>
    </p:spTree>
    <p:extLst>
      <p:ext uri="{BB962C8B-B14F-4D97-AF65-F5344CB8AC3E}">
        <p14:creationId xmlns:p14="http://schemas.microsoft.com/office/powerpoint/2010/main" val="13100988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900" b="1" dirty="0" smtClean="0">
                <a:effectLst>
                  <a:reflection blurRad="6350" stA="50000" endA="300" endPos="50000" dist="29997" dir="5400000" sy="-100000" algn="bl" rotWithShape="0"/>
                </a:effectLst>
                <a:latin typeface="Brush Script MT" panose="03060802040406070304" pitchFamily="66" charset="0"/>
              </a:rPr>
              <a:t>Longing for Heaven includes…</a:t>
            </a:r>
            <a:endParaRPr lang="en-US" sz="5900" b="1" dirty="0">
              <a:effectLst>
                <a:reflection blurRad="6350" stA="50000" endA="300" endPos="50000" dist="29997" dir="5400000" sy="-100000" algn="bl" rotWithShape="0"/>
              </a:effectLst>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lvl="0" indent="0">
              <a:buNone/>
            </a:pPr>
            <a:r>
              <a:rPr lang="en-US" sz="3200" b="1" dirty="0"/>
              <a:t>Longing for the </a:t>
            </a:r>
            <a:r>
              <a:rPr lang="en-US" sz="3200" b="1" dirty="0" smtClean="0"/>
              <a:t>truth </a:t>
            </a:r>
            <a:r>
              <a:rPr lang="en-US" sz="3200" dirty="0" smtClean="0"/>
              <a:t>– </a:t>
            </a:r>
            <a:r>
              <a:rPr lang="en-US" sz="3200" i="1" dirty="0" smtClean="0"/>
              <a:t>John 14:1-6;                  2 </a:t>
            </a:r>
            <a:r>
              <a:rPr lang="en-US" sz="3200" i="1" dirty="0"/>
              <a:t>Thessalonians </a:t>
            </a:r>
            <a:r>
              <a:rPr lang="en-US" sz="3200" i="1" dirty="0" smtClean="0"/>
              <a:t>2:13-15; </a:t>
            </a:r>
            <a:r>
              <a:rPr lang="en-US" sz="3200" i="1" dirty="0" smtClean="0"/>
              <a:t>Proverbs 23:23</a:t>
            </a:r>
            <a:endParaRPr lang="en-US" sz="3200" i="1" dirty="0"/>
          </a:p>
          <a:p>
            <a:pPr marL="0" lvl="0" indent="0">
              <a:buNone/>
            </a:pPr>
            <a:r>
              <a:rPr lang="en-US" sz="3200" b="1" dirty="0"/>
              <a:t>Longing to please </a:t>
            </a:r>
            <a:r>
              <a:rPr lang="en-US" sz="3200" b="1" dirty="0" smtClean="0"/>
              <a:t>God </a:t>
            </a:r>
            <a:r>
              <a:rPr lang="en-US" sz="3200" dirty="0" smtClean="0"/>
              <a:t>– </a:t>
            </a:r>
            <a:r>
              <a:rPr lang="en-US" sz="3200" i="1" dirty="0" smtClean="0"/>
              <a:t>Galatians 1:10; Matthew 6:33; 2 </a:t>
            </a:r>
            <a:r>
              <a:rPr lang="en-US" sz="3200" i="1" dirty="0"/>
              <a:t>Corinthians </a:t>
            </a:r>
            <a:r>
              <a:rPr lang="en-US" sz="3200" i="1" dirty="0" smtClean="0"/>
              <a:t>5:6-11</a:t>
            </a:r>
            <a:endParaRPr lang="en-US" sz="3200" i="1" dirty="0"/>
          </a:p>
          <a:p>
            <a:pPr marL="0" lvl="0" indent="0">
              <a:buNone/>
            </a:pPr>
            <a:r>
              <a:rPr lang="en-US" sz="3200" b="1" dirty="0"/>
              <a:t>Longing for </a:t>
            </a:r>
            <a:r>
              <a:rPr lang="en-US" sz="3200" b="1" dirty="0" smtClean="0"/>
              <a:t>purity </a:t>
            </a:r>
            <a:r>
              <a:rPr lang="en-US" sz="3200" dirty="0" smtClean="0"/>
              <a:t>– </a:t>
            </a:r>
            <a:r>
              <a:rPr lang="en-US" sz="3200" i="1" dirty="0" smtClean="0"/>
              <a:t>1 </a:t>
            </a:r>
            <a:r>
              <a:rPr lang="en-US" sz="3200" i="1" dirty="0"/>
              <a:t>John </a:t>
            </a:r>
            <a:r>
              <a:rPr lang="en-US" sz="3200" i="1" dirty="0" smtClean="0"/>
              <a:t>3:1-3; James </a:t>
            </a:r>
            <a:r>
              <a:rPr lang="en-US" sz="3200" i="1" dirty="0"/>
              <a:t>4:7-8</a:t>
            </a:r>
          </a:p>
          <a:p>
            <a:pPr marL="0" lvl="0" indent="0">
              <a:buNone/>
            </a:pPr>
            <a:r>
              <a:rPr lang="en-US" sz="3200" b="1" dirty="0"/>
              <a:t>Longing for what is not </a:t>
            </a:r>
            <a:r>
              <a:rPr lang="en-US" sz="3200" b="1" dirty="0" smtClean="0"/>
              <a:t>seen </a:t>
            </a:r>
            <a:r>
              <a:rPr lang="en-US" sz="3200" dirty="0" smtClean="0"/>
              <a:t>– </a:t>
            </a:r>
            <a:r>
              <a:rPr lang="en-US" sz="3200" i="1" dirty="0" smtClean="0"/>
              <a:t>2 Cor. 4:16-18; Hebrews 11:13-16, 27</a:t>
            </a:r>
            <a:endParaRPr lang="en-US" sz="3200" i="1" dirty="0"/>
          </a:p>
          <a:p>
            <a:pPr marL="0" lvl="0" indent="0">
              <a:buNone/>
            </a:pPr>
            <a:r>
              <a:rPr lang="en-US" sz="3200" b="1" dirty="0" smtClean="0"/>
              <a:t>Longing </a:t>
            </a:r>
            <a:r>
              <a:rPr lang="en-US" sz="3200" b="1" dirty="0"/>
              <a:t>for </a:t>
            </a:r>
            <a:r>
              <a:rPr lang="en-US" sz="3200" b="1" dirty="0" smtClean="0"/>
              <a:t>rest </a:t>
            </a:r>
            <a:r>
              <a:rPr lang="en-US" sz="3200" dirty="0" smtClean="0"/>
              <a:t>– </a:t>
            </a:r>
            <a:r>
              <a:rPr lang="en-US" sz="3200" i="1" dirty="0" smtClean="0"/>
              <a:t>Hebrews 4:9-10</a:t>
            </a:r>
            <a:endParaRPr lang="en-US" sz="3200" i="1" dirty="0"/>
          </a:p>
          <a:p>
            <a:pPr marL="0" indent="0">
              <a:buNone/>
            </a:pPr>
            <a:endParaRPr lang="en-US" dirty="0"/>
          </a:p>
        </p:txBody>
      </p:sp>
    </p:spTree>
    <p:extLst>
      <p:ext uri="{BB962C8B-B14F-4D97-AF65-F5344CB8AC3E}">
        <p14:creationId xmlns:p14="http://schemas.microsoft.com/office/powerpoint/2010/main" val="15688052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435" y="671603"/>
            <a:ext cx="7772400" cy="2387600"/>
          </a:xfrm>
        </p:spPr>
        <p:txBody>
          <a:bodyPr>
            <a:noAutofit/>
            <a:scene3d>
              <a:camera prst="isometricOffAxis1Right"/>
              <a:lightRig rig="threePt" dir="t"/>
            </a:scene3d>
          </a:bodyPr>
          <a:lstStyle/>
          <a:p>
            <a:r>
              <a:rPr lang="en-US" sz="9300" b="1" dirty="0" smtClean="0">
                <a:effectLst>
                  <a:reflection blurRad="6350" stA="50000" endA="300" endPos="50000" dist="29997" dir="5400000" sy="-100000" algn="bl" rotWithShape="0"/>
                </a:effectLst>
                <a:latin typeface="Brush Script MT" panose="03060802040406070304" pitchFamily="66" charset="0"/>
              </a:rPr>
              <a:t>Longing for Heaven</a:t>
            </a:r>
            <a:endParaRPr lang="en-US" sz="9300" b="1" dirty="0">
              <a:effectLst>
                <a:reflection blurRad="6350" stA="50000" endA="300" endPos="50000" dist="29997" dir="5400000" sy="-100000" algn="bl" rotWithShape="0"/>
              </a:effectLst>
              <a:latin typeface="Brush Script MT" panose="03060802040406070304" pitchFamily="66" charset="0"/>
            </a:endParaRPr>
          </a:p>
        </p:txBody>
      </p:sp>
      <p:sp>
        <p:nvSpPr>
          <p:cNvPr id="3" name="TextBox 2"/>
          <p:cNvSpPr txBox="1"/>
          <p:nvPr/>
        </p:nvSpPr>
        <p:spPr>
          <a:xfrm>
            <a:off x="975572" y="3387145"/>
            <a:ext cx="7270125" cy="1877437"/>
          </a:xfrm>
          <a:prstGeom prst="rect">
            <a:avLst/>
          </a:prstGeom>
          <a:noFill/>
        </p:spPr>
        <p:txBody>
          <a:bodyPr wrap="square" rtlCol="0">
            <a:spAutoFit/>
          </a:bodyPr>
          <a:lstStyle/>
          <a:p>
            <a:pPr algn="ctr"/>
            <a:r>
              <a:rPr lang="en-US" sz="4400" b="1" dirty="0" smtClean="0"/>
              <a:t>Matthew 7:7-8</a:t>
            </a:r>
          </a:p>
          <a:p>
            <a:pPr algn="ctr"/>
            <a:r>
              <a:rPr lang="en-US" sz="3600" i="1" dirty="0" smtClean="0"/>
              <a:t>If you are longing for heaven, you will get there.</a:t>
            </a:r>
            <a:endParaRPr lang="en-US" sz="3200" i="1" dirty="0"/>
          </a:p>
        </p:txBody>
      </p:sp>
    </p:spTree>
    <p:extLst>
      <p:ext uri="{BB962C8B-B14F-4D97-AF65-F5344CB8AC3E}">
        <p14:creationId xmlns:p14="http://schemas.microsoft.com/office/powerpoint/2010/main" val="1855180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856</Words>
  <Application>Microsoft Office PowerPoint</Application>
  <PresentationFormat>On-screen Show (4:3)</PresentationFormat>
  <Paragraphs>54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Brush Script MT</vt:lpstr>
      <vt:lpstr>Calibri</vt:lpstr>
      <vt:lpstr>Calibri Light</vt:lpstr>
      <vt:lpstr>Wingdings</vt:lpstr>
      <vt:lpstr>Office Theme</vt:lpstr>
      <vt:lpstr>PowerPoint Presentation</vt:lpstr>
      <vt:lpstr>Longing for Heaven</vt:lpstr>
      <vt:lpstr>Longing for Heaven includes…</vt:lpstr>
      <vt:lpstr>Longing for Heaven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Longing for Heaven</dc:title>
  <dc:creator>Jeremiah Cox</dc:creator>
  <cp:lastModifiedBy>Jeremiah Cox</cp:lastModifiedBy>
  <cp:revision>14</cp:revision>
  <dcterms:created xsi:type="dcterms:W3CDTF">2015-02-12T19:21:45Z</dcterms:created>
  <dcterms:modified xsi:type="dcterms:W3CDTF">2015-10-18T22:40:57Z</dcterms:modified>
</cp:coreProperties>
</file>