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6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4A62-4379-444E-A6E1-C2AEEA5444A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8594B-5F46-4161-BB21-CA2AE847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9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Paul’s Monuments</a:t>
            </a:r>
            <a:endParaRPr lang="en-US" dirty="0"/>
          </a:p>
          <a:p>
            <a:r>
              <a:rPr lang="en-US" i="1" dirty="0"/>
              <a:t>1 Timothy 1:12-17</a:t>
            </a:r>
            <a:endParaRPr lang="en-US" dirty="0"/>
          </a:p>
          <a:p>
            <a:r>
              <a:rPr lang="en-US" i="1" dirty="0"/>
              <a:t>Paul served as a monument to…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8594B-5F46-4161-BB21-CA2AE847F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Danger of an Unlearned Conscience</a:t>
            </a:r>
          </a:p>
          <a:p>
            <a:pPr lvl="0"/>
            <a:r>
              <a:rPr lang="en-US" sz="1600" b="1" dirty="0"/>
              <a:t>Committed in Ignorance (cf. 1 Timothy 1:13).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was not an excuse for sin, nor did it make the sin any less grievous – </a:t>
            </a:r>
            <a:r>
              <a:rPr lang="en-US" b="1" dirty="0"/>
              <a:t>Luke 23:34</a:t>
            </a:r>
            <a:r>
              <a:rPr lang="en-US" dirty="0"/>
              <a:t> (</a:t>
            </a:r>
            <a:r>
              <a:rPr lang="en-US" i="1" dirty="0"/>
              <a:t>Jesus said they know not what they do</a:t>
            </a:r>
            <a:r>
              <a:rPr lang="en-US" dirty="0"/>
              <a:t>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They knew what they were doing but did not know fully the consequences, and their hearts were darkened by their own obstinacy.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wrote of the hidden mystery, </a:t>
            </a:r>
            <a:r>
              <a:rPr lang="en-US" b="1" i="1" dirty="0"/>
              <a:t>“which none of the rulers of this age knew; for had they known, they would not have crucified the Lord of glory” (1 Corinthians 2:8).</a:t>
            </a:r>
            <a:endParaRPr lang="en-US" dirty="0"/>
          </a:p>
          <a:p>
            <a:pPr lvl="0"/>
            <a:r>
              <a:rPr lang="en-US" sz="1600" b="1" dirty="0"/>
              <a:t>Lived in good conscience (cf. Acts 26:9-11 – Paul to King Agrippa)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Acts 26:4-8</a:t>
            </a:r>
            <a:r>
              <a:rPr lang="en-US" dirty="0"/>
              <a:t> – He did this because of his fervor for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It is ironic that he was attempting to defeat the fruition of that for which he hoped.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He looked for the messiah – the promises of God to the nation of Israel – yet persecuted those who accepted the Christ.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Philippians 3:4-6</a:t>
            </a:r>
            <a:r>
              <a:rPr lang="en-US" dirty="0"/>
              <a:t> – Paul’s achievements as a Jew pointed toward his zeal.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Circumcised precisely at the time the Law instructs.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Could trace his lineage back to Israel – not a proselyte </a:t>
            </a:r>
            <a:r>
              <a:rPr lang="en-US" b="1" i="1" dirty="0"/>
              <a:t>(“I am a Jew from Tarsus, in Cilicia, a citizen of no mean [insignificant] city” Acts 21:39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Of the sect of Jews who observed the Law most strictly.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His zeal was so overwhelming for Judaism that he persecuted those directly opposed – </a:t>
            </a:r>
            <a:r>
              <a:rPr lang="en-US" b="1" i="1" dirty="0"/>
              <a:t>“they cast them out of the city and stoned him. And the witnesses laid down their clothes at the feet of a young man names Saul” Acts 7:58 – “Now Saul was consenting to [Stephen’s] death” Acts 8:1</a:t>
            </a:r>
            <a:r>
              <a:rPr lang="en-US" dirty="0"/>
              <a:t>.</a:t>
            </a:r>
          </a:p>
          <a:p>
            <a:pPr lvl="0"/>
            <a:r>
              <a:rPr lang="en-US" sz="1600" b="1" dirty="0"/>
              <a:t>The Conscience must be learned.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Proverbs 14:12</a:t>
            </a:r>
            <a:r>
              <a:rPr lang="en-US" dirty="0"/>
              <a:t> – The conscience alone cannot lead us successfully.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Psalm 119:11</a:t>
            </a:r>
            <a:r>
              <a:rPr lang="en-US" dirty="0"/>
              <a:t> – It must be trained by God’s word!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8594B-5F46-4161-BB21-CA2AE847FD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Resurrection of Christ</a:t>
            </a:r>
          </a:p>
          <a:p>
            <a:pPr lvl="0"/>
            <a:r>
              <a:rPr lang="en-US" sz="1600" b="1" dirty="0"/>
              <a:t>Christ’s chosen vessel (cf. Acts 9:15-16 – Jesus to Ananias after appearing to Paul.)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His ministry was primarily to the Gentiles (those not Jews) – </a:t>
            </a:r>
            <a:r>
              <a:rPr lang="en-US" b="1" dirty="0"/>
              <a:t>Romans 11:13; Galatians 2:8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Acts 22:14-15</a:t>
            </a:r>
            <a:r>
              <a:rPr lang="en-US" dirty="0"/>
              <a:t> – Ananias to Paul (Paul recounts his conversion).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Jesus Instruction to Paul </a:t>
            </a:r>
            <a:r>
              <a:rPr lang="en-US" dirty="0"/>
              <a:t>– </a:t>
            </a:r>
            <a:r>
              <a:rPr lang="en-US" b="1" dirty="0"/>
              <a:t>Acts 26:15-18</a:t>
            </a:r>
            <a:endParaRPr lang="en-US" dirty="0"/>
          </a:p>
          <a:p>
            <a:pPr lvl="0"/>
            <a:r>
              <a:rPr lang="en-US" sz="1600" b="1" dirty="0"/>
              <a:t>Required Paul to see Jesus (cf. Acts 1:21-26 – An apostle of Christ had to have witnessed His resurrection, which Paul did.)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Acts 9:3-6</a:t>
            </a:r>
            <a:r>
              <a:rPr lang="en-US" dirty="0"/>
              <a:t> – The resurrected Christ appears to Paul as one who would be born out of due time – </a:t>
            </a:r>
            <a:r>
              <a:rPr lang="en-US" b="1" dirty="0"/>
              <a:t>1 Corinthians 15:3-8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1 Corinthians 15:13-19 – It was imperative that Paul was a monument to Christ’s resurrection.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8594B-5F46-4161-BB21-CA2AE847F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Power of the Gospel (his conversion and opposite effect on the church after)</a:t>
            </a:r>
          </a:p>
          <a:p>
            <a:pPr lvl="0"/>
            <a:r>
              <a:rPr lang="en-US" sz="1600" b="1" dirty="0" smtClean="0"/>
              <a:t>Upon hearing Christ his countenance and character changed completely (cf. Acts 9:8-9, 20 – signs of a penitent heart).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1 </a:t>
            </a:r>
            <a:r>
              <a:rPr lang="en-US" b="1" dirty="0"/>
              <a:t>Corinthians 15:9-11</a:t>
            </a:r>
            <a:r>
              <a:rPr lang="en-US" dirty="0"/>
              <a:t> – Paul’s penitent heart lead to fierce action in ministering to the Lord’s work.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Even in his ministry he exchanged places from persecutor to persecuted, and suffered many things while laboring in the gospel </a:t>
            </a:r>
            <a:r>
              <a:rPr lang="en-US" dirty="0"/>
              <a:t>– </a:t>
            </a:r>
            <a:r>
              <a:rPr lang="en-US" b="1" dirty="0"/>
              <a:t>2 Corinthians 11:23-28</a:t>
            </a:r>
            <a:endParaRPr lang="en-US" dirty="0"/>
          </a:p>
          <a:p>
            <a:pPr lvl="0"/>
            <a:r>
              <a:rPr lang="en-US" sz="1600" b="1" dirty="0"/>
              <a:t>This dramatic change Paul attributed to the gospel’s power (cf. Romans 1:16; 1 Corinthians 1:18).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may be you have done terrible things. It may be you have lived a life contrary to Christ. You are not worthy, and neither was Paul. He attributed his ability to God’s grace – </a:t>
            </a:r>
            <a:r>
              <a:rPr lang="en-US" b="1" dirty="0"/>
              <a:t>1 Timothy 1:14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His strength was in God’s grace – 2 Corinthians 12:8-9 (concerning thorn in flesh)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He could do all things because of Christ! – Philippians 4:13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The Gospel of Christ changed his life – Philippians 3:7-14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It can change your life too!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8594B-5F46-4161-BB21-CA2AE847F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Paul serves as a wonderful example in many ways. These are a few.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must be careful to follow the gospel, believing in the risen savior, and obeying always that which has the power to change our lives completely!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8594B-5F46-4161-BB21-CA2AE847F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8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7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0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85EA-F5AA-420A-8B8C-B1916ADE6801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C114-A8FD-42E5-886D-25E5A35D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1762"/>
            <a:ext cx="7772400" cy="23876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Forte" panose="03060902040502070203" pitchFamily="66" charset="0"/>
              </a:rPr>
              <a:t>Paul’s Monuments</a:t>
            </a:r>
            <a:endParaRPr lang="en-US" sz="88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128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1 Timothy 1:12-17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Forte" panose="03060902040502070203" pitchFamily="66" charset="0"/>
              </a:rPr>
              <a:t>Paul served as a monument to…</a:t>
            </a:r>
            <a:endParaRPr lang="en-US" sz="6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60000"/>
            </a:scheme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The Danger of an Unlearned Conscience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Timothy 1:13; Acts 26:9-11; Philippians 3:4-6</a:t>
            </a:r>
          </a:p>
        </p:txBody>
      </p:sp>
    </p:spTree>
    <p:extLst>
      <p:ext uri="{BB962C8B-B14F-4D97-AF65-F5344CB8AC3E}">
        <p14:creationId xmlns:p14="http://schemas.microsoft.com/office/powerpoint/2010/main" val="112081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Forte" panose="03060902040502070203" pitchFamily="66" charset="0"/>
              </a:rPr>
              <a:t>Paul served as a monument to…</a:t>
            </a:r>
            <a:endParaRPr lang="en-US" sz="6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60000"/>
            </a:scheme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The Danger of an Unlearned Conscience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Timothy 1:13; Acts 26:9-11; Philippians 3:4-6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The Resurrection of Christ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Acts 9:15-16; 1:21-26;                                          1 Corinthians 15:3-8, 13-19</a:t>
            </a:r>
          </a:p>
        </p:txBody>
      </p:sp>
    </p:spTree>
    <p:extLst>
      <p:ext uri="{BB962C8B-B14F-4D97-AF65-F5344CB8AC3E}">
        <p14:creationId xmlns:p14="http://schemas.microsoft.com/office/powerpoint/2010/main" val="165754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Forte" panose="03060902040502070203" pitchFamily="66" charset="0"/>
              </a:rPr>
              <a:t>Paul served as a monument to…</a:t>
            </a:r>
            <a:endParaRPr lang="en-US" sz="6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60000"/>
            </a:schemeClr>
          </a:solidFill>
          <a:effectLst>
            <a:softEdge rad="190500"/>
          </a:effectLst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900" b="1" dirty="0" smtClean="0">
                <a:solidFill>
                  <a:schemeClr val="bg1"/>
                </a:solidFill>
              </a:rPr>
              <a:t>The Danger of an Unlearned Conscience</a:t>
            </a:r>
          </a:p>
          <a:p>
            <a:pPr marL="0" indent="0" algn="ctr">
              <a:buNone/>
            </a:pPr>
            <a:r>
              <a:rPr lang="en-US" sz="3500" i="1" dirty="0" smtClean="0">
                <a:solidFill>
                  <a:schemeClr val="bg1"/>
                </a:solidFill>
              </a:rPr>
              <a:t>1 Timothy 1:13; Acts 26:9-11; Philippians 3:4-6</a:t>
            </a:r>
          </a:p>
          <a:p>
            <a:pPr marL="0" indent="0" algn="ctr">
              <a:buNone/>
            </a:pPr>
            <a:r>
              <a:rPr lang="en-US" sz="3900" b="1" dirty="0" smtClean="0">
                <a:solidFill>
                  <a:schemeClr val="bg1"/>
                </a:solidFill>
              </a:rPr>
              <a:t>The Resurrection of Christ</a:t>
            </a:r>
          </a:p>
          <a:p>
            <a:pPr marL="0" indent="0" algn="ctr">
              <a:buNone/>
            </a:pPr>
            <a:r>
              <a:rPr lang="en-US" sz="3500" i="1" dirty="0" smtClean="0">
                <a:solidFill>
                  <a:schemeClr val="bg1"/>
                </a:solidFill>
              </a:rPr>
              <a:t>Acts 9:15-16; 1:21-26;                                          1 Corinthians 15:3-8, 13-19</a:t>
            </a:r>
          </a:p>
          <a:p>
            <a:pPr marL="0" indent="0" algn="ctr">
              <a:buNone/>
            </a:pPr>
            <a:r>
              <a:rPr lang="en-US" sz="3900" b="1" dirty="0" smtClean="0">
                <a:solidFill>
                  <a:schemeClr val="bg1"/>
                </a:solidFill>
              </a:rPr>
              <a:t>The Power of the Gospel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1 Corinthians 15:9-11; Romans 1:16; Philippians 3:7-14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1762"/>
            <a:ext cx="7772400" cy="23876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Forte" panose="03060902040502070203" pitchFamily="66" charset="0"/>
              </a:rPr>
              <a:t>Paul’s Monuments</a:t>
            </a:r>
            <a:endParaRPr lang="en-US" sz="88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128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1 Timothy 1:12-17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827</Words>
  <Application>Microsoft Office PowerPoint</Application>
  <PresentationFormat>On-screen Show (4:3)</PresentationFormat>
  <Paragraphs>68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Forte</vt:lpstr>
      <vt:lpstr>Office Theme</vt:lpstr>
      <vt:lpstr>PowerPoint Presentation</vt:lpstr>
      <vt:lpstr>Paul’s Monuments</vt:lpstr>
      <vt:lpstr>Paul served as a monument to…</vt:lpstr>
      <vt:lpstr>Paul served as a monument to…</vt:lpstr>
      <vt:lpstr>Paul served as a monument to…</vt:lpstr>
      <vt:lpstr>Paul’s Monuments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Monuments</dc:title>
  <dc:creator>Jeremiah Cox</dc:creator>
  <cp:lastModifiedBy>Jeremiah Cox</cp:lastModifiedBy>
  <cp:revision>5</cp:revision>
  <dcterms:created xsi:type="dcterms:W3CDTF">2015-12-13T22:36:20Z</dcterms:created>
  <dcterms:modified xsi:type="dcterms:W3CDTF">2015-12-13T22:53:10Z</dcterms:modified>
</cp:coreProperties>
</file>