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0" r:id="rId2"/>
    <p:sldId id="256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198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E934AA-FEDC-4A5D-A9BE-A9F6B06535E7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93BFC-CE02-49E1-9EE5-ED101FF88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953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/>
              <a:t>Psalm 38:1-8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Introduction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1. When sin is present there should be guilt.</a:t>
            </a:r>
            <a:br>
              <a:rPr lang="en-US" dirty="0"/>
            </a:br>
            <a:r>
              <a:rPr lang="en-US" dirty="0"/>
              <a:t>2. We each bear the guilt of our own sin (cf. Romans 3:23; 5:12; Ezekiel 18:20). </a:t>
            </a:r>
            <a:br>
              <a:rPr lang="en-US" dirty="0"/>
            </a:br>
            <a:r>
              <a:rPr lang="en-US" dirty="0"/>
              <a:t>3. Some allow their guilt to be a tool for the devil to use against them. They drown in their guilt instead of doing something about it (cf. Matthew 27:3-5 – Judas hanged himself.).</a:t>
            </a:r>
            <a:br>
              <a:rPr lang="en-US" dirty="0"/>
            </a:br>
            <a:r>
              <a:rPr lang="en-US" dirty="0"/>
              <a:t>4. Acknowledging one's guilt of sin is essential for redemption.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93BFC-CE02-49E1-9EE5-ED101FF8806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836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I. Sin’s guilt alerts us of danger when sin is committed. </a:t>
            </a:r>
            <a:br>
              <a:rPr lang="en-US" dirty="0"/>
            </a:br>
            <a:r>
              <a:rPr lang="en-US" dirty="0"/>
              <a:t>  A. This only occurs to those trained by the truth (Psalm 119:11; Hebrews 4:11-13).</a:t>
            </a:r>
            <a:br>
              <a:rPr lang="en-US" dirty="0"/>
            </a:br>
            <a:r>
              <a:rPr lang="en-US" dirty="0"/>
              <a:t>  B. The absence of guilt due to ignorance, or a seared conscience is detrimental (1 Timothy 4:1-2; Acts 17:30-31).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93BFC-CE02-49E1-9EE5-ED101FF8806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332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II. Sin’s guilt convicts!</a:t>
            </a:r>
            <a:br>
              <a:rPr lang="en-US" dirty="0"/>
            </a:br>
            <a:r>
              <a:rPr lang="en-US" dirty="0"/>
              <a:t>  A. This is how the HS works through the Gospel (John 16:7-9. Acts 2:22-24, 36-37).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93BFC-CE02-49E1-9EE5-ED101FF8806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773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III. Sin’s guilt can be removed by conversion! (Acts 3:19 – Peter to the Jews on Solomon’s Porch, they crucified Christ.) Times of refreshing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Upon conversion there is a refreshing release of guilt.</a:t>
            </a:r>
            <a:br>
              <a:rPr lang="en-US" dirty="0"/>
            </a:br>
            <a:r>
              <a:rPr lang="en-US" dirty="0"/>
              <a:t>  A. Times of Refreshing (Isaiah 35:3-7, 9-10 – The times of glory and refreshing in Zion – the church.)</a:t>
            </a:r>
            <a:br>
              <a:rPr lang="en-US" dirty="0"/>
            </a:br>
            <a:r>
              <a:rPr lang="en-US" dirty="0"/>
              <a:t>  B. Christians are those whose guilt subsides through forgiveness, Acts 2:38-41.</a:t>
            </a:r>
            <a:br>
              <a:rPr lang="en-US" dirty="0"/>
            </a:br>
            <a:r>
              <a:rPr lang="en-US" dirty="0"/>
              <a:t>  C. Guilt leads to repentance of sin which diminishes the guilt (Acts 8:18-24 – Simon repents of his wickedness; 2 Corinthians 7:9-10).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93BFC-CE02-49E1-9EE5-ED101FF8806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0324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Conclusion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1. The answer to sin's guilt is a plea for divine forgiveness (Psalm 32:1-5).</a:t>
            </a:r>
            <a:br>
              <a:rPr lang="en-US" dirty="0"/>
            </a:br>
            <a:r>
              <a:rPr lang="en-US" dirty="0"/>
              <a:t>2. We should not allow guilt to overwhelm us to the destruction of our souls. Guilt should drive us to repentance, and continued obedience.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93BFC-CE02-49E1-9EE5-ED101FF8806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003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E8D65-D157-440C-8564-FF02AE5DE95C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CD43-A5C8-4D1A-98C6-2A589D6CB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48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E8D65-D157-440C-8564-FF02AE5DE95C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CD43-A5C8-4D1A-98C6-2A589D6CB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012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E8D65-D157-440C-8564-FF02AE5DE95C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CD43-A5C8-4D1A-98C6-2A589D6CB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841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E8D65-D157-440C-8564-FF02AE5DE95C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CD43-A5C8-4D1A-98C6-2A589D6CB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099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E8D65-D157-440C-8564-FF02AE5DE95C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CD43-A5C8-4D1A-98C6-2A589D6CB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30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E8D65-D157-440C-8564-FF02AE5DE95C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CD43-A5C8-4D1A-98C6-2A589D6CB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001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E8D65-D157-440C-8564-FF02AE5DE95C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CD43-A5C8-4D1A-98C6-2A589D6CB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053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E8D65-D157-440C-8564-FF02AE5DE95C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CD43-A5C8-4D1A-98C6-2A589D6CB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646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E8D65-D157-440C-8564-FF02AE5DE95C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CD43-A5C8-4D1A-98C6-2A589D6CB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273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E8D65-D157-440C-8564-FF02AE5DE95C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CD43-A5C8-4D1A-98C6-2A589D6CB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543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E8D65-D157-440C-8564-FF02AE5DE95C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CD43-A5C8-4D1A-98C6-2A589D6CB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558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E8D65-D157-440C-8564-FF02AE5DE95C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ACD43-A5C8-4D1A-98C6-2A589D6CB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002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482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60554" y="1308051"/>
            <a:ext cx="7772400" cy="2387600"/>
          </a:xfrm>
        </p:spPr>
        <p:txBody>
          <a:bodyPr>
            <a:normAutofit/>
          </a:bodyPr>
          <a:lstStyle/>
          <a:p>
            <a:r>
              <a:rPr lang="en-US" sz="11500" b="1" dirty="0" smtClean="0">
                <a:latin typeface="Bradley Hand ITC" panose="03070402050302030203" pitchFamily="66" charset="0"/>
              </a:rPr>
              <a:t>Sin’s</a:t>
            </a:r>
            <a:r>
              <a:rPr lang="en-US" sz="6600" b="1" dirty="0" smtClean="0">
                <a:latin typeface="Bradley Hand ITC" panose="03070402050302030203" pitchFamily="66" charset="0"/>
              </a:rPr>
              <a:t> </a:t>
            </a:r>
            <a:endParaRPr lang="en-US" sz="11500" b="1" dirty="0">
              <a:latin typeface="Bradley Hand ITC" panose="03070402050302030203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0421601">
            <a:off x="19086" y="4097883"/>
            <a:ext cx="6858000" cy="1655762"/>
          </a:xfrm>
        </p:spPr>
        <p:txBody>
          <a:bodyPr>
            <a:normAutofit/>
          </a:bodyPr>
          <a:lstStyle/>
          <a:p>
            <a:r>
              <a:rPr lang="en-US" sz="3600" i="1" dirty="0"/>
              <a:t>Psalm 38:1-8</a:t>
            </a:r>
            <a:endParaRPr 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4776" y="2038669"/>
            <a:ext cx="3325047" cy="3313963"/>
          </a:xfrm>
          <a:prstGeom prst="rect">
            <a:avLst/>
          </a:prstGeom>
          <a:effectLst>
            <a:softEdge rad="177800"/>
          </a:effectLst>
        </p:spPr>
      </p:pic>
    </p:spTree>
    <p:extLst>
      <p:ext uri="{BB962C8B-B14F-4D97-AF65-F5344CB8AC3E}">
        <p14:creationId xmlns:p14="http://schemas.microsoft.com/office/powerpoint/2010/main" val="2996352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latin typeface="Bradley Hand ITC" panose="03070402050302030203" pitchFamily="66" charset="0"/>
              </a:rPr>
              <a:t>Sin’s Guilt…</a:t>
            </a:r>
            <a:endParaRPr lang="en-US" sz="6600" b="1" dirty="0">
              <a:latin typeface="Bradley Hand ITC" panose="03070402050302030203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Alerts </a:t>
            </a:r>
            <a:r>
              <a:rPr lang="en-US" sz="4000" dirty="0"/>
              <a:t>us of </a:t>
            </a:r>
            <a:r>
              <a:rPr lang="en-US" sz="4000" dirty="0" smtClean="0"/>
              <a:t>danger!</a:t>
            </a:r>
            <a:endParaRPr lang="en-US" sz="4000" dirty="0"/>
          </a:p>
          <a:p>
            <a:pPr lvl="1"/>
            <a:r>
              <a:rPr lang="en-US" sz="3600" dirty="0" smtClean="0"/>
              <a:t>To </a:t>
            </a:r>
            <a:r>
              <a:rPr lang="en-US" sz="3600" dirty="0"/>
              <a:t>those trained by the truth </a:t>
            </a:r>
            <a:r>
              <a:rPr lang="en-US" sz="3600" dirty="0" smtClean="0"/>
              <a:t>    (</a:t>
            </a:r>
            <a:r>
              <a:rPr lang="en-US" sz="3600" dirty="0"/>
              <a:t>Psalm 119:11; Hebrews 4:11-13).</a:t>
            </a:r>
          </a:p>
          <a:p>
            <a:pPr lvl="1"/>
            <a:r>
              <a:rPr lang="en-US" sz="3600" dirty="0" smtClean="0"/>
              <a:t>The </a:t>
            </a:r>
            <a:r>
              <a:rPr lang="en-US" sz="3600" dirty="0"/>
              <a:t>absence of guilt </a:t>
            </a:r>
            <a:r>
              <a:rPr lang="en-US" sz="3600" dirty="0" smtClean="0"/>
              <a:t>is dangerous     (</a:t>
            </a:r>
            <a:r>
              <a:rPr lang="en-US" sz="3600" dirty="0"/>
              <a:t>1 Timothy 4:1-2; Acts 17:30-31</a:t>
            </a:r>
            <a:r>
              <a:rPr lang="en-US" sz="3600" dirty="0" smtClean="0"/>
              <a:t>).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9966" y="365126"/>
            <a:ext cx="1465384" cy="1460499"/>
          </a:xfrm>
          <a:prstGeom prst="rect">
            <a:avLst/>
          </a:prstGeom>
          <a:effectLst>
            <a:softEdge rad="101600"/>
          </a:effectLst>
        </p:spPr>
      </p:pic>
    </p:spTree>
    <p:extLst>
      <p:ext uri="{BB962C8B-B14F-4D97-AF65-F5344CB8AC3E}">
        <p14:creationId xmlns:p14="http://schemas.microsoft.com/office/powerpoint/2010/main" val="3005639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latin typeface="Bradley Hand ITC" panose="03070402050302030203" pitchFamily="66" charset="0"/>
              </a:rPr>
              <a:t>Sin’s Guilt…</a:t>
            </a:r>
            <a:endParaRPr lang="en-US" sz="6600" b="1" dirty="0">
              <a:latin typeface="Bradley Hand ITC" panose="03070402050302030203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Convicts of sin!</a:t>
            </a:r>
            <a:endParaRPr lang="en-US" sz="4000" dirty="0"/>
          </a:p>
          <a:p>
            <a:pPr lvl="1"/>
            <a:r>
              <a:rPr lang="en-US" sz="3600" dirty="0" smtClean="0"/>
              <a:t>Holy Spirit working through </a:t>
            </a:r>
            <a:r>
              <a:rPr lang="en-US" sz="3600" dirty="0"/>
              <a:t>the Gospel (John 16:7-9. Acts 2:22-24, 36-37</a:t>
            </a:r>
            <a:r>
              <a:rPr lang="en-US" sz="3600" dirty="0" smtClean="0"/>
              <a:t>).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9966" y="365126"/>
            <a:ext cx="1465384" cy="1460499"/>
          </a:xfrm>
          <a:prstGeom prst="rect">
            <a:avLst/>
          </a:prstGeom>
          <a:effectLst>
            <a:softEdge rad="101600"/>
          </a:effectLst>
        </p:spPr>
      </p:pic>
    </p:spTree>
    <p:extLst>
      <p:ext uri="{BB962C8B-B14F-4D97-AF65-F5344CB8AC3E}">
        <p14:creationId xmlns:p14="http://schemas.microsoft.com/office/powerpoint/2010/main" val="3972963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latin typeface="Bradley Hand ITC" panose="03070402050302030203" pitchFamily="66" charset="0"/>
              </a:rPr>
              <a:t>Sin’s Guilt…</a:t>
            </a:r>
            <a:endParaRPr lang="en-US" sz="6600" b="1" dirty="0">
              <a:latin typeface="Bradley Hand ITC" panose="03070402050302030203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Can </a:t>
            </a:r>
            <a:r>
              <a:rPr lang="en-US" sz="4000" dirty="0"/>
              <a:t>be </a:t>
            </a:r>
            <a:r>
              <a:rPr lang="en-US" sz="4000" dirty="0" smtClean="0"/>
              <a:t>removed! </a:t>
            </a:r>
            <a:r>
              <a:rPr lang="en-US" sz="4000" dirty="0"/>
              <a:t>(Acts </a:t>
            </a:r>
            <a:r>
              <a:rPr lang="en-US" sz="4000" dirty="0" smtClean="0"/>
              <a:t>3:19)</a:t>
            </a:r>
            <a:endParaRPr lang="en-US" sz="4000" dirty="0"/>
          </a:p>
          <a:p>
            <a:pPr lvl="1"/>
            <a:r>
              <a:rPr lang="en-US" sz="3600" dirty="0" smtClean="0"/>
              <a:t>Times </a:t>
            </a:r>
            <a:r>
              <a:rPr lang="en-US" sz="3600" dirty="0"/>
              <a:t>of Refreshing </a:t>
            </a:r>
            <a:r>
              <a:rPr lang="en-US" sz="3600" dirty="0" smtClean="0"/>
              <a:t>                    (Isaiah </a:t>
            </a:r>
            <a:r>
              <a:rPr lang="en-US" sz="3600" dirty="0"/>
              <a:t>35:3-7, </a:t>
            </a:r>
            <a:r>
              <a:rPr lang="en-US" sz="3600" dirty="0" smtClean="0"/>
              <a:t>9-10).</a:t>
            </a:r>
            <a:endParaRPr lang="en-US" sz="3600" dirty="0"/>
          </a:p>
          <a:p>
            <a:pPr lvl="1"/>
            <a:r>
              <a:rPr lang="en-US" sz="3600" dirty="0" smtClean="0"/>
              <a:t>Christians </a:t>
            </a:r>
            <a:r>
              <a:rPr lang="en-US" sz="3600" dirty="0"/>
              <a:t>are those </a:t>
            </a:r>
            <a:r>
              <a:rPr lang="en-US" sz="3600" dirty="0" smtClean="0"/>
              <a:t>forgiven         (Acts 2:38-41).</a:t>
            </a:r>
            <a:endParaRPr lang="en-US" sz="3600" dirty="0"/>
          </a:p>
          <a:p>
            <a:pPr lvl="1"/>
            <a:r>
              <a:rPr lang="en-US" sz="3600" dirty="0" smtClean="0"/>
              <a:t>Guilt </a:t>
            </a:r>
            <a:r>
              <a:rPr lang="en-US" sz="3600" dirty="0"/>
              <a:t>leads to </a:t>
            </a:r>
            <a:r>
              <a:rPr lang="en-US" sz="3600" dirty="0" smtClean="0"/>
              <a:t>repentance               (</a:t>
            </a:r>
            <a:r>
              <a:rPr lang="en-US" sz="3600" dirty="0"/>
              <a:t>Acts </a:t>
            </a:r>
            <a:r>
              <a:rPr lang="en-US" sz="3600" dirty="0" smtClean="0"/>
              <a:t>8:18-24; </a:t>
            </a:r>
            <a:r>
              <a:rPr lang="en-US" sz="3600" dirty="0"/>
              <a:t>2 Corinthians 7:9-10).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9966" y="365126"/>
            <a:ext cx="1465384" cy="1460499"/>
          </a:xfrm>
          <a:prstGeom prst="rect">
            <a:avLst/>
          </a:prstGeom>
          <a:effectLst>
            <a:softEdge rad="101600"/>
          </a:effectLst>
        </p:spPr>
      </p:pic>
    </p:spTree>
    <p:extLst>
      <p:ext uri="{BB962C8B-B14F-4D97-AF65-F5344CB8AC3E}">
        <p14:creationId xmlns:p14="http://schemas.microsoft.com/office/powerpoint/2010/main" val="506795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71189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8000" b="1" dirty="0" smtClean="0">
                <a:latin typeface="Bradley Hand ITC" panose="03070402050302030203" pitchFamily="66" charset="0"/>
              </a:rPr>
              <a:t>Get rid of your</a:t>
            </a:r>
            <a:endParaRPr lang="en-US" sz="8000" b="1" dirty="0">
              <a:latin typeface="Bradley Hand ITC" panose="03070402050302030203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2252" y="1690689"/>
            <a:ext cx="4639496" cy="4624030"/>
          </a:xfrm>
          <a:prstGeom prst="rect">
            <a:avLst/>
          </a:prstGeom>
          <a:effectLst>
            <a:softEdge rad="177800"/>
          </a:effectLst>
        </p:spPr>
      </p:pic>
    </p:spTree>
    <p:extLst>
      <p:ext uri="{BB962C8B-B14F-4D97-AF65-F5344CB8AC3E}">
        <p14:creationId xmlns:p14="http://schemas.microsoft.com/office/powerpoint/2010/main" val="717965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143</Words>
  <Application>Microsoft Office PowerPoint</Application>
  <PresentationFormat>On-screen Show (4:3)</PresentationFormat>
  <Paragraphs>25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Bradley Hand ITC</vt:lpstr>
      <vt:lpstr>Calibri</vt:lpstr>
      <vt:lpstr>Calibri Light</vt:lpstr>
      <vt:lpstr>Wingdings</vt:lpstr>
      <vt:lpstr>Office Theme</vt:lpstr>
      <vt:lpstr>PowerPoint Presentation</vt:lpstr>
      <vt:lpstr>Sin’s </vt:lpstr>
      <vt:lpstr>Sin’s Guilt…</vt:lpstr>
      <vt:lpstr>Sin’s Guilt…</vt:lpstr>
      <vt:lpstr>Sin’s Guilt…</vt:lpstr>
      <vt:lpstr>Get rid of your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&amp;</dc:title>
  <dc:creator>Jeremiah Cox</dc:creator>
  <cp:lastModifiedBy>Jeremiah Cox</cp:lastModifiedBy>
  <cp:revision>8</cp:revision>
  <dcterms:created xsi:type="dcterms:W3CDTF">2015-01-02T20:41:58Z</dcterms:created>
  <dcterms:modified xsi:type="dcterms:W3CDTF">2015-01-04T04:55:22Z</dcterms:modified>
</cp:coreProperties>
</file>