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256"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74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BEF84-5229-48AB-BA8F-6923FA9A836B}" type="datetimeFigureOut">
              <a:rPr lang="en-US" smtClean="0"/>
              <a:t>12/6/2015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49D6E-8F2E-458D-89C5-EF7BB937D7C7}" type="slidenum">
              <a:rPr lang="en-US" smtClean="0"/>
              <a:t>‹#›</a:t>
            </a:fld>
            <a:endParaRPr lang="en-US"/>
          </a:p>
        </p:txBody>
      </p:sp>
    </p:spTree>
    <p:extLst>
      <p:ext uri="{BB962C8B-B14F-4D97-AF65-F5344CB8AC3E}">
        <p14:creationId xmlns:p14="http://schemas.microsoft.com/office/powerpoint/2010/main" val="1293801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E49D6E-8F2E-458D-89C5-EF7BB937D7C7}" type="slidenum">
              <a:rPr lang="en-US" smtClean="0"/>
              <a:t>1</a:t>
            </a:fld>
            <a:endParaRPr lang="en-US"/>
          </a:p>
        </p:txBody>
      </p:sp>
    </p:spTree>
    <p:extLst>
      <p:ext uri="{BB962C8B-B14F-4D97-AF65-F5344CB8AC3E}">
        <p14:creationId xmlns:p14="http://schemas.microsoft.com/office/powerpoint/2010/main" val="1798056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2 Corinthians 7:8-11</a:t>
            </a:r>
            <a:endParaRPr lang="en-US" dirty="0"/>
          </a:p>
          <a:p>
            <a:r>
              <a:rPr lang="en-US" b="1" dirty="0"/>
              <a:t>Introduction</a:t>
            </a:r>
            <a:endParaRPr lang="en-US" dirty="0"/>
          </a:p>
          <a:p>
            <a:pPr marL="171450" lvl="0" indent="-171450">
              <a:buFont typeface="Arial" panose="020B0604020202020204" pitchFamily="34" charset="0"/>
              <a:buChar char="•"/>
            </a:pPr>
            <a:r>
              <a:rPr lang="en-US" dirty="0"/>
              <a:t>Repentance is a facet of salvation.</a:t>
            </a:r>
          </a:p>
          <a:p>
            <a:pPr marL="171450" lvl="0" indent="-171450">
              <a:buFont typeface="Arial" panose="020B0604020202020204" pitchFamily="34" charset="0"/>
              <a:buChar char="•"/>
            </a:pPr>
            <a:r>
              <a:rPr lang="en-US" dirty="0"/>
              <a:t>God desires it – </a:t>
            </a:r>
            <a:r>
              <a:rPr lang="en-US" b="1" dirty="0"/>
              <a:t>2 Peter 3:9</a:t>
            </a:r>
            <a:r>
              <a:rPr lang="en-US" dirty="0"/>
              <a:t> – and therefore requires it.</a:t>
            </a:r>
          </a:p>
          <a:p>
            <a:pPr marL="171450" lvl="0" indent="-171450">
              <a:buFont typeface="Arial" panose="020B0604020202020204" pitchFamily="34" charset="0"/>
              <a:buChar char="•"/>
            </a:pPr>
            <a:r>
              <a:rPr lang="en-US" dirty="0"/>
              <a:t>Necessary to avoid punishment – </a:t>
            </a:r>
            <a:r>
              <a:rPr lang="en-US" b="1" dirty="0"/>
              <a:t>Luke 13:2-5</a:t>
            </a:r>
            <a:endParaRPr lang="en-US" dirty="0"/>
          </a:p>
          <a:p>
            <a:pPr marL="171450" lvl="0" indent="-171450">
              <a:buFont typeface="Arial" panose="020B0604020202020204" pitchFamily="34" charset="0"/>
              <a:buChar char="•"/>
            </a:pPr>
            <a:r>
              <a:rPr lang="en-US" dirty="0"/>
              <a:t>Necessary for remission of sins – </a:t>
            </a:r>
            <a:r>
              <a:rPr lang="en-US" b="1" dirty="0"/>
              <a:t>Acts 2:38</a:t>
            </a:r>
            <a:endParaRPr lang="en-US" dirty="0"/>
          </a:p>
          <a:p>
            <a:pPr marL="171450" lvl="0" indent="-171450">
              <a:buFont typeface="Arial" panose="020B0604020202020204" pitchFamily="34" charset="0"/>
              <a:buChar char="•"/>
            </a:pPr>
            <a:r>
              <a:rPr lang="en-US" dirty="0"/>
              <a:t>Some believe they can, and should, </a:t>
            </a:r>
            <a:r>
              <a:rPr lang="en-US" b="1" i="1" dirty="0"/>
              <a:t>“continue in sin that grace may abound,”</a:t>
            </a:r>
            <a:r>
              <a:rPr lang="en-US" dirty="0"/>
              <a:t> yet Paul says, </a:t>
            </a:r>
            <a:r>
              <a:rPr lang="en-US" b="1" i="1" dirty="0"/>
              <a:t>“Certainly not!”</a:t>
            </a:r>
            <a:r>
              <a:rPr lang="en-US" dirty="0"/>
              <a:t> </a:t>
            </a:r>
            <a:r>
              <a:rPr lang="en-US" b="1" dirty="0"/>
              <a:t>(Romans 6:1-2)</a:t>
            </a:r>
            <a:r>
              <a:rPr lang="en-US" dirty="0"/>
              <a:t>.</a:t>
            </a:r>
          </a:p>
          <a:p>
            <a:pPr marL="171450" lvl="0" indent="-171450">
              <a:buFont typeface="Arial" panose="020B0604020202020204" pitchFamily="34" charset="0"/>
              <a:buChar char="•"/>
            </a:pPr>
            <a:r>
              <a:rPr lang="en-US" dirty="0"/>
              <a:t>In fact, the grace of God which He bestows on those who seek Him teaches us a new way (</a:t>
            </a:r>
            <a:r>
              <a:rPr lang="en-US" b="1" dirty="0"/>
              <a:t>cf. Titus 2:11-14</a:t>
            </a:r>
            <a:r>
              <a:rPr lang="en-US" dirty="0"/>
              <a:t>). This suggests a change.</a:t>
            </a:r>
          </a:p>
          <a:p>
            <a:pPr marL="171450" lvl="0" indent="-171450">
              <a:buFont typeface="Arial" panose="020B0604020202020204" pitchFamily="34" charset="0"/>
              <a:buChar char="•"/>
            </a:pPr>
            <a:r>
              <a:rPr lang="en-US" dirty="0"/>
              <a:t>We know repentance is necessary, so we must seek to understand the concept more fully.</a:t>
            </a:r>
          </a:p>
          <a:p>
            <a:pPr marL="171450" lvl="0" indent="-171450">
              <a:buFont typeface="Arial" panose="020B0604020202020204" pitchFamily="34" charset="0"/>
              <a:buChar char="•"/>
            </a:pPr>
            <a:r>
              <a:rPr lang="en-US" dirty="0"/>
              <a:t>Repentance – </a:t>
            </a:r>
            <a:r>
              <a:rPr lang="en-US" i="1" dirty="0"/>
              <a:t>metanoia</a:t>
            </a:r>
            <a:r>
              <a:rPr lang="en-US" dirty="0"/>
              <a:t> – reversal; afterthought; change of mind.</a:t>
            </a:r>
          </a:p>
          <a:p>
            <a:pPr marL="171450" lvl="0" indent="-171450">
              <a:buFont typeface="Arial" panose="020B0604020202020204" pitchFamily="34" charset="0"/>
              <a:buChar char="•"/>
            </a:pPr>
            <a:r>
              <a:rPr lang="en-US" dirty="0"/>
              <a:t>Repentance is indeed a reversal, an 180 degree turn, and it is likewise indeed a change of mind. </a:t>
            </a:r>
          </a:p>
          <a:p>
            <a:pPr marL="171450" lvl="0" indent="-171450">
              <a:buFont typeface="Arial" panose="020B0604020202020204" pitchFamily="34" charset="0"/>
              <a:buChar char="•"/>
            </a:pPr>
            <a:r>
              <a:rPr lang="en-US" b="1" dirty="0"/>
              <a:t>However, it is necessary to make application of that using scripture for some do not truly understand the concept.</a:t>
            </a:r>
            <a:endParaRPr lang="en-US" dirty="0"/>
          </a:p>
          <a:p>
            <a:pPr marL="171450" lvl="0" indent="-171450">
              <a:buFont typeface="Arial" panose="020B0604020202020204" pitchFamily="34" charset="0"/>
              <a:buChar char="•"/>
            </a:pPr>
            <a:r>
              <a:rPr lang="en-US" dirty="0"/>
              <a:t>It is one we must understand to be saved, and one we must understand to make our lives right with God when we fall short.</a:t>
            </a:r>
          </a:p>
          <a:p>
            <a:r>
              <a:rPr lang="en-US" b="1" i="1" dirty="0"/>
              <a:t>When considering repentance it is beneficial to first think about that which we are turning from, and how we got there in the first place. It follows the same concept of thought leading to action. So we must change that thought and action.</a:t>
            </a:r>
            <a:endParaRPr lang="en-US" dirty="0"/>
          </a:p>
          <a:p>
            <a:endParaRPr lang="en-US" dirty="0"/>
          </a:p>
        </p:txBody>
      </p:sp>
      <p:sp>
        <p:nvSpPr>
          <p:cNvPr id="4" name="Slide Number Placeholder 3"/>
          <p:cNvSpPr>
            <a:spLocks noGrp="1"/>
          </p:cNvSpPr>
          <p:nvPr>
            <p:ph type="sldNum" sz="quarter" idx="10"/>
          </p:nvPr>
        </p:nvSpPr>
        <p:spPr/>
        <p:txBody>
          <a:bodyPr/>
          <a:lstStyle/>
          <a:p>
            <a:fld id="{E0E49D6E-8F2E-458D-89C5-EF7BB937D7C7}" type="slidenum">
              <a:rPr lang="en-US" smtClean="0"/>
              <a:t>2</a:t>
            </a:fld>
            <a:endParaRPr lang="en-US"/>
          </a:p>
        </p:txBody>
      </p:sp>
    </p:spTree>
    <p:extLst>
      <p:ext uri="{BB962C8B-B14F-4D97-AF65-F5344CB8AC3E}">
        <p14:creationId xmlns:p14="http://schemas.microsoft.com/office/powerpoint/2010/main" val="30633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When considering repentance it is beneficial to first think about that which we are turning from, and how we got there in the first place. It follows the same concept of thought leading to action. So we must change that thought and action.</a:t>
            </a:r>
            <a:endParaRPr lang="en-US" sz="1100" dirty="0"/>
          </a:p>
          <a:p>
            <a:pPr lvl="0"/>
            <a:r>
              <a:rPr lang="en-US" sz="1800" dirty="0"/>
              <a:t>Conception and Birth of Sin</a:t>
            </a:r>
          </a:p>
          <a:p>
            <a:pPr lvl="0"/>
            <a:r>
              <a:rPr lang="en-US" sz="1600" b="1" dirty="0"/>
              <a:t>Begins in the Heart</a:t>
            </a:r>
          </a:p>
          <a:p>
            <a:pPr marL="171450" lvl="0" indent="-171450">
              <a:buFont typeface="Arial" panose="020B0604020202020204" pitchFamily="34" charset="0"/>
              <a:buChar char="•"/>
            </a:pPr>
            <a:r>
              <a:rPr lang="en-US" b="1" dirty="0"/>
              <a:t>Matthew 15:19</a:t>
            </a:r>
            <a:r>
              <a:rPr lang="en-US" dirty="0"/>
              <a:t> – The genesis of sin is found in the thoughts of man.</a:t>
            </a:r>
          </a:p>
          <a:p>
            <a:pPr marL="628650" lvl="1" indent="-171450">
              <a:buFont typeface="Arial" panose="020B0604020202020204" pitchFamily="34" charset="0"/>
              <a:buChar char="•"/>
            </a:pPr>
            <a:r>
              <a:rPr lang="en-US" dirty="0"/>
              <a:t>Sin occurs when we fail to think spiritually and instead think carnally.</a:t>
            </a:r>
          </a:p>
          <a:p>
            <a:pPr marL="628650" lvl="1" indent="-171450">
              <a:buFont typeface="Arial" panose="020B0604020202020204" pitchFamily="34" charset="0"/>
              <a:buChar char="•"/>
            </a:pPr>
            <a:r>
              <a:rPr lang="en-US" b="1" i="1" dirty="0"/>
              <a:t>“the carnal mind is enmity against God; for it is not subject to the law of God, nor indeed can be” (Romans 8:7)</a:t>
            </a:r>
            <a:r>
              <a:rPr lang="en-US" dirty="0"/>
              <a:t>. (For the Law of God is spiritual, not carnal.)</a:t>
            </a:r>
          </a:p>
          <a:p>
            <a:pPr marL="628650" lvl="1" indent="-171450">
              <a:buFont typeface="Arial" panose="020B0604020202020204" pitchFamily="34" charset="0"/>
              <a:buChar char="•"/>
            </a:pPr>
            <a:r>
              <a:rPr lang="en-US" b="1" i="1" dirty="0"/>
              <a:t>“God is spirit” (John 4:24). (For this reason carnal mindedness is enmity – opposition – toward God.)</a:t>
            </a:r>
            <a:endParaRPr lang="en-US" dirty="0"/>
          </a:p>
          <a:p>
            <a:pPr marL="171450" lvl="0" indent="-171450">
              <a:buFont typeface="Arial" panose="020B0604020202020204" pitchFamily="34" charset="0"/>
              <a:buChar char="•"/>
            </a:pPr>
            <a:r>
              <a:rPr lang="en-US" b="1" dirty="0"/>
              <a:t>James 1:13-15 </a:t>
            </a:r>
            <a:r>
              <a:rPr lang="en-US" dirty="0"/>
              <a:t>– Temptation is the carnal desires pulling us away.</a:t>
            </a:r>
          </a:p>
          <a:p>
            <a:pPr marL="628650" lvl="1" indent="-171450">
              <a:buFont typeface="Arial" panose="020B0604020202020204" pitchFamily="34" charset="0"/>
              <a:buChar char="•"/>
            </a:pPr>
            <a:r>
              <a:rPr lang="en-US" dirty="0"/>
              <a:t>As we are in the flesh we will be tempted. </a:t>
            </a:r>
          </a:p>
          <a:p>
            <a:pPr marL="628650" lvl="1" indent="-171450">
              <a:buFont typeface="Arial" panose="020B0604020202020204" pitchFamily="34" charset="0"/>
              <a:buChar char="•"/>
            </a:pPr>
            <a:r>
              <a:rPr lang="en-US" b="1" dirty="0"/>
              <a:t>Sin occurs when the desire for carnality grows greater than the desire to please God.</a:t>
            </a:r>
            <a:endParaRPr lang="en-US" dirty="0"/>
          </a:p>
          <a:p>
            <a:pPr marL="628650" lvl="1" indent="-171450">
              <a:buFont typeface="Arial" panose="020B0604020202020204" pitchFamily="34" charset="0"/>
              <a:buChar char="•"/>
            </a:pPr>
            <a:r>
              <a:rPr lang="en-US" dirty="0"/>
              <a:t>When this occurs it is due to a lack of recognition of God at the time.</a:t>
            </a:r>
          </a:p>
          <a:p>
            <a:pPr marL="1085850" lvl="2" indent="-171450">
              <a:buFont typeface="Arial" panose="020B0604020202020204" pitchFamily="34" charset="0"/>
              <a:buChar char="•"/>
            </a:pPr>
            <a:r>
              <a:rPr lang="en-US" dirty="0"/>
              <a:t>Godliness – Godward piety; reverence (a godly man is one who lives with God at the forefront of his mind, and acts accordingly)</a:t>
            </a:r>
          </a:p>
          <a:p>
            <a:pPr marL="1085850" lvl="2" indent="-171450">
              <a:buFont typeface="Arial" panose="020B0604020202020204" pitchFamily="34" charset="0"/>
              <a:buChar char="•"/>
            </a:pPr>
            <a:r>
              <a:rPr lang="en-US" b="1" dirty="0"/>
              <a:t>Sin requires one to forget about God – not necessarily literally – but not acknowledging Him at the time.</a:t>
            </a:r>
            <a:endParaRPr lang="en-US" dirty="0"/>
          </a:p>
          <a:p>
            <a:pPr marL="171450" lvl="0" indent="-171450">
              <a:buFont typeface="Arial" panose="020B0604020202020204" pitchFamily="34" charset="0"/>
              <a:buChar char="•"/>
            </a:pPr>
            <a:r>
              <a:rPr lang="en-US" b="1" dirty="0"/>
              <a:t>Sin is a rebellion against God following an ungodly mindset. Thus explaining the divine definition of sin </a:t>
            </a:r>
            <a:r>
              <a:rPr lang="en-US" b="1" dirty="0">
                <a:sym typeface="Wingdings" panose="05000000000000000000" pitchFamily="2" charset="2"/>
              </a:rPr>
              <a:t></a:t>
            </a:r>
            <a:endParaRPr lang="en-US" dirty="0"/>
          </a:p>
          <a:p>
            <a:pPr lvl="0"/>
            <a:r>
              <a:rPr lang="en-US" sz="1600" b="1" dirty="0"/>
              <a:t>Is a Violation of God’s Law</a:t>
            </a:r>
          </a:p>
          <a:p>
            <a:pPr marL="171450" lvl="0" indent="-171450">
              <a:buFont typeface="Arial" panose="020B0604020202020204" pitchFamily="34" charset="0"/>
              <a:buChar char="•"/>
            </a:pPr>
            <a:r>
              <a:rPr lang="en-US" b="1" dirty="0"/>
              <a:t>1 John 3:4</a:t>
            </a:r>
            <a:r>
              <a:rPr lang="en-US" dirty="0"/>
              <a:t> – Sin is failing to keep God’s law.</a:t>
            </a:r>
          </a:p>
          <a:p>
            <a:pPr marL="628650" lvl="1" indent="-171450">
              <a:buFont typeface="Arial" panose="020B0604020202020204" pitchFamily="34" charset="0"/>
              <a:buChar char="•"/>
            </a:pPr>
            <a:r>
              <a:rPr lang="en-US" dirty="0"/>
              <a:t>God gives us His law so that we know how to live righteously. Therefore, when we fail to keep the law we are acting unrighteous.</a:t>
            </a:r>
          </a:p>
          <a:p>
            <a:pPr marL="628650" lvl="1" indent="-171450">
              <a:buFont typeface="Arial" panose="020B0604020202020204" pitchFamily="34" charset="0"/>
              <a:buChar char="•"/>
            </a:pPr>
            <a:r>
              <a:rPr lang="en-US" b="1" dirty="0"/>
              <a:t>(v. 2-3) </a:t>
            </a:r>
            <a:r>
              <a:rPr lang="en-US" dirty="0"/>
              <a:t>– It is a result of failing to recognize God for who He is and therefore acting accordingly.</a:t>
            </a:r>
          </a:p>
          <a:p>
            <a:pPr marL="1085850" lvl="2" indent="-171450">
              <a:buFont typeface="Arial" panose="020B0604020202020204" pitchFamily="34" charset="0"/>
              <a:buChar char="•"/>
            </a:pPr>
            <a:r>
              <a:rPr lang="en-US" b="1" dirty="0"/>
              <a:t>We are to strive to be holy and pure. Sin defiles. If we truly desire, and set our mind on holiness we won’t sin.</a:t>
            </a:r>
            <a:endParaRPr lang="en-US" dirty="0"/>
          </a:p>
          <a:p>
            <a:pPr marL="171450" lvl="0" indent="-171450">
              <a:buFont typeface="Arial" panose="020B0604020202020204" pitchFamily="34" charset="0"/>
              <a:buChar char="•"/>
            </a:pPr>
            <a:r>
              <a:rPr lang="en-US" b="1" dirty="0"/>
              <a:t>Sin is not an object that latches itself on to helpless individuals, infecting them. It is a conscious decision to disobey God, because at the time you want something more.</a:t>
            </a:r>
            <a:endParaRPr lang="en-US" dirty="0"/>
          </a:p>
          <a:p>
            <a:r>
              <a:rPr lang="en-US" b="1" i="1" dirty="0"/>
              <a:t>Since sin is that which we are repenting of we see that we must have a change of heart and action. Repentance is decided upon and then shown.</a:t>
            </a:r>
            <a:endParaRPr lang="en-US" dirty="0"/>
          </a:p>
          <a:p>
            <a:endParaRPr lang="en-US" dirty="0"/>
          </a:p>
        </p:txBody>
      </p:sp>
      <p:sp>
        <p:nvSpPr>
          <p:cNvPr id="4" name="Slide Number Placeholder 3"/>
          <p:cNvSpPr>
            <a:spLocks noGrp="1"/>
          </p:cNvSpPr>
          <p:nvPr>
            <p:ph type="sldNum" sz="quarter" idx="10"/>
          </p:nvPr>
        </p:nvSpPr>
        <p:spPr/>
        <p:txBody>
          <a:bodyPr/>
          <a:lstStyle/>
          <a:p>
            <a:fld id="{E0E49D6E-8F2E-458D-89C5-EF7BB937D7C7}" type="slidenum">
              <a:rPr lang="en-US" smtClean="0"/>
              <a:t>3</a:t>
            </a:fld>
            <a:endParaRPr lang="en-US"/>
          </a:p>
        </p:txBody>
      </p:sp>
    </p:spTree>
    <p:extLst>
      <p:ext uri="{BB962C8B-B14F-4D97-AF65-F5344CB8AC3E}">
        <p14:creationId xmlns:p14="http://schemas.microsoft.com/office/powerpoint/2010/main" val="42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a:t>Heart and Action of Repentance</a:t>
            </a:r>
          </a:p>
          <a:p>
            <a:pPr lvl="0"/>
            <a:r>
              <a:rPr lang="en-US" sz="1600" b="1" dirty="0"/>
              <a:t>Requires Godly Sorrow</a:t>
            </a:r>
          </a:p>
          <a:p>
            <a:pPr marL="171450" lvl="0" indent="-171450">
              <a:buFont typeface="Arial" panose="020B0604020202020204" pitchFamily="34" charset="0"/>
              <a:buChar char="•"/>
            </a:pPr>
            <a:r>
              <a:rPr lang="en-US" b="1" dirty="0"/>
              <a:t>The first step to repentance is recognizing what was accomplished in sin and letting it produce in us sorrow.</a:t>
            </a:r>
            <a:endParaRPr lang="en-US" dirty="0"/>
          </a:p>
          <a:p>
            <a:pPr marL="171450" lvl="0" indent="-171450">
              <a:buFont typeface="Arial" panose="020B0604020202020204" pitchFamily="34" charset="0"/>
              <a:buChar char="•"/>
            </a:pPr>
            <a:r>
              <a:rPr lang="en-US" b="1" dirty="0"/>
              <a:t>2 Corinthians 7:8-10</a:t>
            </a:r>
            <a:r>
              <a:rPr lang="en-US" dirty="0"/>
              <a:t> – Paul’s first letter caused them to be filled with sorrow.</a:t>
            </a:r>
          </a:p>
          <a:p>
            <a:pPr marL="628650" lvl="1" indent="-171450">
              <a:buFont typeface="Arial" panose="020B0604020202020204" pitchFamily="34" charset="0"/>
              <a:buChar char="•"/>
            </a:pPr>
            <a:r>
              <a:rPr lang="en-US" b="1" dirty="0"/>
              <a:t>Paul did not enjoy making them sorry. He did not enjoy writing the letter, and wished he didn’t have to.</a:t>
            </a:r>
            <a:endParaRPr lang="en-US" dirty="0"/>
          </a:p>
          <a:p>
            <a:pPr marL="628650" lvl="1" indent="-171450">
              <a:buFont typeface="Arial" panose="020B0604020202020204" pitchFamily="34" charset="0"/>
              <a:buChar char="•"/>
            </a:pPr>
            <a:r>
              <a:rPr lang="en-US" b="1" dirty="0"/>
              <a:t>However, repentance is necessary for salvation and there must first be sorrow, so he doesn’t regret the actual writing of the letter because it was necessary to save their souls</a:t>
            </a:r>
            <a:r>
              <a:rPr lang="en-US" dirty="0"/>
              <a:t>.</a:t>
            </a:r>
          </a:p>
          <a:p>
            <a:pPr marL="171450" lvl="0" indent="-171450">
              <a:buFont typeface="Arial" panose="020B0604020202020204" pitchFamily="34" charset="0"/>
              <a:buChar char="•"/>
            </a:pPr>
            <a:r>
              <a:rPr lang="en-US" dirty="0"/>
              <a:t>Godly sorrow – godly = Godward piety; reverence. (</a:t>
            </a:r>
            <a:r>
              <a:rPr lang="en-US" b="1" dirty="0"/>
              <a:t>Godly sorrow is that which is pointed toward God. You have transgressed His law, and therefore are sorry you have rebelled against Him.</a:t>
            </a:r>
            <a:r>
              <a:rPr lang="en-US" dirty="0"/>
              <a:t>)</a:t>
            </a:r>
          </a:p>
          <a:p>
            <a:pPr marL="628650" lvl="1" indent="-171450">
              <a:buFont typeface="Arial" panose="020B0604020202020204" pitchFamily="34" charset="0"/>
              <a:buChar char="•"/>
            </a:pPr>
            <a:r>
              <a:rPr lang="en-US" dirty="0"/>
              <a:t>David expressed godly sorrow – </a:t>
            </a:r>
            <a:r>
              <a:rPr lang="en-US" b="1" dirty="0"/>
              <a:t>2 Samuel 12:5-9a, 13</a:t>
            </a:r>
            <a:endParaRPr lang="en-US" dirty="0"/>
          </a:p>
          <a:p>
            <a:pPr marL="1085850" lvl="2" indent="-171450">
              <a:buFont typeface="Arial" panose="020B0604020202020204" pitchFamily="34" charset="0"/>
              <a:buChar char="•"/>
            </a:pPr>
            <a:r>
              <a:rPr lang="en-US" dirty="0"/>
              <a:t>After Nathan had told the parable.</a:t>
            </a:r>
          </a:p>
          <a:p>
            <a:pPr marL="1085850" lvl="2" indent="-171450">
              <a:buFont typeface="Arial" panose="020B0604020202020204" pitchFamily="34" charset="0"/>
              <a:buChar char="•"/>
            </a:pPr>
            <a:r>
              <a:rPr lang="en-US" dirty="0"/>
              <a:t>David recognized his sin as being before the Lord!</a:t>
            </a:r>
          </a:p>
          <a:p>
            <a:pPr marL="1085850" lvl="2" indent="-171450">
              <a:buFont typeface="Arial" panose="020B0604020202020204" pitchFamily="34" charset="0"/>
              <a:buChar char="•"/>
            </a:pPr>
            <a:r>
              <a:rPr lang="en-US" b="1" dirty="0"/>
              <a:t>Psalm 51</a:t>
            </a:r>
            <a:r>
              <a:rPr lang="en-US" dirty="0"/>
              <a:t> – Psalm he wrote with a penitent heart after his sin with Bathsheba. </a:t>
            </a:r>
          </a:p>
          <a:p>
            <a:pPr marL="1543050" lvl="3" indent="-171450">
              <a:buFont typeface="Arial" panose="020B0604020202020204" pitchFamily="34" charset="0"/>
              <a:buChar char="•"/>
            </a:pPr>
            <a:r>
              <a:rPr lang="en-US" b="1" dirty="0"/>
              <a:t>His sorrow was of his failure toward his God.</a:t>
            </a:r>
            <a:endParaRPr lang="en-US" dirty="0"/>
          </a:p>
          <a:p>
            <a:pPr marL="1543050" lvl="3" indent="-171450">
              <a:buFont typeface="Arial" panose="020B0604020202020204" pitchFamily="34" charset="0"/>
              <a:buChar char="•"/>
            </a:pPr>
            <a:r>
              <a:rPr lang="en-US" b="1" dirty="0"/>
              <a:t>He committed the transgression toward God, and wanted to be right with Him once again.</a:t>
            </a:r>
            <a:endParaRPr lang="en-US" dirty="0"/>
          </a:p>
          <a:p>
            <a:pPr marL="1543050" lvl="3" indent="-171450">
              <a:buFont typeface="Arial" panose="020B0604020202020204" pitchFamily="34" charset="0"/>
              <a:buChar char="•"/>
            </a:pPr>
            <a:r>
              <a:rPr lang="en-US" b="1" dirty="0"/>
              <a:t>Godly sorrow is that which turns to God for help and forgiveness. (which is why it produces salvation)</a:t>
            </a:r>
            <a:endParaRPr lang="en-US" dirty="0"/>
          </a:p>
          <a:p>
            <a:pPr marL="628650" lvl="1" indent="-171450">
              <a:buFont typeface="Arial" panose="020B0604020202020204" pitchFamily="34" charset="0"/>
              <a:buChar char="•"/>
            </a:pPr>
            <a:r>
              <a:rPr lang="en-US" b="1" i="1" dirty="0"/>
              <a:t>Godly sorrow includes a resolve to follow God more faithfully, renouncing the life of sin. (cf. Romans 6:12-13).</a:t>
            </a:r>
            <a:endParaRPr lang="en-US" dirty="0"/>
          </a:p>
          <a:p>
            <a:pPr marL="171450" lvl="0" indent="-171450">
              <a:buFont typeface="Arial" panose="020B0604020202020204" pitchFamily="34" charset="0"/>
              <a:buChar char="•"/>
            </a:pPr>
            <a:r>
              <a:rPr lang="en-US" dirty="0"/>
              <a:t>Sorrow of the world – sorrow that does not have God as the focal point.</a:t>
            </a:r>
          </a:p>
          <a:p>
            <a:pPr marL="628650" lvl="1" indent="-171450">
              <a:buFont typeface="Arial" panose="020B0604020202020204" pitchFamily="34" charset="0"/>
              <a:buChar char="•"/>
            </a:pPr>
            <a:r>
              <a:rPr lang="en-US" dirty="0"/>
              <a:t>Any sorrow that is not toward God.</a:t>
            </a:r>
          </a:p>
          <a:p>
            <a:pPr marL="628650" lvl="1" indent="-171450">
              <a:buFont typeface="Arial" panose="020B0604020202020204" pitchFamily="34" charset="0"/>
              <a:buChar char="•"/>
            </a:pPr>
            <a:r>
              <a:rPr lang="en-US" dirty="0"/>
              <a:t>It is sorrow for several possible things including:</a:t>
            </a:r>
          </a:p>
          <a:p>
            <a:pPr marL="1085850" lvl="2" indent="-171450">
              <a:buFont typeface="Arial" panose="020B0604020202020204" pitchFamily="34" charset="0"/>
              <a:buChar char="•"/>
            </a:pPr>
            <a:r>
              <a:rPr lang="en-US" dirty="0"/>
              <a:t>Personal loss – sin has effects physically sometimes.</a:t>
            </a:r>
          </a:p>
          <a:p>
            <a:pPr marL="1085850" lvl="2" indent="-171450">
              <a:buFont typeface="Arial" panose="020B0604020202020204" pitchFamily="34" charset="0"/>
              <a:buChar char="•"/>
            </a:pPr>
            <a:r>
              <a:rPr lang="en-US" dirty="0"/>
              <a:t>For being caught – never intended to change and wanted to keep continuing.</a:t>
            </a:r>
          </a:p>
          <a:p>
            <a:pPr marL="628650" lvl="1" indent="-171450">
              <a:buFont typeface="Arial" panose="020B0604020202020204" pitchFamily="34" charset="0"/>
              <a:buChar char="•"/>
            </a:pPr>
            <a:r>
              <a:rPr lang="en-US" b="1" dirty="0"/>
              <a:t>This sorrow leads to death because it does not reflect the true damage done by sin – being cut off from God.</a:t>
            </a:r>
            <a:endParaRPr lang="en-US" dirty="0"/>
          </a:p>
          <a:p>
            <a:pPr marL="171450" lvl="0" indent="-171450">
              <a:buFont typeface="Arial" panose="020B0604020202020204" pitchFamily="34" charset="0"/>
              <a:buChar char="•"/>
            </a:pPr>
            <a:r>
              <a:rPr lang="en-US" b="1" dirty="0"/>
              <a:t>Godly sorrow leads to salvation because God is the forefront of thought. In order to erase such sorrow one must make things right with God </a:t>
            </a:r>
            <a:r>
              <a:rPr lang="en-US" b="1" dirty="0">
                <a:sym typeface="Wingdings" panose="05000000000000000000" pitchFamily="2" charset="2"/>
              </a:rPr>
              <a:t></a:t>
            </a:r>
            <a:endParaRPr lang="en-US" dirty="0"/>
          </a:p>
          <a:p>
            <a:pPr lvl="0"/>
            <a:r>
              <a:rPr lang="en-US" sz="1600" b="1" dirty="0"/>
              <a:t>Requires Action</a:t>
            </a:r>
          </a:p>
          <a:p>
            <a:pPr marL="171450" lvl="0" indent="-171450">
              <a:buFont typeface="Arial" panose="020B0604020202020204" pitchFamily="34" charset="0"/>
              <a:buChar char="•"/>
            </a:pPr>
            <a:r>
              <a:rPr lang="en-US" b="1" dirty="0"/>
              <a:t>While repentance is a change of mind from ungodliness to godliness, carnal mindedness to spiritual mindedness, it is manifest in action.</a:t>
            </a:r>
            <a:endParaRPr lang="en-US" dirty="0"/>
          </a:p>
          <a:p>
            <a:pPr marL="171450" lvl="0" indent="-171450">
              <a:buFont typeface="Arial" panose="020B0604020202020204" pitchFamily="34" charset="0"/>
              <a:buChar char="•"/>
            </a:pPr>
            <a:r>
              <a:rPr lang="en-US" b="1" i="1" dirty="0"/>
              <a:t>Just as sin starts with a mindset, and leads to an act of rebellion, so repentance is a change of mind that leads to action.</a:t>
            </a:r>
            <a:endParaRPr lang="en-US" dirty="0"/>
          </a:p>
          <a:p>
            <a:pPr marL="171450" lvl="0" indent="-171450">
              <a:buFont typeface="Arial" panose="020B0604020202020204" pitchFamily="34" charset="0"/>
              <a:buChar char="•"/>
            </a:pPr>
            <a:r>
              <a:rPr lang="en-US" b="1" dirty="0"/>
              <a:t>2 Corinthians 7:11</a:t>
            </a:r>
            <a:r>
              <a:rPr lang="en-US" dirty="0"/>
              <a:t> – the sorrow produced certain actions in the Corinthians.</a:t>
            </a:r>
          </a:p>
          <a:p>
            <a:pPr marL="628650" lvl="1" indent="-171450">
              <a:buFont typeface="Arial" panose="020B0604020202020204" pitchFamily="34" charset="0"/>
              <a:buChar char="•"/>
            </a:pPr>
            <a:r>
              <a:rPr lang="en-US" dirty="0"/>
              <a:t>Diligence – effort; hard work! </a:t>
            </a:r>
            <a:r>
              <a:rPr lang="en-US" b="1" i="1" dirty="0"/>
              <a:t>(“Be diligent to present yourself approved to God” – 2 Timothy 2:15).</a:t>
            </a:r>
            <a:endParaRPr lang="en-US" dirty="0"/>
          </a:p>
          <a:p>
            <a:pPr marL="628650" lvl="1" indent="-171450">
              <a:buFont typeface="Arial" panose="020B0604020202020204" pitchFamily="34" charset="0"/>
              <a:buChar char="•"/>
            </a:pPr>
            <a:r>
              <a:rPr lang="en-US" b="1" dirty="0"/>
              <a:t>Clearing of yourselves</a:t>
            </a:r>
            <a:r>
              <a:rPr lang="en-US" dirty="0"/>
              <a:t> – doing whatever is necessary to be right with God again. (as well as with others)</a:t>
            </a:r>
          </a:p>
          <a:p>
            <a:pPr marL="628650" lvl="1" indent="-171450">
              <a:buFont typeface="Arial" panose="020B0604020202020204" pitchFamily="34" charset="0"/>
              <a:buChar char="•"/>
            </a:pPr>
            <a:r>
              <a:rPr lang="en-US" b="1" dirty="0"/>
              <a:t>Indignation</a:t>
            </a:r>
            <a:r>
              <a:rPr lang="en-US" dirty="0"/>
              <a:t> – (anger) toward sin and the state of mind in which you committed sin.</a:t>
            </a:r>
          </a:p>
          <a:p>
            <a:pPr marL="628650" lvl="1" indent="-171450">
              <a:buFont typeface="Arial" panose="020B0604020202020204" pitchFamily="34" charset="0"/>
              <a:buChar char="•"/>
            </a:pPr>
            <a:r>
              <a:rPr lang="en-US" b="1" dirty="0"/>
              <a:t>Fear</a:t>
            </a:r>
            <a:r>
              <a:rPr lang="en-US" dirty="0"/>
              <a:t> – of God; reverence; godliness</a:t>
            </a:r>
          </a:p>
          <a:p>
            <a:pPr marL="628650" lvl="1" indent="-171450">
              <a:buFont typeface="Arial" panose="020B0604020202020204" pitchFamily="34" charset="0"/>
              <a:buChar char="•"/>
            </a:pPr>
            <a:r>
              <a:rPr lang="en-US" b="1" dirty="0"/>
              <a:t>Vehement desire</a:t>
            </a:r>
            <a:r>
              <a:rPr lang="en-US" dirty="0"/>
              <a:t> – a desire to do what is right; it is vehement, or forceful and passionate desire.</a:t>
            </a:r>
          </a:p>
          <a:p>
            <a:pPr marL="628650" lvl="1" indent="-171450">
              <a:buFont typeface="Arial" panose="020B0604020202020204" pitchFamily="34" charset="0"/>
              <a:buChar char="•"/>
            </a:pPr>
            <a:r>
              <a:rPr lang="en-US" b="1" dirty="0"/>
              <a:t>Zeal – </a:t>
            </a:r>
            <a:r>
              <a:rPr lang="en-US" dirty="0"/>
              <a:t>heat; energy and passion (on fire for God).</a:t>
            </a:r>
          </a:p>
          <a:p>
            <a:pPr marL="628650" lvl="1" indent="-171450">
              <a:buFont typeface="Arial" panose="020B0604020202020204" pitchFamily="34" charset="0"/>
              <a:buChar char="•"/>
            </a:pPr>
            <a:r>
              <a:rPr lang="en-US" b="1" dirty="0"/>
              <a:t>Vindication –</a:t>
            </a:r>
            <a:r>
              <a:rPr lang="en-US" dirty="0"/>
              <a:t> sin must be dealt with! Punishment if needed. Whatever measure to make things right!</a:t>
            </a:r>
          </a:p>
          <a:p>
            <a:pPr marL="171450" lvl="0" indent="-171450">
              <a:buFont typeface="Arial" panose="020B0604020202020204" pitchFamily="34" charset="0"/>
              <a:buChar char="•"/>
            </a:pPr>
            <a:r>
              <a:rPr lang="en-US" b="1" dirty="0"/>
              <a:t>Repentance is not merely saying sorry. It isn’t walking forward down the aisle, or crying.</a:t>
            </a:r>
            <a:endParaRPr lang="en-US" dirty="0"/>
          </a:p>
          <a:p>
            <a:pPr marL="171450" lvl="0" indent="-171450">
              <a:buFont typeface="Arial" panose="020B0604020202020204" pitchFamily="34" charset="0"/>
              <a:buChar char="•"/>
            </a:pPr>
            <a:r>
              <a:rPr lang="en-US" b="1" i="1" dirty="0"/>
              <a:t>Repentance is being sorry you wronged God, and therefore wanting to live righteously before Him, taking action to make things right, and hating the way of sin.</a:t>
            </a:r>
            <a:endParaRPr lang="en-US" dirty="0"/>
          </a:p>
          <a:p>
            <a:pPr marL="628650" lvl="1" indent="-171450">
              <a:buFont typeface="Arial" panose="020B0604020202020204" pitchFamily="34" charset="0"/>
              <a:buChar char="•"/>
            </a:pPr>
            <a:r>
              <a:rPr lang="en-US" dirty="0"/>
              <a:t>Paul – </a:t>
            </a:r>
            <a:r>
              <a:rPr lang="en-US" b="1" dirty="0"/>
              <a:t>Acts 9:9, 20</a:t>
            </a:r>
            <a:endParaRPr lang="en-US" dirty="0"/>
          </a:p>
          <a:p>
            <a:pPr marL="628650" lvl="1" indent="-171450">
              <a:buFont typeface="Arial" panose="020B0604020202020204" pitchFamily="34" charset="0"/>
              <a:buChar char="•"/>
            </a:pPr>
            <a:r>
              <a:rPr lang="en-US" dirty="0"/>
              <a:t>Simon the sorcerer – </a:t>
            </a:r>
            <a:r>
              <a:rPr lang="en-US" b="1" dirty="0"/>
              <a:t>Acts 8:18-24</a:t>
            </a:r>
            <a:endParaRPr lang="en-US" dirty="0"/>
          </a:p>
          <a:p>
            <a:endParaRPr lang="en-US" dirty="0"/>
          </a:p>
        </p:txBody>
      </p:sp>
      <p:sp>
        <p:nvSpPr>
          <p:cNvPr id="4" name="Slide Number Placeholder 3"/>
          <p:cNvSpPr>
            <a:spLocks noGrp="1"/>
          </p:cNvSpPr>
          <p:nvPr>
            <p:ph type="sldNum" sz="quarter" idx="10"/>
          </p:nvPr>
        </p:nvSpPr>
        <p:spPr/>
        <p:txBody>
          <a:bodyPr/>
          <a:lstStyle/>
          <a:p>
            <a:fld id="{E0E49D6E-8F2E-458D-89C5-EF7BB937D7C7}" type="slidenum">
              <a:rPr lang="en-US" smtClean="0"/>
              <a:t>4</a:t>
            </a:fld>
            <a:endParaRPr lang="en-US"/>
          </a:p>
        </p:txBody>
      </p:sp>
    </p:spTree>
    <p:extLst>
      <p:ext uri="{BB962C8B-B14F-4D97-AF65-F5344CB8AC3E}">
        <p14:creationId xmlns:p14="http://schemas.microsoft.com/office/powerpoint/2010/main" val="3475491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We must have a proper understanding of repentance!</a:t>
            </a:r>
          </a:p>
          <a:p>
            <a:pPr marL="171450" lvl="0" indent="-171450">
              <a:buFont typeface="Arial" panose="020B0604020202020204" pitchFamily="34" charset="0"/>
              <a:buChar char="•"/>
            </a:pPr>
            <a:r>
              <a:rPr lang="en-US" dirty="0"/>
              <a:t>We must all repent of our sins to be found right with God!</a:t>
            </a:r>
          </a:p>
          <a:p>
            <a:endParaRPr lang="en-US" dirty="0"/>
          </a:p>
        </p:txBody>
      </p:sp>
      <p:sp>
        <p:nvSpPr>
          <p:cNvPr id="4" name="Slide Number Placeholder 3"/>
          <p:cNvSpPr>
            <a:spLocks noGrp="1"/>
          </p:cNvSpPr>
          <p:nvPr>
            <p:ph type="sldNum" sz="quarter" idx="10"/>
          </p:nvPr>
        </p:nvSpPr>
        <p:spPr/>
        <p:txBody>
          <a:bodyPr/>
          <a:lstStyle/>
          <a:p>
            <a:fld id="{E0E49D6E-8F2E-458D-89C5-EF7BB937D7C7}" type="slidenum">
              <a:rPr lang="en-US" smtClean="0"/>
              <a:t>5</a:t>
            </a:fld>
            <a:endParaRPr lang="en-US"/>
          </a:p>
        </p:txBody>
      </p:sp>
    </p:spTree>
    <p:extLst>
      <p:ext uri="{BB962C8B-B14F-4D97-AF65-F5344CB8AC3E}">
        <p14:creationId xmlns:p14="http://schemas.microsoft.com/office/powerpoint/2010/main" val="10181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F082F0-A414-4DD1-8112-A0E739262BE9}"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206868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F082F0-A414-4DD1-8112-A0E739262BE9}"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2088669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F082F0-A414-4DD1-8112-A0E739262BE9}"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345812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F082F0-A414-4DD1-8112-A0E739262BE9}"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78909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082F0-A414-4DD1-8112-A0E739262BE9}"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79244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F082F0-A414-4DD1-8112-A0E739262BE9}"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5973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F082F0-A414-4DD1-8112-A0E739262BE9}"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287524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F082F0-A414-4DD1-8112-A0E739262BE9}"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303214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082F0-A414-4DD1-8112-A0E739262BE9}"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74050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082F0-A414-4DD1-8112-A0E739262BE9}"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391733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082F0-A414-4DD1-8112-A0E739262BE9}"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6D338-E84E-464C-BCE5-FD66D20314ED}" type="slidenum">
              <a:rPr lang="en-US" smtClean="0"/>
              <a:t>‹#›</a:t>
            </a:fld>
            <a:endParaRPr lang="en-US"/>
          </a:p>
        </p:txBody>
      </p:sp>
    </p:spTree>
    <p:extLst>
      <p:ext uri="{BB962C8B-B14F-4D97-AF65-F5344CB8AC3E}">
        <p14:creationId xmlns:p14="http://schemas.microsoft.com/office/powerpoint/2010/main" val="191717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082F0-A414-4DD1-8112-A0E739262BE9}" type="datetimeFigureOut">
              <a:rPr lang="en-US" smtClean="0"/>
              <a:t>12/6/2015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6D338-E84E-464C-BCE5-FD66D20314ED}" type="slidenum">
              <a:rPr lang="en-US" smtClean="0"/>
              <a:t>‹#›</a:t>
            </a:fld>
            <a:endParaRPr lang="en-US"/>
          </a:p>
        </p:txBody>
      </p:sp>
    </p:spTree>
    <p:extLst>
      <p:ext uri="{BB962C8B-B14F-4D97-AF65-F5344CB8AC3E}">
        <p14:creationId xmlns:p14="http://schemas.microsoft.com/office/powerpoint/2010/main" val="738526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3685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7974"/>
            <a:ext cx="7772400" cy="2387600"/>
          </a:xfrm>
        </p:spPr>
        <p:txBody>
          <a:bodyPr>
            <a:normAutofit/>
          </a:bodyPr>
          <a:lstStyle/>
          <a:p>
            <a:r>
              <a:rPr lang="en-US" sz="8000" dirty="0" smtClean="0">
                <a:latin typeface="Blackadder ITC" panose="04020505051007020D02" pitchFamily="82" charset="0"/>
              </a:rPr>
              <a:t>The Heart and Action of Repentance</a:t>
            </a:r>
            <a:endParaRPr lang="en-US" sz="8000" dirty="0">
              <a:latin typeface="Blackadder ITC" panose="04020505051007020D02" pitchFamily="82" charset="0"/>
            </a:endParaRPr>
          </a:p>
        </p:txBody>
      </p:sp>
      <p:sp>
        <p:nvSpPr>
          <p:cNvPr id="3" name="Subtitle 2"/>
          <p:cNvSpPr>
            <a:spLocks noGrp="1"/>
          </p:cNvSpPr>
          <p:nvPr>
            <p:ph type="subTitle" idx="1"/>
          </p:nvPr>
        </p:nvSpPr>
        <p:spPr>
          <a:xfrm>
            <a:off x="1143000" y="4349012"/>
            <a:ext cx="6858000" cy="1655762"/>
          </a:xfrm>
        </p:spPr>
        <p:txBody>
          <a:bodyPr>
            <a:normAutofit/>
          </a:bodyPr>
          <a:lstStyle/>
          <a:p>
            <a:r>
              <a:rPr lang="en-US" sz="3600" i="1" dirty="0" smtClean="0"/>
              <a:t>2 Corinthians 7:8-11</a:t>
            </a:r>
            <a:endParaRPr lang="en-US" sz="3600" i="1" dirty="0"/>
          </a:p>
        </p:txBody>
      </p:sp>
    </p:spTree>
    <p:extLst>
      <p:ext uri="{BB962C8B-B14F-4D97-AF65-F5344CB8AC3E}">
        <p14:creationId xmlns:p14="http://schemas.microsoft.com/office/powerpoint/2010/main" val="213869049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77251"/>
            <a:ext cx="7886700" cy="1325563"/>
          </a:xfrm>
        </p:spPr>
        <p:txBody>
          <a:bodyPr>
            <a:noAutofit/>
          </a:bodyPr>
          <a:lstStyle/>
          <a:p>
            <a:pPr algn="ctr"/>
            <a:r>
              <a:rPr lang="en-US" sz="7200" dirty="0" smtClean="0">
                <a:latin typeface="Blackadder ITC" panose="04020505051007020D02" pitchFamily="82" charset="0"/>
              </a:rPr>
              <a:t>Conception and Birth of Sin</a:t>
            </a:r>
            <a:endParaRPr lang="en-US" sz="7200" dirty="0">
              <a:latin typeface="Blackadder ITC" panose="04020505051007020D02" pitchFamily="82" charset="0"/>
            </a:endParaRPr>
          </a:p>
        </p:txBody>
      </p:sp>
      <p:sp>
        <p:nvSpPr>
          <p:cNvPr id="3" name="Content Placeholder 2"/>
          <p:cNvSpPr>
            <a:spLocks noGrp="1"/>
          </p:cNvSpPr>
          <p:nvPr>
            <p:ph idx="1"/>
          </p:nvPr>
        </p:nvSpPr>
        <p:spPr/>
        <p:txBody>
          <a:bodyPr>
            <a:normAutofit/>
          </a:bodyPr>
          <a:lstStyle/>
          <a:p>
            <a:pPr marL="0" indent="0" algn="ctr">
              <a:buNone/>
            </a:pPr>
            <a:endParaRPr lang="en-US" sz="1200" b="1" dirty="0" smtClean="0"/>
          </a:p>
          <a:p>
            <a:pPr marL="0" indent="0" algn="ctr">
              <a:buNone/>
            </a:pPr>
            <a:endParaRPr lang="en-US" sz="3600" b="1" dirty="0" smtClean="0"/>
          </a:p>
          <a:p>
            <a:pPr marL="0" indent="0" algn="ctr">
              <a:buNone/>
            </a:pPr>
            <a:r>
              <a:rPr lang="en-US" sz="4400" b="1" dirty="0" smtClean="0"/>
              <a:t>Begins in the Heart</a:t>
            </a:r>
          </a:p>
          <a:p>
            <a:pPr marL="0" indent="0" algn="ctr">
              <a:buNone/>
            </a:pPr>
            <a:r>
              <a:rPr lang="en-US" sz="4000" i="1" dirty="0" smtClean="0"/>
              <a:t>Matthew 15:19; James 1:13-15</a:t>
            </a:r>
          </a:p>
          <a:p>
            <a:pPr marL="0" indent="0" algn="ctr">
              <a:buNone/>
            </a:pPr>
            <a:r>
              <a:rPr lang="en-US" sz="4400" b="1" dirty="0" smtClean="0"/>
              <a:t>A Violation of God’s Law</a:t>
            </a:r>
          </a:p>
          <a:p>
            <a:pPr marL="0" indent="0" algn="ctr">
              <a:buNone/>
            </a:pPr>
            <a:r>
              <a:rPr lang="en-US" sz="4000" i="1" dirty="0" smtClean="0"/>
              <a:t>1 John 3:4</a:t>
            </a:r>
            <a:endParaRPr lang="en-US" sz="4000" i="1" dirty="0"/>
          </a:p>
        </p:txBody>
      </p:sp>
    </p:spTree>
    <p:extLst>
      <p:ext uri="{BB962C8B-B14F-4D97-AF65-F5344CB8AC3E}">
        <p14:creationId xmlns:p14="http://schemas.microsoft.com/office/powerpoint/2010/main" val="212781991"/>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77251"/>
            <a:ext cx="7886700" cy="1325563"/>
          </a:xfrm>
        </p:spPr>
        <p:txBody>
          <a:bodyPr>
            <a:noAutofit/>
          </a:bodyPr>
          <a:lstStyle/>
          <a:p>
            <a:pPr algn="ctr"/>
            <a:r>
              <a:rPr lang="en-US" sz="7200" dirty="0" smtClean="0">
                <a:latin typeface="Blackadder ITC" panose="04020505051007020D02" pitchFamily="82" charset="0"/>
              </a:rPr>
              <a:t>The Heart and Action of Repentance</a:t>
            </a:r>
            <a:endParaRPr lang="en-US" sz="7200" dirty="0">
              <a:latin typeface="Blackadder ITC" panose="04020505051007020D02" pitchFamily="82" charset="0"/>
            </a:endParaRPr>
          </a:p>
        </p:txBody>
      </p:sp>
      <p:sp>
        <p:nvSpPr>
          <p:cNvPr id="3" name="Content Placeholder 2"/>
          <p:cNvSpPr>
            <a:spLocks noGrp="1"/>
          </p:cNvSpPr>
          <p:nvPr>
            <p:ph idx="1"/>
          </p:nvPr>
        </p:nvSpPr>
        <p:spPr/>
        <p:txBody>
          <a:bodyPr>
            <a:normAutofit lnSpcReduction="10000"/>
          </a:bodyPr>
          <a:lstStyle/>
          <a:p>
            <a:pPr marL="0" indent="0" algn="ctr">
              <a:buNone/>
            </a:pPr>
            <a:endParaRPr lang="en-US" sz="1200" b="1" dirty="0" smtClean="0"/>
          </a:p>
          <a:p>
            <a:pPr marL="0" indent="0" algn="ctr">
              <a:buNone/>
            </a:pPr>
            <a:endParaRPr lang="en-US" b="1" dirty="0" smtClean="0"/>
          </a:p>
          <a:p>
            <a:pPr marL="0" indent="0" algn="ctr">
              <a:buNone/>
            </a:pPr>
            <a:r>
              <a:rPr lang="en-US" sz="4400" b="1" dirty="0" smtClean="0"/>
              <a:t>Requires Godly Sorrow</a:t>
            </a:r>
          </a:p>
          <a:p>
            <a:pPr marL="0" indent="0" algn="ctr">
              <a:buNone/>
            </a:pPr>
            <a:r>
              <a:rPr lang="en-US" sz="4000" i="1" dirty="0" smtClean="0"/>
              <a:t>2 Corinthians 7:8-10;                            2 Samuel 12:15-9a; Psalm 51</a:t>
            </a:r>
          </a:p>
          <a:p>
            <a:pPr marL="0" indent="0" algn="ctr">
              <a:buNone/>
            </a:pPr>
            <a:r>
              <a:rPr lang="en-US" sz="4400" b="1" dirty="0" smtClean="0"/>
              <a:t>Requires Action</a:t>
            </a:r>
          </a:p>
          <a:p>
            <a:pPr marL="0" indent="0" algn="ctr">
              <a:buNone/>
            </a:pPr>
            <a:r>
              <a:rPr lang="en-US" sz="4000" i="1" dirty="0" smtClean="0"/>
              <a:t>2 Corinthians 7:11;                           Acts 9:9, 20; 8:18-24</a:t>
            </a:r>
            <a:endParaRPr lang="en-US" sz="4000" i="1" dirty="0"/>
          </a:p>
        </p:txBody>
      </p:sp>
    </p:spTree>
    <p:extLst>
      <p:ext uri="{BB962C8B-B14F-4D97-AF65-F5344CB8AC3E}">
        <p14:creationId xmlns:p14="http://schemas.microsoft.com/office/powerpoint/2010/main" val="1828508451"/>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7974"/>
            <a:ext cx="7772400" cy="2387600"/>
          </a:xfrm>
        </p:spPr>
        <p:txBody>
          <a:bodyPr>
            <a:normAutofit/>
          </a:bodyPr>
          <a:lstStyle/>
          <a:p>
            <a:r>
              <a:rPr lang="en-US" sz="8000" dirty="0" smtClean="0">
                <a:latin typeface="Blackadder ITC" panose="04020505051007020D02" pitchFamily="82" charset="0"/>
              </a:rPr>
              <a:t>The Heart and Action of Repentance</a:t>
            </a:r>
            <a:endParaRPr lang="en-US" sz="8000" dirty="0">
              <a:latin typeface="Blackadder ITC" panose="04020505051007020D02" pitchFamily="82" charset="0"/>
            </a:endParaRPr>
          </a:p>
        </p:txBody>
      </p:sp>
      <p:sp>
        <p:nvSpPr>
          <p:cNvPr id="3" name="Subtitle 2"/>
          <p:cNvSpPr>
            <a:spLocks noGrp="1"/>
          </p:cNvSpPr>
          <p:nvPr>
            <p:ph type="subTitle" idx="1"/>
          </p:nvPr>
        </p:nvSpPr>
        <p:spPr>
          <a:xfrm>
            <a:off x="1143000" y="4349012"/>
            <a:ext cx="6858000" cy="1655762"/>
          </a:xfrm>
        </p:spPr>
        <p:txBody>
          <a:bodyPr>
            <a:normAutofit/>
          </a:bodyPr>
          <a:lstStyle/>
          <a:p>
            <a:r>
              <a:rPr lang="en-US" sz="3600" i="1" dirty="0" smtClean="0"/>
              <a:t>2 Corinthians 7:8-11</a:t>
            </a:r>
            <a:endParaRPr lang="en-US" sz="3600" i="1" dirty="0"/>
          </a:p>
        </p:txBody>
      </p:sp>
    </p:spTree>
    <p:extLst>
      <p:ext uri="{BB962C8B-B14F-4D97-AF65-F5344CB8AC3E}">
        <p14:creationId xmlns:p14="http://schemas.microsoft.com/office/powerpoint/2010/main" val="11100853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1383</Words>
  <Application>Microsoft Office PowerPoint</Application>
  <PresentationFormat>On-screen Show (4:3)</PresentationFormat>
  <Paragraphs>98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Blackadder ITC</vt:lpstr>
      <vt:lpstr>Calibri</vt:lpstr>
      <vt:lpstr>Calibri Light</vt:lpstr>
      <vt:lpstr>Wingdings</vt:lpstr>
      <vt:lpstr>Office Theme</vt:lpstr>
      <vt:lpstr>PowerPoint Presentation</vt:lpstr>
      <vt:lpstr>The Heart and Action of Repentance</vt:lpstr>
      <vt:lpstr>Conception and Birth of Sin</vt:lpstr>
      <vt:lpstr>The Heart and Action of Repentance</vt:lpstr>
      <vt:lpstr>The Heart and Action of Repentance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Heart and Action of Repentance</dc:title>
  <dc:creator>Jeremiah Cox</dc:creator>
  <cp:lastModifiedBy>Jeremiah Cox</cp:lastModifiedBy>
  <cp:revision>5</cp:revision>
  <dcterms:created xsi:type="dcterms:W3CDTF">2015-12-06T13:46:11Z</dcterms:created>
  <dcterms:modified xsi:type="dcterms:W3CDTF">2015-12-06T13:57:59Z</dcterms:modified>
</cp:coreProperties>
</file>