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60" r:id="rId2"/>
    <p:sldId id="256" r:id="rId3"/>
    <p:sldId id="257" r:id="rId4"/>
    <p:sldId id="261" r:id="rId5"/>
    <p:sldId id="258" r:id="rId6"/>
    <p:sldId id="263" r:id="rId7"/>
    <p:sldId id="262" r:id="rId8"/>
    <p:sldId id="264" r:id="rId9"/>
    <p:sldId id="259"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64" y="72"/>
      </p:cViewPr>
      <p:guideLst/>
    </p:cSldViewPr>
  </p:slideViewPr>
  <p:notesTextViewPr>
    <p:cViewPr>
      <p:scale>
        <a:sx n="3" d="2"/>
        <a:sy n="3" d="2"/>
      </p:scale>
      <p:origin x="0" y="0"/>
    </p:cViewPr>
  </p:notesTextViewPr>
  <p:notesViewPr>
    <p:cSldViewPr snapToGrid="0">
      <p:cViewPr varScale="1">
        <p:scale>
          <a:sx n="57" d="100"/>
          <a:sy n="57" d="100"/>
        </p:scale>
        <p:origin x="1980"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B77B87-C062-4208-8FD5-8C540DD91F81}" type="datetimeFigureOut">
              <a:rPr lang="en-US" smtClean="0"/>
              <a:t>8/16/2015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53522A-B1E0-41AF-BA17-C2E15A86F2D1}" type="slidenum">
              <a:rPr lang="en-US" smtClean="0"/>
              <a:t>‹#›</a:t>
            </a:fld>
            <a:endParaRPr lang="en-US"/>
          </a:p>
        </p:txBody>
      </p:sp>
    </p:spTree>
    <p:extLst>
      <p:ext uri="{BB962C8B-B14F-4D97-AF65-F5344CB8AC3E}">
        <p14:creationId xmlns:p14="http://schemas.microsoft.com/office/powerpoint/2010/main" val="2785879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The Holy Spirit and Salvation</a:t>
            </a:r>
            <a:endParaRPr lang="en-US" dirty="0"/>
          </a:p>
          <a:p>
            <a:r>
              <a:rPr lang="en-US" b="1" dirty="0"/>
              <a:t>Introduction</a:t>
            </a:r>
            <a:endParaRPr lang="en-US" dirty="0"/>
          </a:p>
          <a:p>
            <a:pPr marL="171450" lvl="0" indent="-171450">
              <a:buFont typeface="Arial" panose="020B0604020202020204" pitchFamily="34" charset="0"/>
              <a:buChar char="•"/>
            </a:pPr>
            <a:r>
              <a:rPr lang="en-US" dirty="0"/>
              <a:t>The Holy Spirit plays an important role in salvation.</a:t>
            </a:r>
          </a:p>
          <a:p>
            <a:pPr marL="171450" lvl="0" indent="-171450">
              <a:buFont typeface="Arial" panose="020B0604020202020204" pitchFamily="34" charset="0"/>
              <a:buChar char="•"/>
            </a:pPr>
            <a:r>
              <a:rPr lang="en-US" dirty="0"/>
              <a:t>The relationship between the role of the HS in salvation and the Christian is often misunderstood.</a:t>
            </a:r>
          </a:p>
          <a:p>
            <a:pPr marL="171450" lvl="0" indent="-171450">
              <a:buFont typeface="Arial" panose="020B0604020202020204" pitchFamily="34" charset="0"/>
              <a:buChar char="•"/>
            </a:pPr>
            <a:r>
              <a:rPr lang="en-US" dirty="0"/>
              <a:t>What role does the HS play in our lives?</a:t>
            </a:r>
          </a:p>
          <a:p>
            <a:endParaRPr lang="en-US" dirty="0"/>
          </a:p>
        </p:txBody>
      </p:sp>
      <p:sp>
        <p:nvSpPr>
          <p:cNvPr id="4" name="Slide Number Placeholder 3"/>
          <p:cNvSpPr>
            <a:spLocks noGrp="1"/>
          </p:cNvSpPr>
          <p:nvPr>
            <p:ph type="sldNum" sz="quarter" idx="10"/>
          </p:nvPr>
        </p:nvSpPr>
        <p:spPr/>
        <p:txBody>
          <a:bodyPr/>
          <a:lstStyle/>
          <a:p>
            <a:fld id="{7053522A-B1E0-41AF-BA17-C2E15A86F2D1}" type="slidenum">
              <a:rPr lang="en-US" smtClean="0"/>
              <a:t>2</a:t>
            </a:fld>
            <a:endParaRPr lang="en-US"/>
          </a:p>
        </p:txBody>
      </p:sp>
    </p:spTree>
    <p:extLst>
      <p:ext uri="{BB962C8B-B14F-4D97-AF65-F5344CB8AC3E}">
        <p14:creationId xmlns:p14="http://schemas.microsoft.com/office/powerpoint/2010/main" val="41646383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400" b="1" dirty="0"/>
              <a:t>A member of the Godhead</a:t>
            </a:r>
          </a:p>
          <a:p>
            <a:pPr marL="171450" lvl="0" indent="-171450">
              <a:buFont typeface="Arial" panose="020B0604020202020204" pitchFamily="34" charset="0"/>
              <a:buChar char="•"/>
            </a:pPr>
            <a:r>
              <a:rPr lang="en-US" dirty="0"/>
              <a:t>Many mistake the Holy Spirit for a mystical force. They fail to recognize the relationship of the Holy Spirit to the Father, and the Son.</a:t>
            </a:r>
          </a:p>
          <a:p>
            <a:pPr marL="171450" lvl="0" indent="-171450">
              <a:buFont typeface="Arial" panose="020B0604020202020204" pitchFamily="34" charset="0"/>
              <a:buChar char="•"/>
            </a:pPr>
            <a:r>
              <a:rPr lang="en-US" dirty="0"/>
              <a:t>Some think the Holy Spirit is a force of feeling that falls over them from time to time. (“I feel the Holy Spirit in me!”)</a:t>
            </a:r>
          </a:p>
          <a:p>
            <a:pPr marL="171450" lvl="0" indent="-171450">
              <a:buFont typeface="Arial" panose="020B0604020202020204" pitchFamily="34" charset="0"/>
              <a:buChar char="•"/>
            </a:pPr>
            <a:r>
              <a:rPr lang="en-US" dirty="0"/>
              <a:t>These thoughts do not find their origin in Scripture. They are mere assumptions from ignorance.</a:t>
            </a:r>
          </a:p>
          <a:p>
            <a:pPr marL="171450" lvl="0" indent="-171450">
              <a:buFont typeface="Arial" panose="020B0604020202020204" pitchFamily="34" charset="0"/>
              <a:buChar char="•"/>
            </a:pPr>
            <a:r>
              <a:rPr lang="en-US" dirty="0"/>
              <a:t>The Godhead</a:t>
            </a:r>
          </a:p>
          <a:p>
            <a:pPr marL="628650" lvl="1" indent="-171450">
              <a:buFont typeface="Arial" panose="020B0604020202020204" pitchFamily="34" charset="0"/>
              <a:buChar char="•"/>
            </a:pPr>
            <a:r>
              <a:rPr lang="en-US" b="1" dirty="0"/>
              <a:t>Romans 1:18-20</a:t>
            </a:r>
            <a:r>
              <a:rPr lang="en-US" dirty="0"/>
              <a:t> – The invisible attributes are seen since the creation of the world. That is, His Power and Godhead. (Power obviously in the creation of everything.)</a:t>
            </a:r>
          </a:p>
          <a:p>
            <a:pPr marL="1085850" lvl="2" indent="-171450">
              <a:buFont typeface="Arial" panose="020B0604020202020204" pitchFamily="34" charset="0"/>
              <a:buChar char="•"/>
            </a:pPr>
            <a:r>
              <a:rPr lang="en-US" dirty="0"/>
              <a:t>Godhead – </a:t>
            </a:r>
            <a:r>
              <a:rPr lang="en-US" i="1" dirty="0" err="1"/>
              <a:t>theiotēs</a:t>
            </a:r>
            <a:r>
              <a:rPr lang="en-US" dirty="0"/>
              <a:t> – divinity. (Not only is His power made manifest in creation, but the fact that He is an intelligent, transcendent, and living being capable of such intricate design and thought.)</a:t>
            </a:r>
          </a:p>
          <a:p>
            <a:pPr marL="1085850" lvl="2" indent="-171450">
              <a:buFont typeface="Arial" panose="020B0604020202020204" pitchFamily="34" charset="0"/>
              <a:buChar char="•"/>
            </a:pPr>
            <a:r>
              <a:rPr lang="en-US" dirty="0"/>
              <a:t>He is not known personally in creation, but is known in His divine nature.</a:t>
            </a:r>
          </a:p>
          <a:p>
            <a:pPr marL="628650" lvl="1" indent="-171450">
              <a:buFont typeface="Arial" panose="020B0604020202020204" pitchFamily="34" charset="0"/>
              <a:buChar char="•"/>
            </a:pPr>
            <a:r>
              <a:rPr lang="en-US" b="1" dirty="0"/>
              <a:t>Colossians 2:8-10</a:t>
            </a:r>
            <a:r>
              <a:rPr lang="en-US" dirty="0"/>
              <a:t> – This shows that Jesus is incarnate God. (God in the flesh.)</a:t>
            </a:r>
          </a:p>
          <a:p>
            <a:pPr marL="1085850" lvl="2" indent="-171450">
              <a:buFont typeface="Arial" panose="020B0604020202020204" pitchFamily="34" charset="0"/>
              <a:buChar char="•"/>
            </a:pPr>
            <a:r>
              <a:rPr lang="en-US" dirty="0"/>
              <a:t>Coming as man did not suggest He was any less divine than when He was in the form of God. Jesus is of the Godhead.</a:t>
            </a:r>
          </a:p>
          <a:p>
            <a:pPr marL="1085850" lvl="2" indent="-171450">
              <a:buFont typeface="Arial" panose="020B0604020202020204" pitchFamily="34" charset="0"/>
              <a:buChar char="•"/>
            </a:pPr>
            <a:r>
              <a:rPr lang="en-US" dirty="0"/>
              <a:t>This is the same person who was in the beginning and played a part in creation </a:t>
            </a:r>
            <a:r>
              <a:rPr lang="en-US" b="1" dirty="0"/>
              <a:t>(cf. Hebrews 1:2</a:t>
            </a:r>
            <a:r>
              <a:rPr lang="en-US" dirty="0"/>
              <a:t>).</a:t>
            </a:r>
          </a:p>
          <a:p>
            <a:pPr marL="628650" lvl="1" indent="-171450">
              <a:buFont typeface="Arial" panose="020B0604020202020204" pitchFamily="34" charset="0"/>
              <a:buChar char="•"/>
            </a:pPr>
            <a:r>
              <a:rPr lang="en-US" b="1" dirty="0"/>
              <a:t>Genesis 1:1-2</a:t>
            </a:r>
            <a:r>
              <a:rPr lang="en-US" dirty="0"/>
              <a:t> – The HS was present in the beginning at creation. </a:t>
            </a:r>
          </a:p>
          <a:p>
            <a:pPr marL="1085850" lvl="2" indent="-171450">
              <a:buFont typeface="Arial" panose="020B0604020202020204" pitchFamily="34" charset="0"/>
              <a:buChar char="•"/>
            </a:pPr>
            <a:r>
              <a:rPr lang="en-US" dirty="0"/>
              <a:t>Look </a:t>
            </a:r>
            <a:r>
              <a:rPr lang="en-US" dirty="0" err="1"/>
              <a:t>closly</a:t>
            </a:r>
            <a:r>
              <a:rPr lang="en-US" dirty="0"/>
              <a:t> to see the entirety of the Godhead. (</a:t>
            </a:r>
            <a:r>
              <a:rPr lang="en-US" b="1" dirty="0"/>
              <a:t>v. 1 – God; v. 2 – Spirit; v. 3 – God </a:t>
            </a:r>
            <a:r>
              <a:rPr lang="en-US" b="1" u="sng" dirty="0"/>
              <a:t>said</a:t>
            </a:r>
            <a:r>
              <a:rPr lang="en-US" b="1" dirty="0"/>
              <a:t>, word) (God – </a:t>
            </a:r>
            <a:r>
              <a:rPr lang="en-US" b="1" i="1" dirty="0"/>
              <a:t>'</a:t>
            </a:r>
            <a:r>
              <a:rPr lang="en-US" b="1" i="1" dirty="0" err="1"/>
              <a:t>ĕlôhı̂ym</a:t>
            </a:r>
            <a:r>
              <a:rPr lang="en-US" b="1" dirty="0"/>
              <a:t> – gods; plural supreme God).</a:t>
            </a:r>
            <a:endParaRPr lang="en-US" dirty="0"/>
          </a:p>
          <a:p>
            <a:pPr marL="1085850" lvl="2" indent="-171450">
              <a:buFont typeface="Arial" panose="020B0604020202020204" pitchFamily="34" charset="0"/>
              <a:buChar char="•"/>
            </a:pPr>
            <a:r>
              <a:rPr lang="en-US" dirty="0"/>
              <a:t>Creating man – </a:t>
            </a:r>
            <a:r>
              <a:rPr lang="en-US" b="1" dirty="0"/>
              <a:t>“Let us” (Genesis 1:26)</a:t>
            </a:r>
            <a:endParaRPr lang="en-US" dirty="0"/>
          </a:p>
          <a:p>
            <a:pPr marL="1085850" lvl="2" indent="-171450">
              <a:buFont typeface="Arial" panose="020B0604020202020204" pitchFamily="34" charset="0"/>
              <a:buChar char="•"/>
            </a:pPr>
            <a:r>
              <a:rPr lang="en-US" i="1" dirty="0"/>
              <a:t>“</a:t>
            </a:r>
            <a:r>
              <a:rPr lang="en-US" b="1" i="1" dirty="0"/>
              <a:t>By His Spirit He adorned the heavens”</a:t>
            </a:r>
            <a:r>
              <a:rPr lang="en-US" b="1" dirty="0"/>
              <a:t> (Job 26:13</a:t>
            </a:r>
            <a:r>
              <a:rPr lang="en-US" dirty="0"/>
              <a:t>).</a:t>
            </a:r>
          </a:p>
          <a:p>
            <a:pPr marL="1085850" lvl="2" indent="-171450">
              <a:buFont typeface="Arial" panose="020B0604020202020204" pitchFamily="34" charset="0"/>
              <a:buChar char="•"/>
            </a:pPr>
            <a:r>
              <a:rPr lang="en-US" dirty="0"/>
              <a:t>How exactly the HS was involved in creation would be speculative in discussion. </a:t>
            </a:r>
            <a:r>
              <a:rPr lang="en-US" i="1" dirty="0"/>
              <a:t>(“</a:t>
            </a:r>
            <a:r>
              <a:rPr lang="en-US" b="1" i="1" dirty="0"/>
              <a:t>The secret things belong to the Lord our God, but those things which are revealed belong to us and to our children forever, that we may do all the words of this law”</a:t>
            </a:r>
            <a:r>
              <a:rPr lang="en-US" b="1" dirty="0"/>
              <a:t> Deuteronomy 29:29</a:t>
            </a:r>
            <a:r>
              <a:rPr lang="en-US" dirty="0"/>
              <a:t>)</a:t>
            </a:r>
          </a:p>
          <a:p>
            <a:pPr marL="628650" lvl="1" indent="-171450">
              <a:buFont typeface="Arial" panose="020B0604020202020204" pitchFamily="34" charset="0"/>
              <a:buChar char="•"/>
            </a:pPr>
            <a:r>
              <a:rPr lang="en-US" dirty="0"/>
              <a:t>Godhead means divinity. Both the Father and the Son are placed at the creation scene – they are the divine. However, included in the creation process was the HS.</a:t>
            </a:r>
          </a:p>
          <a:p>
            <a:pPr marL="1085850" lvl="2" indent="-171450">
              <a:buFont typeface="Arial" panose="020B0604020202020204" pitchFamily="34" charset="0"/>
              <a:buChar char="•"/>
            </a:pPr>
            <a:r>
              <a:rPr lang="en-US" dirty="0"/>
              <a:t>The Godhead made manifest in creation by intelligent design and eternal power is in part the Holy Spirit. (</a:t>
            </a:r>
            <a:r>
              <a:rPr lang="en-US" b="1" u="sng" dirty="0"/>
              <a:t>He</a:t>
            </a:r>
            <a:r>
              <a:rPr lang="en-US" dirty="0"/>
              <a:t>, not it, is an intelligent being. </a:t>
            </a:r>
            <a:r>
              <a:rPr lang="en-US" dirty="0">
                <a:sym typeface="Wingdings" panose="05000000000000000000" pitchFamily="2" charset="2"/>
              </a:rPr>
              <a:t></a:t>
            </a:r>
            <a:r>
              <a:rPr lang="en-US" dirty="0"/>
              <a:t>)</a:t>
            </a:r>
          </a:p>
          <a:p>
            <a:endParaRPr lang="en-US" dirty="0"/>
          </a:p>
        </p:txBody>
      </p:sp>
      <p:sp>
        <p:nvSpPr>
          <p:cNvPr id="4" name="Slide Number Placeholder 3"/>
          <p:cNvSpPr>
            <a:spLocks noGrp="1"/>
          </p:cNvSpPr>
          <p:nvPr>
            <p:ph type="sldNum" sz="quarter" idx="10"/>
          </p:nvPr>
        </p:nvSpPr>
        <p:spPr/>
        <p:txBody>
          <a:bodyPr/>
          <a:lstStyle/>
          <a:p>
            <a:fld id="{7053522A-B1E0-41AF-BA17-C2E15A86F2D1}" type="slidenum">
              <a:rPr lang="en-US" smtClean="0"/>
              <a:t>3</a:t>
            </a:fld>
            <a:endParaRPr lang="en-US"/>
          </a:p>
        </p:txBody>
      </p:sp>
    </p:spTree>
    <p:extLst>
      <p:ext uri="{BB962C8B-B14F-4D97-AF65-F5344CB8AC3E}">
        <p14:creationId xmlns:p14="http://schemas.microsoft.com/office/powerpoint/2010/main" val="32034116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400" b="1" dirty="0"/>
              <a:t>An Intelligent Being</a:t>
            </a:r>
          </a:p>
          <a:p>
            <a:pPr marL="171450" lvl="0" indent="-171450">
              <a:buFont typeface="Arial" panose="020B0604020202020204" pitchFamily="34" charset="0"/>
              <a:buChar char="•"/>
            </a:pPr>
            <a:r>
              <a:rPr lang="en-US" b="1" dirty="0"/>
              <a:t>1 Corinthians 2:6-16</a:t>
            </a:r>
            <a:endParaRPr lang="en-US" dirty="0"/>
          </a:p>
          <a:p>
            <a:pPr marL="628650" lvl="1" indent="-171450">
              <a:buFont typeface="Arial" panose="020B0604020202020204" pitchFamily="34" charset="0"/>
              <a:buChar char="•"/>
            </a:pPr>
            <a:r>
              <a:rPr lang="en-US" dirty="0"/>
              <a:t>In chapter 1 Paul refuted the idea that worldly wisdom could reveal the things of God. (The Gospel is not a product of man’s wisdom.)</a:t>
            </a:r>
          </a:p>
          <a:p>
            <a:pPr marL="1085850" lvl="2" indent="-171450">
              <a:buFont typeface="Arial" panose="020B0604020202020204" pitchFamily="34" charset="0"/>
              <a:buChar char="•"/>
            </a:pPr>
            <a:r>
              <a:rPr lang="en-US" b="1" dirty="0"/>
              <a:t>2:1-5</a:t>
            </a:r>
            <a:r>
              <a:rPr lang="en-US" dirty="0"/>
              <a:t> – He did not speak wisdom to them (mans wisdom). He spoke the Gospel (Christ and Him crucified).</a:t>
            </a:r>
          </a:p>
          <a:p>
            <a:pPr marL="1543050" lvl="3" indent="-171450">
              <a:buFont typeface="Arial" panose="020B0604020202020204" pitchFamily="34" charset="0"/>
              <a:buChar char="•"/>
            </a:pPr>
            <a:r>
              <a:rPr lang="en-US" dirty="0"/>
              <a:t>His message was in demonstration (or manifestation; proof) of the Spirit. How? </a:t>
            </a:r>
            <a:r>
              <a:rPr lang="en-US" dirty="0">
                <a:sym typeface="Wingdings" panose="05000000000000000000" pitchFamily="2" charset="2"/>
              </a:rPr>
              <a:t></a:t>
            </a:r>
            <a:endParaRPr lang="en-US" dirty="0"/>
          </a:p>
          <a:p>
            <a:pPr marL="628650" lvl="1" indent="-171450">
              <a:buFont typeface="Arial" panose="020B0604020202020204" pitchFamily="34" charset="0"/>
              <a:buChar char="•"/>
            </a:pPr>
            <a:r>
              <a:rPr lang="en-US" b="1" dirty="0"/>
              <a:t>2:6-9</a:t>
            </a:r>
            <a:r>
              <a:rPr lang="en-US" dirty="0"/>
              <a:t> – He did speak wisdom, but it was God’s wisdom. However, that had been hidden. How did he come into access with God’s wisdom? </a:t>
            </a:r>
            <a:r>
              <a:rPr lang="en-US" dirty="0">
                <a:sym typeface="Wingdings" panose="05000000000000000000" pitchFamily="2" charset="2"/>
              </a:rPr>
              <a:t></a:t>
            </a:r>
            <a:endParaRPr lang="en-US" dirty="0"/>
          </a:p>
          <a:p>
            <a:pPr marL="628650" lvl="1" indent="-171450">
              <a:buFont typeface="Arial" panose="020B0604020202020204" pitchFamily="34" charset="0"/>
              <a:buChar char="•"/>
            </a:pPr>
            <a:r>
              <a:rPr lang="en-US" b="1" dirty="0"/>
              <a:t>2:10-12</a:t>
            </a:r>
            <a:r>
              <a:rPr lang="en-US" dirty="0"/>
              <a:t> – God revealed His will through the Holy Spirit.</a:t>
            </a:r>
          </a:p>
          <a:p>
            <a:pPr marL="1085850" lvl="2" indent="-171450">
              <a:buFont typeface="Arial" panose="020B0604020202020204" pitchFamily="34" charset="0"/>
              <a:buChar char="•"/>
            </a:pPr>
            <a:r>
              <a:rPr lang="en-US" dirty="0"/>
              <a:t>Notice that the Spirit has the ability to search, and know.</a:t>
            </a:r>
          </a:p>
          <a:p>
            <a:pPr marL="1085850" lvl="2" indent="-171450">
              <a:buFont typeface="Arial" panose="020B0604020202020204" pitchFamily="34" charset="0"/>
              <a:buChar char="•"/>
            </a:pPr>
            <a:r>
              <a:rPr lang="en-US" b="1" dirty="0"/>
              <a:t>2:13-16</a:t>
            </a:r>
            <a:r>
              <a:rPr lang="en-US" dirty="0"/>
              <a:t> – The Spirit also has the ability to teach.</a:t>
            </a:r>
          </a:p>
          <a:p>
            <a:pPr marL="171450" lvl="0" indent="-171450">
              <a:buFont typeface="Arial" panose="020B0604020202020204" pitchFamily="34" charset="0"/>
              <a:buChar char="•"/>
            </a:pPr>
            <a:r>
              <a:rPr lang="en-US" dirty="0"/>
              <a:t>That the Holy Spirit </a:t>
            </a:r>
            <a:r>
              <a:rPr lang="en-US" u="sng" dirty="0"/>
              <a:t>searches</a:t>
            </a:r>
            <a:r>
              <a:rPr lang="en-US" dirty="0"/>
              <a:t> the things of God and therefore </a:t>
            </a:r>
            <a:r>
              <a:rPr lang="en-US" u="sng" dirty="0"/>
              <a:t>knows</a:t>
            </a:r>
            <a:r>
              <a:rPr lang="en-US" dirty="0"/>
              <a:t> them, and is able to </a:t>
            </a:r>
            <a:r>
              <a:rPr lang="en-US" u="sng" dirty="0"/>
              <a:t>teach</a:t>
            </a:r>
            <a:r>
              <a:rPr lang="en-US" dirty="0"/>
              <a:t> them, implies that </a:t>
            </a:r>
            <a:r>
              <a:rPr lang="en-US" u="sng" dirty="0"/>
              <a:t>He is an intelligent being</a:t>
            </a:r>
            <a:r>
              <a:rPr lang="en-US" dirty="0"/>
              <a:t>.</a:t>
            </a:r>
          </a:p>
          <a:p>
            <a:pPr marL="171450" lvl="0" indent="-171450">
              <a:buFont typeface="Arial" panose="020B0604020202020204" pitchFamily="34" charset="0"/>
              <a:buChar char="•"/>
            </a:pPr>
            <a:r>
              <a:rPr lang="en-US" dirty="0"/>
              <a:t>Who is the we in this passage? </a:t>
            </a:r>
            <a:r>
              <a:rPr lang="en-US" dirty="0">
                <a:sym typeface="Wingdings" panose="05000000000000000000" pitchFamily="2" charset="2"/>
              </a:rPr>
              <a:t></a:t>
            </a:r>
            <a:r>
              <a:rPr lang="en-US" dirty="0"/>
              <a:t> Has to be those to whom the Spirit is given (</a:t>
            </a:r>
            <a:r>
              <a:rPr lang="en-US" b="1" dirty="0"/>
              <a:t>cf. 2:12</a:t>
            </a:r>
            <a:r>
              <a:rPr lang="en-US" dirty="0"/>
              <a:t>).</a:t>
            </a:r>
          </a:p>
          <a:p>
            <a:pPr marL="628650" lvl="1" indent="-171450">
              <a:buFont typeface="Arial" panose="020B0604020202020204" pitchFamily="34" charset="0"/>
              <a:buChar char="•"/>
            </a:pPr>
            <a:r>
              <a:rPr lang="en-US" b="1" dirty="0"/>
              <a:t>Acts 1:8</a:t>
            </a:r>
            <a:r>
              <a:rPr lang="en-US" dirty="0"/>
              <a:t> – Jesus, before His ascension, promised the Holy Spirit to the apostles (</a:t>
            </a:r>
            <a:r>
              <a:rPr lang="en-US" b="1" dirty="0"/>
              <a:t>v. 2</a:t>
            </a:r>
            <a:r>
              <a:rPr lang="en-US" dirty="0"/>
              <a:t>).</a:t>
            </a:r>
          </a:p>
          <a:p>
            <a:pPr marL="1085850" lvl="2" indent="-171450">
              <a:buFont typeface="Arial" panose="020B0604020202020204" pitchFamily="34" charset="0"/>
              <a:buChar char="•"/>
            </a:pPr>
            <a:r>
              <a:rPr lang="en-US" dirty="0"/>
              <a:t>Jesus told the apostles when He left they would be rejected – </a:t>
            </a:r>
            <a:r>
              <a:rPr lang="en-US" b="1" dirty="0"/>
              <a:t>John 16:6-7</a:t>
            </a:r>
            <a:r>
              <a:rPr lang="en-US" dirty="0"/>
              <a:t> – Jesus would give them the Helper. What would He do? – </a:t>
            </a:r>
            <a:r>
              <a:rPr lang="en-US" b="1" dirty="0"/>
              <a:t>16:12-15</a:t>
            </a:r>
            <a:r>
              <a:rPr lang="en-US" dirty="0"/>
              <a:t> – He will guide the apostles into all truth.</a:t>
            </a:r>
          </a:p>
          <a:p>
            <a:pPr marL="1085850" lvl="2" indent="-171450">
              <a:buFont typeface="Arial" panose="020B0604020202020204" pitchFamily="34" charset="0"/>
              <a:buChar char="•"/>
            </a:pPr>
            <a:r>
              <a:rPr lang="en-US" dirty="0"/>
              <a:t>This would occur when they received power in Jerusalem – </a:t>
            </a:r>
            <a:r>
              <a:rPr lang="en-US" b="1" dirty="0"/>
              <a:t>Luke 24:49</a:t>
            </a:r>
            <a:endParaRPr lang="en-US" dirty="0"/>
          </a:p>
          <a:p>
            <a:endParaRPr lang="en-US" dirty="0"/>
          </a:p>
        </p:txBody>
      </p:sp>
      <p:sp>
        <p:nvSpPr>
          <p:cNvPr id="4" name="Slide Number Placeholder 3"/>
          <p:cNvSpPr>
            <a:spLocks noGrp="1"/>
          </p:cNvSpPr>
          <p:nvPr>
            <p:ph type="sldNum" sz="quarter" idx="10"/>
          </p:nvPr>
        </p:nvSpPr>
        <p:spPr/>
        <p:txBody>
          <a:bodyPr/>
          <a:lstStyle/>
          <a:p>
            <a:fld id="{7053522A-B1E0-41AF-BA17-C2E15A86F2D1}" type="slidenum">
              <a:rPr lang="en-US" smtClean="0"/>
              <a:t>4</a:t>
            </a:fld>
            <a:endParaRPr lang="en-US"/>
          </a:p>
        </p:txBody>
      </p:sp>
    </p:spTree>
    <p:extLst>
      <p:ext uri="{BB962C8B-B14F-4D97-AF65-F5344CB8AC3E}">
        <p14:creationId xmlns:p14="http://schemas.microsoft.com/office/powerpoint/2010/main" val="33106026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400" b="1" dirty="0"/>
              <a:t>What is the Holy Spirit’s work?</a:t>
            </a:r>
          </a:p>
          <a:p>
            <a:pPr marL="171450" lvl="0" indent="-171450">
              <a:buFont typeface="Arial" panose="020B0604020202020204" pitchFamily="34" charset="0"/>
              <a:buChar char="•"/>
            </a:pPr>
            <a:r>
              <a:rPr lang="en-US" dirty="0"/>
              <a:t>By examining the first appearance of the Helper (Holy Spirit) as promised by Christ, we can understand what His work is, and how it is accomplished.</a:t>
            </a:r>
          </a:p>
          <a:p>
            <a:pPr marL="171450" lvl="0" indent="-171450">
              <a:buFont typeface="Arial" panose="020B0604020202020204" pitchFamily="34" charset="0"/>
              <a:buChar char="•"/>
            </a:pPr>
            <a:r>
              <a:rPr lang="en-US" b="1" dirty="0"/>
              <a:t>Acts 2</a:t>
            </a:r>
            <a:r>
              <a:rPr lang="en-US" dirty="0"/>
              <a:t> – The day of Pentecost.</a:t>
            </a:r>
          </a:p>
          <a:p>
            <a:pPr marL="628650" lvl="1" indent="-171450">
              <a:buFont typeface="Arial" panose="020B0604020202020204" pitchFamily="34" charset="0"/>
              <a:buChar char="•"/>
            </a:pPr>
            <a:r>
              <a:rPr lang="en-US" b="1" dirty="0"/>
              <a:t>2:1-4</a:t>
            </a:r>
            <a:r>
              <a:rPr lang="en-US" dirty="0"/>
              <a:t> – they were filled with the Holy Spirit. Why?</a:t>
            </a:r>
          </a:p>
          <a:p>
            <a:pPr marL="1085850" lvl="2" indent="-171450">
              <a:buFont typeface="Arial" panose="020B0604020202020204" pitchFamily="34" charset="0"/>
              <a:buChar char="•"/>
            </a:pPr>
            <a:r>
              <a:rPr lang="en-US" dirty="0"/>
              <a:t>It was not for their benefit. Again, it was to guide them into all truth.</a:t>
            </a:r>
          </a:p>
          <a:p>
            <a:pPr marL="1085850" lvl="2" indent="-171450">
              <a:buFont typeface="Arial" panose="020B0604020202020204" pitchFamily="34" charset="0"/>
              <a:buChar char="•"/>
            </a:pPr>
            <a:r>
              <a:rPr lang="en-US" dirty="0"/>
              <a:t>Was their being baptized with the Holy Spirit (</a:t>
            </a:r>
            <a:r>
              <a:rPr lang="en-US" b="1" dirty="0"/>
              <a:t>cf. 1:5</a:t>
            </a:r>
            <a:r>
              <a:rPr lang="en-US" dirty="0"/>
              <a:t>) a factor in man’s salvation? NO. It was to allow them, by being led in all truth, to fulfill the great commission given by the Lord (</a:t>
            </a:r>
            <a:r>
              <a:rPr lang="en-US" b="1" dirty="0"/>
              <a:t>cf. Matthew 28:18-20</a:t>
            </a:r>
            <a:r>
              <a:rPr lang="en-US" dirty="0"/>
              <a:t>).</a:t>
            </a:r>
          </a:p>
          <a:p>
            <a:pPr marL="1085850" lvl="2" indent="-171450">
              <a:buFont typeface="Arial" panose="020B0604020202020204" pitchFamily="34" charset="0"/>
              <a:buChar char="•"/>
            </a:pPr>
            <a:r>
              <a:rPr lang="en-US" b="1" i="1" dirty="0"/>
              <a:t>The Holy Spirit did not fall on the apostles for their benefit personally, but for the benefit of all.</a:t>
            </a:r>
            <a:endParaRPr lang="en-US" dirty="0"/>
          </a:p>
          <a:p>
            <a:pPr marL="1543050" lvl="3" indent="-171450">
              <a:buFont typeface="Arial" panose="020B0604020202020204" pitchFamily="34" charset="0"/>
              <a:buChar char="•"/>
            </a:pPr>
            <a:r>
              <a:rPr lang="en-US" b="1" i="1" dirty="0"/>
              <a:t>In the process of Salvation the Holy Spirit never works directly on those who are being saved, but indirectly through another factor. </a:t>
            </a:r>
            <a:endParaRPr lang="en-US" dirty="0"/>
          </a:p>
          <a:p>
            <a:endParaRPr lang="en-US" dirty="0"/>
          </a:p>
        </p:txBody>
      </p:sp>
      <p:sp>
        <p:nvSpPr>
          <p:cNvPr id="4" name="Slide Number Placeholder 3"/>
          <p:cNvSpPr>
            <a:spLocks noGrp="1"/>
          </p:cNvSpPr>
          <p:nvPr>
            <p:ph type="sldNum" sz="quarter" idx="10"/>
          </p:nvPr>
        </p:nvSpPr>
        <p:spPr/>
        <p:txBody>
          <a:bodyPr/>
          <a:lstStyle/>
          <a:p>
            <a:fld id="{7053522A-B1E0-41AF-BA17-C2E15A86F2D1}" type="slidenum">
              <a:rPr lang="en-US" smtClean="0"/>
              <a:t>5</a:t>
            </a:fld>
            <a:endParaRPr lang="en-US"/>
          </a:p>
        </p:txBody>
      </p:sp>
    </p:spTree>
    <p:extLst>
      <p:ext uri="{BB962C8B-B14F-4D97-AF65-F5344CB8AC3E}">
        <p14:creationId xmlns:p14="http://schemas.microsoft.com/office/powerpoint/2010/main" val="25792250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28650" lvl="1" indent="-171450">
              <a:buFont typeface="Arial" panose="020B0604020202020204" pitchFamily="34" charset="0"/>
              <a:buChar char="•"/>
            </a:pPr>
            <a:r>
              <a:rPr lang="en-US" b="1" dirty="0"/>
              <a:t>2:4, 6-7, 12</a:t>
            </a:r>
            <a:r>
              <a:rPr lang="en-US" dirty="0"/>
              <a:t> – The miraculous gift of tongue speaking accompanied the Holy Spirit baptism of the apostles.</a:t>
            </a:r>
          </a:p>
          <a:p>
            <a:pPr marL="1085850" lvl="2" indent="-171450">
              <a:buFont typeface="Arial" panose="020B0604020202020204" pitchFamily="34" charset="0"/>
              <a:buChar char="•"/>
            </a:pPr>
            <a:r>
              <a:rPr lang="en-US" dirty="0"/>
              <a:t>This was a direct working of the Holy Spirit on the apostles. But its purpose was to confirm the word He was speaking through them (cf. </a:t>
            </a:r>
            <a:r>
              <a:rPr lang="en-US" b="1" dirty="0"/>
              <a:t>Hebrews 2:2-4</a:t>
            </a:r>
            <a:r>
              <a:rPr lang="en-US" dirty="0"/>
              <a:t>).</a:t>
            </a:r>
          </a:p>
          <a:p>
            <a:pPr marL="1085850" lvl="2" indent="-171450">
              <a:buFont typeface="Arial" panose="020B0604020202020204" pitchFamily="34" charset="0"/>
              <a:buChar char="•"/>
            </a:pPr>
            <a:r>
              <a:rPr lang="en-US" dirty="0"/>
              <a:t>The Spiritual gifts were given to reveal God’s word and confirm it. These were to cease when the entire inspired message was revealed (</a:t>
            </a:r>
            <a:r>
              <a:rPr lang="en-US" b="1" dirty="0"/>
              <a:t>cf. 1 Corinthians 13:8-10</a:t>
            </a:r>
            <a:r>
              <a:rPr lang="en-US" dirty="0"/>
              <a:t>).</a:t>
            </a:r>
          </a:p>
          <a:p>
            <a:pPr marL="1543050" lvl="3" indent="-171450">
              <a:buFont typeface="Arial" panose="020B0604020202020204" pitchFamily="34" charset="0"/>
              <a:buChar char="•"/>
            </a:pPr>
            <a:r>
              <a:rPr lang="en-US" dirty="0"/>
              <a:t>Prophecy, tongues, knowledge are all miraculous in nature. (The knowledge was not normal, but a spiritual gift.)</a:t>
            </a:r>
          </a:p>
          <a:p>
            <a:pPr marL="1543050" lvl="3" indent="-171450">
              <a:buFont typeface="Arial" panose="020B0604020202020204" pitchFamily="34" charset="0"/>
              <a:buChar char="•"/>
            </a:pPr>
            <a:r>
              <a:rPr lang="en-US" dirty="0"/>
              <a:t>They had the gifts for the benefit of everyone around them. Not for their personal salvation. They were not saved because of the gifts they had. They were saved because of their obedience to the message (</a:t>
            </a:r>
            <a:r>
              <a:rPr lang="en-US" b="1" dirty="0"/>
              <a:t>cf. 12:13</a:t>
            </a:r>
            <a:r>
              <a:rPr lang="en-US" dirty="0"/>
              <a:t>).</a:t>
            </a:r>
          </a:p>
          <a:p>
            <a:pPr marL="1085850" lvl="2" indent="-171450">
              <a:buFont typeface="Arial" panose="020B0604020202020204" pitchFamily="34" charset="0"/>
              <a:buChar char="•"/>
            </a:pPr>
            <a:r>
              <a:rPr lang="en-US" b="1" i="1" dirty="0"/>
              <a:t>Any working of the Holy Spirit was to reveal the wisdom of God, and confirm that message.</a:t>
            </a:r>
            <a:endParaRPr lang="en-US" dirty="0"/>
          </a:p>
          <a:p>
            <a:endParaRPr lang="en-US" dirty="0"/>
          </a:p>
        </p:txBody>
      </p:sp>
      <p:sp>
        <p:nvSpPr>
          <p:cNvPr id="4" name="Slide Number Placeholder 3"/>
          <p:cNvSpPr>
            <a:spLocks noGrp="1"/>
          </p:cNvSpPr>
          <p:nvPr>
            <p:ph type="sldNum" sz="quarter" idx="10"/>
          </p:nvPr>
        </p:nvSpPr>
        <p:spPr/>
        <p:txBody>
          <a:bodyPr/>
          <a:lstStyle/>
          <a:p>
            <a:fld id="{7053522A-B1E0-41AF-BA17-C2E15A86F2D1}" type="slidenum">
              <a:rPr lang="en-US" smtClean="0"/>
              <a:t>6</a:t>
            </a:fld>
            <a:endParaRPr lang="en-US"/>
          </a:p>
        </p:txBody>
      </p:sp>
    </p:spTree>
    <p:extLst>
      <p:ext uri="{BB962C8B-B14F-4D97-AF65-F5344CB8AC3E}">
        <p14:creationId xmlns:p14="http://schemas.microsoft.com/office/powerpoint/2010/main" val="28184473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28650" lvl="1" indent="-171450">
              <a:buFont typeface="Arial" panose="020B0604020202020204" pitchFamily="34" charset="0"/>
              <a:buChar char="•"/>
            </a:pPr>
            <a:r>
              <a:rPr lang="en-US" b="1" dirty="0"/>
              <a:t>MENTION 2:14-36</a:t>
            </a:r>
            <a:r>
              <a:rPr lang="en-US" dirty="0"/>
              <a:t> – Peter stood up and explained what was occurring. This was a fulfillment of prophecy. He preached the Gospel message.</a:t>
            </a:r>
          </a:p>
          <a:p>
            <a:pPr marL="1085850" lvl="2" indent="-171450">
              <a:buFont typeface="Arial" panose="020B0604020202020204" pitchFamily="34" charset="0"/>
              <a:buChar char="•"/>
            </a:pPr>
            <a:r>
              <a:rPr lang="en-US" b="1" i="1" dirty="0"/>
              <a:t>Note: Peter was not speaking his own thoughts and wisdom. This was the Spirit revealing the word of God through Peter (cf. 1 Corinthians 2).</a:t>
            </a:r>
            <a:endParaRPr lang="en-US" dirty="0"/>
          </a:p>
          <a:p>
            <a:pPr marL="1085850" lvl="2" indent="-171450">
              <a:buFont typeface="Arial" panose="020B0604020202020204" pitchFamily="34" charset="0"/>
              <a:buChar char="•"/>
            </a:pPr>
            <a:r>
              <a:rPr lang="en-US" dirty="0"/>
              <a:t>The recorded sermon was not of Peter’s interpretation (origin) but that of God’s (</a:t>
            </a:r>
            <a:r>
              <a:rPr lang="en-US" b="1" dirty="0"/>
              <a:t>cf. 2 Peter 1:20-21</a:t>
            </a:r>
            <a:r>
              <a:rPr lang="en-US" dirty="0"/>
              <a:t>). Thus, it wielded power (</a:t>
            </a:r>
            <a:r>
              <a:rPr lang="en-US" b="1" dirty="0"/>
              <a:t>cf. Romans 1:16</a:t>
            </a:r>
            <a:r>
              <a:rPr lang="en-US" dirty="0"/>
              <a:t>). </a:t>
            </a:r>
            <a:r>
              <a:rPr lang="en-US" dirty="0">
                <a:sym typeface="Wingdings" panose="05000000000000000000" pitchFamily="2" charset="2"/>
              </a:rPr>
              <a:t></a:t>
            </a:r>
            <a:endParaRPr lang="en-US" dirty="0"/>
          </a:p>
          <a:p>
            <a:endParaRPr lang="en-US" dirty="0"/>
          </a:p>
        </p:txBody>
      </p:sp>
      <p:sp>
        <p:nvSpPr>
          <p:cNvPr id="4" name="Slide Number Placeholder 3"/>
          <p:cNvSpPr>
            <a:spLocks noGrp="1"/>
          </p:cNvSpPr>
          <p:nvPr>
            <p:ph type="sldNum" sz="quarter" idx="10"/>
          </p:nvPr>
        </p:nvSpPr>
        <p:spPr/>
        <p:txBody>
          <a:bodyPr/>
          <a:lstStyle/>
          <a:p>
            <a:fld id="{7053522A-B1E0-41AF-BA17-C2E15A86F2D1}" type="slidenum">
              <a:rPr lang="en-US" smtClean="0"/>
              <a:t>7</a:t>
            </a:fld>
            <a:endParaRPr lang="en-US"/>
          </a:p>
        </p:txBody>
      </p:sp>
    </p:spTree>
    <p:extLst>
      <p:ext uri="{BB962C8B-B14F-4D97-AF65-F5344CB8AC3E}">
        <p14:creationId xmlns:p14="http://schemas.microsoft.com/office/powerpoint/2010/main" val="2121425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28650" lvl="1" indent="-171450">
              <a:buFont typeface="Arial" panose="020B0604020202020204" pitchFamily="34" charset="0"/>
              <a:buChar char="•"/>
            </a:pPr>
            <a:r>
              <a:rPr lang="en-US" b="1" dirty="0"/>
              <a:t>2:37-39 </a:t>
            </a:r>
            <a:r>
              <a:rPr lang="en-US" dirty="0"/>
              <a:t>– The hearing of the message given by God through the inspiration of the apostles by the Holy Spirit affected the hearts of those who heard it. The effect it had on their hearts was not from a direct, personal operation of the HS.</a:t>
            </a:r>
          </a:p>
          <a:p>
            <a:pPr marL="1085850" lvl="2" indent="-171450">
              <a:buFont typeface="Arial" panose="020B0604020202020204" pitchFamily="34" charset="0"/>
              <a:buChar char="•"/>
            </a:pPr>
            <a:r>
              <a:rPr lang="en-US" b="1" dirty="0"/>
              <a:t>2:40-41</a:t>
            </a:r>
            <a:r>
              <a:rPr lang="en-US" dirty="0"/>
              <a:t> – Those who believed the word and obeyed it were saved.</a:t>
            </a:r>
          </a:p>
          <a:p>
            <a:pPr marL="1543050" lvl="3" indent="-171450">
              <a:buFont typeface="Arial" panose="020B0604020202020204" pitchFamily="34" charset="0"/>
              <a:buChar char="•"/>
            </a:pPr>
            <a:r>
              <a:rPr lang="en-US" dirty="0"/>
              <a:t>Thus, the “gift of the Holy Spirit” promised to them was the product of believing and obeying His message – Salvation.</a:t>
            </a:r>
          </a:p>
          <a:p>
            <a:pPr marL="1543050" lvl="3" indent="-171450">
              <a:buFont typeface="Arial" panose="020B0604020202020204" pitchFamily="34" charset="0"/>
              <a:buChar char="•"/>
            </a:pPr>
            <a:r>
              <a:rPr lang="en-US" b="1" i="1" dirty="0"/>
              <a:t>“He became the author of eternal salvation to all who obey Him”</a:t>
            </a:r>
            <a:r>
              <a:rPr lang="en-US" b="1" dirty="0"/>
              <a:t> – Hebrews 5:9</a:t>
            </a:r>
            <a:r>
              <a:rPr lang="en-US" dirty="0"/>
              <a:t>.</a:t>
            </a:r>
          </a:p>
          <a:p>
            <a:pPr marL="171450" lvl="0" indent="-171450">
              <a:buFont typeface="Arial" panose="020B0604020202020204" pitchFamily="34" charset="0"/>
              <a:buChar char="•"/>
            </a:pPr>
            <a:r>
              <a:rPr lang="en-US" b="1" dirty="0"/>
              <a:t>The Holy Spirit’s involvement in the plan of Salvation is realized in Acts 2. He fell upon the apostles and spoke the wisdom of God through them. He did not work directly on those who heard, but secondarily through the message He revealed to them. In this way He works today – through the word.</a:t>
            </a:r>
            <a:endParaRPr lang="en-US" dirty="0"/>
          </a:p>
          <a:p>
            <a:endParaRPr lang="en-US" dirty="0"/>
          </a:p>
        </p:txBody>
      </p:sp>
      <p:sp>
        <p:nvSpPr>
          <p:cNvPr id="4" name="Slide Number Placeholder 3"/>
          <p:cNvSpPr>
            <a:spLocks noGrp="1"/>
          </p:cNvSpPr>
          <p:nvPr>
            <p:ph type="sldNum" sz="quarter" idx="10"/>
          </p:nvPr>
        </p:nvSpPr>
        <p:spPr/>
        <p:txBody>
          <a:bodyPr/>
          <a:lstStyle/>
          <a:p>
            <a:fld id="{7053522A-B1E0-41AF-BA17-C2E15A86F2D1}" type="slidenum">
              <a:rPr lang="en-US" smtClean="0"/>
              <a:t>8</a:t>
            </a:fld>
            <a:endParaRPr lang="en-US"/>
          </a:p>
        </p:txBody>
      </p:sp>
    </p:spTree>
    <p:extLst>
      <p:ext uri="{BB962C8B-B14F-4D97-AF65-F5344CB8AC3E}">
        <p14:creationId xmlns:p14="http://schemas.microsoft.com/office/powerpoint/2010/main" val="32671058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Conclusion</a:t>
            </a:r>
            <a:endParaRPr lang="en-US" dirty="0"/>
          </a:p>
          <a:p>
            <a:pPr marL="171450" lvl="0" indent="-171450">
              <a:buFont typeface="Arial" panose="020B0604020202020204" pitchFamily="34" charset="0"/>
              <a:buChar char="•"/>
            </a:pPr>
            <a:r>
              <a:rPr lang="en-US" dirty="0"/>
              <a:t>The Holy Spirit can produce salvation in you, but only in the way He always has.</a:t>
            </a:r>
          </a:p>
          <a:p>
            <a:pPr marL="171450" lvl="0" indent="-171450">
              <a:buFont typeface="Arial" panose="020B0604020202020204" pitchFamily="34" charset="0"/>
              <a:buChar char="•"/>
            </a:pPr>
            <a:r>
              <a:rPr lang="en-US" dirty="0"/>
              <a:t>Having heard the word, do you believe it?</a:t>
            </a:r>
          </a:p>
          <a:p>
            <a:pPr marL="171450" lvl="0" indent="-171450">
              <a:buFont typeface="Arial" panose="020B0604020202020204" pitchFamily="34" charset="0"/>
              <a:buChar char="•"/>
            </a:pPr>
            <a:r>
              <a:rPr lang="en-US" dirty="0"/>
              <a:t>If so, come to receive the gift of the Holy Spirit – Salvation through obedience to God’s word!</a:t>
            </a:r>
          </a:p>
          <a:p>
            <a:endParaRPr lang="en-US" dirty="0"/>
          </a:p>
        </p:txBody>
      </p:sp>
      <p:sp>
        <p:nvSpPr>
          <p:cNvPr id="4" name="Slide Number Placeholder 3"/>
          <p:cNvSpPr>
            <a:spLocks noGrp="1"/>
          </p:cNvSpPr>
          <p:nvPr>
            <p:ph type="sldNum" sz="quarter" idx="10"/>
          </p:nvPr>
        </p:nvSpPr>
        <p:spPr/>
        <p:txBody>
          <a:bodyPr/>
          <a:lstStyle/>
          <a:p>
            <a:fld id="{7053522A-B1E0-41AF-BA17-C2E15A86F2D1}" type="slidenum">
              <a:rPr lang="en-US" smtClean="0"/>
              <a:t>9</a:t>
            </a:fld>
            <a:endParaRPr lang="en-US"/>
          </a:p>
        </p:txBody>
      </p:sp>
    </p:spTree>
    <p:extLst>
      <p:ext uri="{BB962C8B-B14F-4D97-AF65-F5344CB8AC3E}">
        <p14:creationId xmlns:p14="http://schemas.microsoft.com/office/powerpoint/2010/main" val="4717438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5FEFB85-748F-4C16-98AB-25FF208CB07A}" type="datetimeFigureOut">
              <a:rPr lang="en-US" smtClean="0"/>
              <a:t>8/16/2015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EB4CCD-1014-45C8-B200-5CD475E02817}" type="slidenum">
              <a:rPr lang="en-US" smtClean="0"/>
              <a:t>‹#›</a:t>
            </a:fld>
            <a:endParaRPr lang="en-US"/>
          </a:p>
        </p:txBody>
      </p:sp>
    </p:spTree>
    <p:extLst>
      <p:ext uri="{BB962C8B-B14F-4D97-AF65-F5344CB8AC3E}">
        <p14:creationId xmlns:p14="http://schemas.microsoft.com/office/powerpoint/2010/main" val="21690130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5FEFB85-748F-4C16-98AB-25FF208CB07A}" type="datetimeFigureOut">
              <a:rPr lang="en-US" smtClean="0"/>
              <a:t>8/16/2015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EB4CCD-1014-45C8-B200-5CD475E02817}" type="slidenum">
              <a:rPr lang="en-US" smtClean="0"/>
              <a:t>‹#›</a:t>
            </a:fld>
            <a:endParaRPr lang="en-US"/>
          </a:p>
        </p:txBody>
      </p:sp>
    </p:spTree>
    <p:extLst>
      <p:ext uri="{BB962C8B-B14F-4D97-AF65-F5344CB8AC3E}">
        <p14:creationId xmlns:p14="http://schemas.microsoft.com/office/powerpoint/2010/main" val="2666955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5FEFB85-748F-4C16-98AB-25FF208CB07A}" type="datetimeFigureOut">
              <a:rPr lang="en-US" smtClean="0"/>
              <a:t>8/16/2015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EB4CCD-1014-45C8-B200-5CD475E02817}" type="slidenum">
              <a:rPr lang="en-US" smtClean="0"/>
              <a:t>‹#›</a:t>
            </a:fld>
            <a:endParaRPr lang="en-US"/>
          </a:p>
        </p:txBody>
      </p:sp>
    </p:spTree>
    <p:extLst>
      <p:ext uri="{BB962C8B-B14F-4D97-AF65-F5344CB8AC3E}">
        <p14:creationId xmlns:p14="http://schemas.microsoft.com/office/powerpoint/2010/main" val="34759243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5FEFB85-748F-4C16-98AB-25FF208CB07A}" type="datetimeFigureOut">
              <a:rPr lang="en-US" smtClean="0"/>
              <a:t>8/16/2015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EB4CCD-1014-45C8-B200-5CD475E02817}" type="slidenum">
              <a:rPr lang="en-US" smtClean="0"/>
              <a:t>‹#›</a:t>
            </a:fld>
            <a:endParaRPr lang="en-US"/>
          </a:p>
        </p:txBody>
      </p:sp>
    </p:spTree>
    <p:extLst>
      <p:ext uri="{BB962C8B-B14F-4D97-AF65-F5344CB8AC3E}">
        <p14:creationId xmlns:p14="http://schemas.microsoft.com/office/powerpoint/2010/main" val="10201268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FEFB85-748F-4C16-98AB-25FF208CB07A}" type="datetimeFigureOut">
              <a:rPr lang="en-US" smtClean="0"/>
              <a:t>8/16/2015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EB4CCD-1014-45C8-B200-5CD475E02817}" type="slidenum">
              <a:rPr lang="en-US" smtClean="0"/>
              <a:t>‹#›</a:t>
            </a:fld>
            <a:endParaRPr lang="en-US"/>
          </a:p>
        </p:txBody>
      </p:sp>
    </p:spTree>
    <p:extLst>
      <p:ext uri="{BB962C8B-B14F-4D97-AF65-F5344CB8AC3E}">
        <p14:creationId xmlns:p14="http://schemas.microsoft.com/office/powerpoint/2010/main" val="25135569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5FEFB85-748F-4C16-98AB-25FF208CB07A}" type="datetimeFigureOut">
              <a:rPr lang="en-US" smtClean="0"/>
              <a:t>8/16/2015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EB4CCD-1014-45C8-B200-5CD475E02817}" type="slidenum">
              <a:rPr lang="en-US" smtClean="0"/>
              <a:t>‹#›</a:t>
            </a:fld>
            <a:endParaRPr lang="en-US"/>
          </a:p>
        </p:txBody>
      </p:sp>
    </p:spTree>
    <p:extLst>
      <p:ext uri="{BB962C8B-B14F-4D97-AF65-F5344CB8AC3E}">
        <p14:creationId xmlns:p14="http://schemas.microsoft.com/office/powerpoint/2010/main" val="2241594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5FEFB85-748F-4C16-98AB-25FF208CB07A}" type="datetimeFigureOut">
              <a:rPr lang="en-US" smtClean="0"/>
              <a:t>8/16/2015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EB4CCD-1014-45C8-B200-5CD475E02817}" type="slidenum">
              <a:rPr lang="en-US" smtClean="0"/>
              <a:t>‹#›</a:t>
            </a:fld>
            <a:endParaRPr lang="en-US"/>
          </a:p>
        </p:txBody>
      </p:sp>
    </p:spTree>
    <p:extLst>
      <p:ext uri="{BB962C8B-B14F-4D97-AF65-F5344CB8AC3E}">
        <p14:creationId xmlns:p14="http://schemas.microsoft.com/office/powerpoint/2010/main" val="3105026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5FEFB85-748F-4C16-98AB-25FF208CB07A}" type="datetimeFigureOut">
              <a:rPr lang="en-US" smtClean="0"/>
              <a:t>8/16/2015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EB4CCD-1014-45C8-B200-5CD475E02817}" type="slidenum">
              <a:rPr lang="en-US" smtClean="0"/>
              <a:t>‹#›</a:t>
            </a:fld>
            <a:endParaRPr lang="en-US"/>
          </a:p>
        </p:txBody>
      </p:sp>
    </p:spTree>
    <p:extLst>
      <p:ext uri="{BB962C8B-B14F-4D97-AF65-F5344CB8AC3E}">
        <p14:creationId xmlns:p14="http://schemas.microsoft.com/office/powerpoint/2010/main" val="28744438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FEFB85-748F-4C16-98AB-25FF208CB07A}" type="datetimeFigureOut">
              <a:rPr lang="en-US" smtClean="0"/>
              <a:t>8/16/2015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EB4CCD-1014-45C8-B200-5CD475E02817}" type="slidenum">
              <a:rPr lang="en-US" smtClean="0"/>
              <a:t>‹#›</a:t>
            </a:fld>
            <a:endParaRPr lang="en-US"/>
          </a:p>
        </p:txBody>
      </p:sp>
    </p:spTree>
    <p:extLst>
      <p:ext uri="{BB962C8B-B14F-4D97-AF65-F5344CB8AC3E}">
        <p14:creationId xmlns:p14="http://schemas.microsoft.com/office/powerpoint/2010/main" val="971896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FEFB85-748F-4C16-98AB-25FF208CB07A}" type="datetimeFigureOut">
              <a:rPr lang="en-US" smtClean="0"/>
              <a:t>8/16/2015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EB4CCD-1014-45C8-B200-5CD475E02817}" type="slidenum">
              <a:rPr lang="en-US" smtClean="0"/>
              <a:t>‹#›</a:t>
            </a:fld>
            <a:endParaRPr lang="en-US"/>
          </a:p>
        </p:txBody>
      </p:sp>
    </p:spTree>
    <p:extLst>
      <p:ext uri="{BB962C8B-B14F-4D97-AF65-F5344CB8AC3E}">
        <p14:creationId xmlns:p14="http://schemas.microsoft.com/office/powerpoint/2010/main" val="3908079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FEFB85-748F-4C16-98AB-25FF208CB07A}" type="datetimeFigureOut">
              <a:rPr lang="en-US" smtClean="0"/>
              <a:t>8/16/2015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EB4CCD-1014-45C8-B200-5CD475E02817}" type="slidenum">
              <a:rPr lang="en-US" smtClean="0"/>
              <a:t>‹#›</a:t>
            </a:fld>
            <a:endParaRPr lang="en-US"/>
          </a:p>
        </p:txBody>
      </p:sp>
    </p:spTree>
    <p:extLst>
      <p:ext uri="{BB962C8B-B14F-4D97-AF65-F5344CB8AC3E}">
        <p14:creationId xmlns:p14="http://schemas.microsoft.com/office/powerpoint/2010/main" val="16401235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7000" r="-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FEFB85-748F-4C16-98AB-25FF208CB07A}" type="datetimeFigureOut">
              <a:rPr lang="en-US" smtClean="0"/>
              <a:t>8/16/2015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EB4CCD-1014-45C8-B200-5CD475E02817}" type="slidenum">
              <a:rPr lang="en-US" smtClean="0"/>
              <a:t>‹#›</a:t>
            </a:fld>
            <a:endParaRPr lang="en-US"/>
          </a:p>
        </p:txBody>
      </p:sp>
    </p:spTree>
    <p:extLst>
      <p:ext uri="{BB962C8B-B14F-4D97-AF65-F5344CB8AC3E}">
        <p14:creationId xmlns:p14="http://schemas.microsoft.com/office/powerpoint/2010/main" val="25816627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1649288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29945"/>
            <a:ext cx="7772400" cy="2387600"/>
          </a:xfrm>
        </p:spPr>
        <p:txBody>
          <a:bodyPr>
            <a:noAutofit/>
          </a:bodyPr>
          <a:lstStyle/>
          <a:p>
            <a:r>
              <a:rPr lang="en-US" sz="8800" b="1" dirty="0" smtClean="0">
                <a:effectLst>
                  <a:outerShdw blurRad="38100" dist="38100" dir="2700000" algn="tl">
                    <a:srgbClr val="000000">
                      <a:alpha val="43137"/>
                    </a:srgbClr>
                  </a:outerShdw>
                </a:effectLst>
                <a:latin typeface="Brush Script MT" panose="03060802040406070304" pitchFamily="66" charset="0"/>
              </a:rPr>
              <a:t>The Holy Spirit and Salvation</a:t>
            </a:r>
            <a:endParaRPr lang="en-US" sz="8800" b="1" dirty="0">
              <a:effectLst>
                <a:outerShdw blurRad="38100" dist="38100" dir="2700000" algn="tl">
                  <a:srgbClr val="000000">
                    <a:alpha val="43137"/>
                  </a:srgbClr>
                </a:outerShdw>
              </a:effectLst>
              <a:latin typeface="Brush Script MT" panose="03060802040406070304" pitchFamily="66" charset="0"/>
            </a:endParaRPr>
          </a:p>
        </p:txBody>
      </p:sp>
    </p:spTree>
    <p:extLst>
      <p:ext uri="{BB962C8B-B14F-4D97-AF65-F5344CB8AC3E}">
        <p14:creationId xmlns:p14="http://schemas.microsoft.com/office/powerpoint/2010/main" val="2109195309"/>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7200" b="1" u="sng" dirty="0" smtClean="0">
                <a:latin typeface="Brush Script MT" panose="03060802040406070304" pitchFamily="66" charset="0"/>
              </a:rPr>
              <a:t>Who</a:t>
            </a:r>
            <a:r>
              <a:rPr lang="en-US" sz="7200" b="1" dirty="0" smtClean="0">
                <a:latin typeface="Brush Script MT" panose="03060802040406070304" pitchFamily="66" charset="0"/>
              </a:rPr>
              <a:t> is the Holy Spirit?</a:t>
            </a:r>
            <a:endParaRPr lang="en-US" sz="7200" b="1" dirty="0">
              <a:latin typeface="Brush Script MT" panose="03060802040406070304" pitchFamily="66" charset="0"/>
            </a:endParaRPr>
          </a:p>
        </p:txBody>
      </p:sp>
      <p:sp>
        <p:nvSpPr>
          <p:cNvPr id="3" name="Content Placeholder 2"/>
          <p:cNvSpPr>
            <a:spLocks noGrp="1"/>
          </p:cNvSpPr>
          <p:nvPr>
            <p:ph idx="1"/>
          </p:nvPr>
        </p:nvSpPr>
        <p:spPr/>
        <p:txBody>
          <a:bodyPr>
            <a:normAutofit/>
          </a:bodyPr>
          <a:lstStyle/>
          <a:p>
            <a:pPr marL="0" indent="0" algn="ctr">
              <a:buNone/>
            </a:pPr>
            <a:endParaRPr lang="en-US" sz="2000" b="1" dirty="0" smtClean="0">
              <a:latin typeface="Brush Script MT" panose="03060802040406070304" pitchFamily="66" charset="0"/>
            </a:endParaRPr>
          </a:p>
          <a:p>
            <a:pPr marL="0" indent="0" algn="ctr">
              <a:buNone/>
            </a:pPr>
            <a:r>
              <a:rPr lang="en-US" sz="4800" b="1" dirty="0" smtClean="0">
                <a:latin typeface="Brush Script MT" panose="03060802040406070304" pitchFamily="66" charset="0"/>
              </a:rPr>
              <a:t>A Member of the Godhead</a:t>
            </a:r>
          </a:p>
          <a:p>
            <a:pPr marL="0" indent="0" algn="ctr">
              <a:buNone/>
            </a:pPr>
            <a:r>
              <a:rPr lang="en-US" sz="3600" i="1" dirty="0" smtClean="0">
                <a:latin typeface="Agency FB" panose="020B0503020202020204" pitchFamily="34" charset="0"/>
              </a:rPr>
              <a:t>– Romans 1:18-20; Colossians 2:8-10; Genesis 1:1-2 –</a:t>
            </a:r>
          </a:p>
        </p:txBody>
      </p:sp>
    </p:spTree>
    <p:extLst>
      <p:ext uri="{BB962C8B-B14F-4D97-AF65-F5344CB8AC3E}">
        <p14:creationId xmlns:p14="http://schemas.microsoft.com/office/powerpoint/2010/main" val="269920173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prestig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7200" b="1" u="sng" dirty="0" smtClean="0">
                <a:latin typeface="Brush Script MT" panose="03060802040406070304" pitchFamily="66" charset="0"/>
              </a:rPr>
              <a:t>Who</a:t>
            </a:r>
            <a:r>
              <a:rPr lang="en-US" sz="7200" b="1" dirty="0" smtClean="0">
                <a:latin typeface="Brush Script MT" panose="03060802040406070304" pitchFamily="66" charset="0"/>
              </a:rPr>
              <a:t> is the Holy Spirit?</a:t>
            </a:r>
            <a:endParaRPr lang="en-US" sz="7200" b="1" dirty="0">
              <a:latin typeface="Brush Script MT" panose="03060802040406070304" pitchFamily="66" charset="0"/>
            </a:endParaRPr>
          </a:p>
        </p:txBody>
      </p:sp>
      <p:sp>
        <p:nvSpPr>
          <p:cNvPr id="3" name="Content Placeholder 2"/>
          <p:cNvSpPr>
            <a:spLocks noGrp="1"/>
          </p:cNvSpPr>
          <p:nvPr>
            <p:ph idx="1"/>
          </p:nvPr>
        </p:nvSpPr>
        <p:spPr/>
        <p:txBody>
          <a:bodyPr>
            <a:normAutofit/>
          </a:bodyPr>
          <a:lstStyle/>
          <a:p>
            <a:pPr marL="0" indent="0" algn="ctr">
              <a:buNone/>
            </a:pPr>
            <a:endParaRPr lang="en-US" sz="2000" b="1" dirty="0" smtClean="0">
              <a:latin typeface="Brush Script MT" panose="03060802040406070304" pitchFamily="66" charset="0"/>
            </a:endParaRPr>
          </a:p>
          <a:p>
            <a:pPr marL="0" indent="0" algn="ctr">
              <a:buNone/>
            </a:pPr>
            <a:r>
              <a:rPr lang="en-US" sz="4800" b="1" dirty="0" smtClean="0">
                <a:latin typeface="Brush Script MT" panose="03060802040406070304" pitchFamily="66" charset="0"/>
              </a:rPr>
              <a:t>A Member of the Godhead</a:t>
            </a:r>
          </a:p>
          <a:p>
            <a:pPr marL="0" indent="0" algn="ctr">
              <a:buNone/>
            </a:pPr>
            <a:r>
              <a:rPr lang="en-US" sz="3600" i="1" dirty="0" smtClean="0">
                <a:latin typeface="Agency FB" panose="020B0503020202020204" pitchFamily="34" charset="0"/>
              </a:rPr>
              <a:t>– Romans 1:18-20; Colossians 2:8-10; Genesis 1:1-2 –</a:t>
            </a:r>
          </a:p>
          <a:p>
            <a:pPr marL="0" indent="0" algn="ctr">
              <a:buNone/>
            </a:pPr>
            <a:r>
              <a:rPr lang="en-US" sz="4800" b="1" dirty="0" smtClean="0">
                <a:latin typeface="Brush Script MT" panose="03060802040406070304" pitchFamily="66" charset="0"/>
              </a:rPr>
              <a:t>An Intelligent </a:t>
            </a:r>
            <a:r>
              <a:rPr lang="en-US" sz="4800" b="1" u="sng" dirty="0" smtClean="0">
                <a:latin typeface="Brush Script MT" panose="03060802040406070304" pitchFamily="66" charset="0"/>
              </a:rPr>
              <a:t>Being</a:t>
            </a:r>
          </a:p>
          <a:p>
            <a:pPr marL="0" indent="0" algn="ctr">
              <a:buNone/>
            </a:pPr>
            <a:r>
              <a:rPr lang="en-US" sz="3600" i="1" dirty="0" smtClean="0">
                <a:latin typeface="Agency FB" panose="020B0503020202020204" pitchFamily="34" charset="0"/>
              </a:rPr>
              <a:t>– 1 Corinthians 2:6-16 –</a:t>
            </a:r>
          </a:p>
          <a:p>
            <a:pPr marL="0" indent="0" algn="ctr">
              <a:buNone/>
            </a:pPr>
            <a:r>
              <a:rPr lang="en-US" sz="3600" i="1" dirty="0" smtClean="0">
                <a:latin typeface="Agency FB" panose="020B0503020202020204" pitchFamily="34" charset="0"/>
              </a:rPr>
              <a:t>(He searches, knows, and teaches.)</a:t>
            </a:r>
          </a:p>
        </p:txBody>
      </p:sp>
    </p:spTree>
    <p:extLst>
      <p:ext uri="{BB962C8B-B14F-4D97-AF65-F5344CB8AC3E}">
        <p14:creationId xmlns:p14="http://schemas.microsoft.com/office/powerpoint/2010/main" val="325813124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1000"/>
                                        <p:tgtEl>
                                          <p:spTgt spid="3">
                                            <p:txEl>
                                              <p:pRg st="4" end="4"/>
                                            </p:txEl>
                                          </p:spTgt>
                                        </p:tgtEl>
                                      </p:cBhvr>
                                    </p:animEffect>
                                    <p:anim calcmode="lin" valueType="num">
                                      <p:cBhvr>
                                        <p:cTn id="1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1000"/>
                                        <p:tgtEl>
                                          <p:spTgt spid="3">
                                            <p:txEl>
                                              <p:pRg st="5" end="5"/>
                                            </p:txEl>
                                          </p:spTgt>
                                        </p:tgtEl>
                                      </p:cBhvr>
                                    </p:animEffect>
                                    <p:anim calcmode="lin" valueType="num">
                                      <p:cBhvr>
                                        <p:cTn id="2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532553"/>
            <a:ext cx="7886700" cy="1325563"/>
          </a:xfrm>
        </p:spPr>
        <p:txBody>
          <a:bodyPr>
            <a:noAutofit/>
          </a:bodyPr>
          <a:lstStyle/>
          <a:p>
            <a:pPr algn="ctr"/>
            <a:r>
              <a:rPr lang="en-US" sz="7200" b="1" dirty="0" smtClean="0">
                <a:latin typeface="Brush Script MT" panose="03060802040406070304" pitchFamily="66" charset="0"/>
              </a:rPr>
              <a:t>What is the Holy Spirit’s work?</a:t>
            </a:r>
            <a:endParaRPr lang="en-US" sz="7200" b="1" dirty="0">
              <a:latin typeface="Brush Script MT" panose="03060802040406070304" pitchFamily="66" charset="0"/>
            </a:endParaRPr>
          </a:p>
        </p:txBody>
      </p:sp>
      <p:sp>
        <p:nvSpPr>
          <p:cNvPr id="3" name="Content Placeholder 2"/>
          <p:cNvSpPr>
            <a:spLocks noGrp="1"/>
          </p:cNvSpPr>
          <p:nvPr>
            <p:ph idx="1"/>
          </p:nvPr>
        </p:nvSpPr>
        <p:spPr>
          <a:xfrm>
            <a:off x="628650" y="2186237"/>
            <a:ext cx="7886700" cy="4351338"/>
          </a:xfrm>
        </p:spPr>
        <p:txBody>
          <a:bodyPr>
            <a:normAutofit/>
          </a:bodyPr>
          <a:lstStyle/>
          <a:p>
            <a:pPr marL="0" indent="0" algn="ctr">
              <a:buNone/>
            </a:pPr>
            <a:r>
              <a:rPr lang="en-US" sz="4800" b="1" dirty="0" smtClean="0">
                <a:latin typeface="Brush Script MT" panose="03060802040406070304" pitchFamily="66" charset="0"/>
              </a:rPr>
              <a:t>Given to the apostles on Pentecost</a:t>
            </a:r>
            <a:endParaRPr lang="en-US" sz="4800" b="1" dirty="0">
              <a:latin typeface="Brush Script MT" panose="03060802040406070304" pitchFamily="66" charset="0"/>
            </a:endParaRPr>
          </a:p>
          <a:p>
            <a:pPr marL="0" indent="0" algn="ctr">
              <a:buNone/>
            </a:pPr>
            <a:r>
              <a:rPr lang="en-US" sz="3600" i="1" dirty="0" smtClean="0">
                <a:latin typeface="Agency FB" panose="020B0503020202020204" pitchFamily="34" charset="0"/>
              </a:rPr>
              <a:t>– Acts 2 – </a:t>
            </a:r>
          </a:p>
          <a:p>
            <a:pPr marL="0" indent="0" algn="ctr">
              <a:buNone/>
            </a:pPr>
            <a:r>
              <a:rPr lang="en-US" sz="3600" dirty="0" smtClean="0">
                <a:latin typeface="Agency FB" panose="020B0503020202020204" pitchFamily="34" charset="0"/>
              </a:rPr>
              <a:t>(Filled with HS – v. 1-4)</a:t>
            </a:r>
          </a:p>
        </p:txBody>
      </p:sp>
    </p:spTree>
    <p:extLst>
      <p:ext uri="{BB962C8B-B14F-4D97-AF65-F5344CB8AC3E}">
        <p14:creationId xmlns:p14="http://schemas.microsoft.com/office/powerpoint/2010/main" val="75185227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prestig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532553"/>
            <a:ext cx="7886700" cy="1325563"/>
          </a:xfrm>
        </p:spPr>
        <p:txBody>
          <a:bodyPr>
            <a:noAutofit/>
          </a:bodyPr>
          <a:lstStyle/>
          <a:p>
            <a:pPr algn="ctr"/>
            <a:r>
              <a:rPr lang="en-US" sz="7200" b="1" dirty="0" smtClean="0">
                <a:latin typeface="Brush Script MT" panose="03060802040406070304" pitchFamily="66" charset="0"/>
              </a:rPr>
              <a:t>What is the Holy Spirit’s work?</a:t>
            </a:r>
            <a:endParaRPr lang="en-US" sz="7200" b="1" dirty="0">
              <a:latin typeface="Brush Script MT" panose="03060802040406070304" pitchFamily="66" charset="0"/>
            </a:endParaRPr>
          </a:p>
        </p:txBody>
      </p:sp>
      <p:sp>
        <p:nvSpPr>
          <p:cNvPr id="3" name="Content Placeholder 2"/>
          <p:cNvSpPr>
            <a:spLocks noGrp="1"/>
          </p:cNvSpPr>
          <p:nvPr>
            <p:ph idx="1"/>
          </p:nvPr>
        </p:nvSpPr>
        <p:spPr>
          <a:xfrm>
            <a:off x="628650" y="2186237"/>
            <a:ext cx="7886700" cy="4351338"/>
          </a:xfrm>
        </p:spPr>
        <p:txBody>
          <a:bodyPr>
            <a:normAutofit/>
          </a:bodyPr>
          <a:lstStyle/>
          <a:p>
            <a:pPr marL="0" indent="0" algn="ctr">
              <a:buNone/>
            </a:pPr>
            <a:r>
              <a:rPr lang="en-US" sz="4800" b="1" dirty="0" smtClean="0">
                <a:latin typeface="Brush Script MT" panose="03060802040406070304" pitchFamily="66" charset="0"/>
              </a:rPr>
              <a:t>Given to the apostles on Pentecost</a:t>
            </a:r>
            <a:endParaRPr lang="en-US" sz="4800" b="1" dirty="0">
              <a:latin typeface="Brush Script MT" panose="03060802040406070304" pitchFamily="66" charset="0"/>
            </a:endParaRPr>
          </a:p>
          <a:p>
            <a:pPr marL="0" indent="0" algn="ctr">
              <a:buNone/>
            </a:pPr>
            <a:r>
              <a:rPr lang="en-US" sz="3600" i="1" dirty="0" smtClean="0">
                <a:latin typeface="Agency FB" panose="020B0503020202020204" pitchFamily="34" charset="0"/>
              </a:rPr>
              <a:t>– Acts 2 – </a:t>
            </a:r>
          </a:p>
          <a:p>
            <a:pPr marL="0" indent="0" algn="ctr">
              <a:buNone/>
            </a:pPr>
            <a:r>
              <a:rPr lang="en-US" sz="3600" dirty="0" smtClean="0">
                <a:latin typeface="Agency FB" panose="020B0503020202020204" pitchFamily="34" charset="0"/>
              </a:rPr>
              <a:t>(Filled with HS – v. 1-4)</a:t>
            </a:r>
          </a:p>
          <a:p>
            <a:pPr marL="0" indent="0" algn="ctr">
              <a:buNone/>
            </a:pPr>
            <a:r>
              <a:rPr lang="en-US" sz="3600" dirty="0" smtClean="0">
                <a:latin typeface="Agency FB" panose="020B0503020202020204" pitchFamily="34" charset="0"/>
              </a:rPr>
              <a:t>(Spoke in tongues – v. 4, 6-7, 12)</a:t>
            </a:r>
          </a:p>
          <a:p>
            <a:pPr marL="0" indent="0" algn="ctr">
              <a:buNone/>
            </a:pPr>
            <a:r>
              <a:rPr lang="en-US" sz="3600" i="1" dirty="0" smtClean="0">
                <a:latin typeface="Agency FB" panose="020B0503020202020204" pitchFamily="34" charset="0"/>
              </a:rPr>
              <a:t>– Hebrews 2:2-4; 1 Corinthians 13:8-10 –</a:t>
            </a:r>
          </a:p>
        </p:txBody>
      </p:sp>
    </p:spTree>
    <p:extLst>
      <p:ext uri="{BB962C8B-B14F-4D97-AF65-F5344CB8AC3E}">
        <p14:creationId xmlns:p14="http://schemas.microsoft.com/office/powerpoint/2010/main" val="378800011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532553"/>
            <a:ext cx="7886700" cy="1325563"/>
          </a:xfrm>
        </p:spPr>
        <p:txBody>
          <a:bodyPr>
            <a:noAutofit/>
          </a:bodyPr>
          <a:lstStyle/>
          <a:p>
            <a:pPr algn="ctr"/>
            <a:r>
              <a:rPr lang="en-US" sz="7200" b="1" dirty="0" smtClean="0">
                <a:latin typeface="Brush Script MT" panose="03060802040406070304" pitchFamily="66" charset="0"/>
              </a:rPr>
              <a:t>What is the Holy Spirit’s work?</a:t>
            </a:r>
            <a:endParaRPr lang="en-US" sz="7200" b="1" dirty="0">
              <a:latin typeface="Brush Script MT" panose="03060802040406070304" pitchFamily="66" charset="0"/>
            </a:endParaRPr>
          </a:p>
        </p:txBody>
      </p:sp>
      <p:sp>
        <p:nvSpPr>
          <p:cNvPr id="3" name="Content Placeholder 2"/>
          <p:cNvSpPr>
            <a:spLocks noGrp="1"/>
          </p:cNvSpPr>
          <p:nvPr>
            <p:ph idx="1"/>
          </p:nvPr>
        </p:nvSpPr>
        <p:spPr>
          <a:xfrm>
            <a:off x="628650" y="2186237"/>
            <a:ext cx="7886700" cy="4351338"/>
          </a:xfrm>
        </p:spPr>
        <p:txBody>
          <a:bodyPr>
            <a:normAutofit/>
          </a:bodyPr>
          <a:lstStyle/>
          <a:p>
            <a:pPr marL="0" indent="0" algn="ctr">
              <a:buNone/>
            </a:pPr>
            <a:r>
              <a:rPr lang="en-US" sz="4800" b="1" dirty="0" smtClean="0">
                <a:latin typeface="Brush Script MT" panose="03060802040406070304" pitchFamily="66" charset="0"/>
              </a:rPr>
              <a:t>Given to the apostles on Pentecost</a:t>
            </a:r>
            <a:endParaRPr lang="en-US" sz="4800" b="1" dirty="0">
              <a:latin typeface="Brush Script MT" panose="03060802040406070304" pitchFamily="66" charset="0"/>
            </a:endParaRPr>
          </a:p>
          <a:p>
            <a:pPr marL="0" indent="0" algn="ctr">
              <a:buNone/>
            </a:pPr>
            <a:r>
              <a:rPr lang="en-US" sz="3600" i="1" dirty="0" smtClean="0">
                <a:latin typeface="Agency FB" panose="020B0503020202020204" pitchFamily="34" charset="0"/>
              </a:rPr>
              <a:t>– Acts 2 – </a:t>
            </a:r>
          </a:p>
          <a:p>
            <a:pPr marL="0" indent="0" algn="ctr">
              <a:buNone/>
            </a:pPr>
            <a:r>
              <a:rPr lang="en-US" sz="3600" dirty="0" smtClean="0">
                <a:latin typeface="Agency FB" panose="020B0503020202020204" pitchFamily="34" charset="0"/>
              </a:rPr>
              <a:t>(Filled with HS – v. 1-4)</a:t>
            </a:r>
          </a:p>
          <a:p>
            <a:pPr marL="0" indent="0" algn="ctr">
              <a:buNone/>
            </a:pPr>
            <a:r>
              <a:rPr lang="en-US" sz="3600" dirty="0" smtClean="0">
                <a:latin typeface="Agency FB" panose="020B0503020202020204" pitchFamily="34" charset="0"/>
              </a:rPr>
              <a:t>(Spoke in tongues – v. 4, 6-7, 12)</a:t>
            </a:r>
          </a:p>
          <a:p>
            <a:pPr marL="0" indent="0" algn="ctr">
              <a:buNone/>
            </a:pPr>
            <a:r>
              <a:rPr lang="en-US" sz="3600" i="1" dirty="0" smtClean="0">
                <a:latin typeface="Agency FB" panose="020B0503020202020204" pitchFamily="34" charset="0"/>
              </a:rPr>
              <a:t>– Hebrews 2:2-4; 1 Corinthians 13:8-10 –</a:t>
            </a:r>
          </a:p>
          <a:p>
            <a:pPr marL="0" indent="0" algn="ctr">
              <a:buNone/>
            </a:pPr>
            <a:r>
              <a:rPr lang="en-US" sz="3600" dirty="0" smtClean="0">
                <a:latin typeface="Agency FB" panose="020B0503020202020204" pitchFamily="34" charset="0"/>
              </a:rPr>
              <a:t>(Preached the Gospel of Christ – v. 14-36)</a:t>
            </a:r>
          </a:p>
        </p:txBody>
      </p:sp>
    </p:spTree>
    <p:extLst>
      <p:ext uri="{BB962C8B-B14F-4D97-AF65-F5344CB8AC3E}">
        <p14:creationId xmlns:p14="http://schemas.microsoft.com/office/powerpoint/2010/main" val="246111539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1000"/>
                                        <p:tgtEl>
                                          <p:spTgt spid="3">
                                            <p:txEl>
                                              <p:pRg st="5" end="5"/>
                                            </p:txEl>
                                          </p:spTgt>
                                        </p:tgtEl>
                                      </p:cBhvr>
                                    </p:animEffect>
                                    <p:anim calcmode="lin" valueType="num">
                                      <p:cBhvr>
                                        <p:cTn id="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532553"/>
            <a:ext cx="7886700" cy="1325563"/>
          </a:xfrm>
        </p:spPr>
        <p:txBody>
          <a:bodyPr>
            <a:noAutofit/>
          </a:bodyPr>
          <a:lstStyle/>
          <a:p>
            <a:pPr algn="ctr"/>
            <a:r>
              <a:rPr lang="en-US" sz="7200" b="1" dirty="0" smtClean="0">
                <a:latin typeface="Brush Script MT" panose="03060802040406070304" pitchFamily="66" charset="0"/>
              </a:rPr>
              <a:t>What is the Holy Spirit’s work?</a:t>
            </a:r>
            <a:endParaRPr lang="en-US" sz="7200" b="1" dirty="0">
              <a:latin typeface="Brush Script MT" panose="03060802040406070304" pitchFamily="66" charset="0"/>
            </a:endParaRPr>
          </a:p>
        </p:txBody>
      </p:sp>
      <p:sp>
        <p:nvSpPr>
          <p:cNvPr id="3" name="Content Placeholder 2"/>
          <p:cNvSpPr>
            <a:spLocks noGrp="1"/>
          </p:cNvSpPr>
          <p:nvPr>
            <p:ph idx="1"/>
          </p:nvPr>
        </p:nvSpPr>
        <p:spPr>
          <a:xfrm>
            <a:off x="628650" y="2186237"/>
            <a:ext cx="7886700" cy="4351338"/>
          </a:xfrm>
        </p:spPr>
        <p:txBody>
          <a:bodyPr>
            <a:normAutofit lnSpcReduction="10000"/>
          </a:bodyPr>
          <a:lstStyle/>
          <a:p>
            <a:pPr marL="0" indent="0" algn="ctr">
              <a:buNone/>
            </a:pPr>
            <a:r>
              <a:rPr lang="en-US" sz="4800" b="1" dirty="0" smtClean="0">
                <a:latin typeface="Brush Script MT" panose="03060802040406070304" pitchFamily="66" charset="0"/>
              </a:rPr>
              <a:t>Given to the apostles on Pentecost</a:t>
            </a:r>
            <a:endParaRPr lang="en-US" sz="4800" b="1" dirty="0">
              <a:latin typeface="Brush Script MT" panose="03060802040406070304" pitchFamily="66" charset="0"/>
            </a:endParaRPr>
          </a:p>
          <a:p>
            <a:pPr marL="0" indent="0" algn="ctr">
              <a:buNone/>
            </a:pPr>
            <a:r>
              <a:rPr lang="en-US" sz="3600" i="1" dirty="0" smtClean="0">
                <a:latin typeface="Agency FB" panose="020B0503020202020204" pitchFamily="34" charset="0"/>
              </a:rPr>
              <a:t>– Acts 2 – </a:t>
            </a:r>
          </a:p>
          <a:p>
            <a:pPr marL="0" indent="0" algn="ctr">
              <a:buNone/>
            </a:pPr>
            <a:r>
              <a:rPr lang="en-US" sz="3600" dirty="0" smtClean="0">
                <a:latin typeface="Agency FB" panose="020B0503020202020204" pitchFamily="34" charset="0"/>
              </a:rPr>
              <a:t>(Filled with HS – v. 1-4)</a:t>
            </a:r>
          </a:p>
          <a:p>
            <a:pPr marL="0" indent="0" algn="ctr">
              <a:buNone/>
            </a:pPr>
            <a:r>
              <a:rPr lang="en-US" sz="3600" dirty="0" smtClean="0">
                <a:latin typeface="Agency FB" panose="020B0503020202020204" pitchFamily="34" charset="0"/>
              </a:rPr>
              <a:t>(Spoke in tongues – v. 4, 6-7, 12)</a:t>
            </a:r>
          </a:p>
          <a:p>
            <a:pPr marL="0" indent="0" algn="ctr">
              <a:buNone/>
            </a:pPr>
            <a:r>
              <a:rPr lang="en-US" sz="3600" i="1" dirty="0" smtClean="0">
                <a:latin typeface="Agency FB" panose="020B0503020202020204" pitchFamily="34" charset="0"/>
              </a:rPr>
              <a:t>– Hebrews 2:2-4; 1 Corinthians 13:8-10 –</a:t>
            </a:r>
          </a:p>
          <a:p>
            <a:pPr marL="0" indent="0" algn="ctr">
              <a:buNone/>
            </a:pPr>
            <a:r>
              <a:rPr lang="en-US" sz="3600" dirty="0" smtClean="0">
                <a:latin typeface="Agency FB" panose="020B0503020202020204" pitchFamily="34" charset="0"/>
              </a:rPr>
              <a:t>(Preached the Gospel of Christ – v. 14-36)</a:t>
            </a:r>
          </a:p>
          <a:p>
            <a:pPr marL="0" indent="0" algn="ctr">
              <a:buNone/>
            </a:pPr>
            <a:r>
              <a:rPr lang="en-US" sz="3600" dirty="0" smtClean="0">
                <a:latin typeface="Agency FB" panose="020B0503020202020204" pitchFamily="34" charset="0"/>
              </a:rPr>
              <a:t>(Many were saved – v. 37-47) </a:t>
            </a:r>
            <a:endParaRPr lang="en-US" sz="4800" dirty="0" smtClean="0">
              <a:latin typeface="Agency FB" panose="020B0503020202020204" pitchFamily="34" charset="0"/>
            </a:endParaRPr>
          </a:p>
        </p:txBody>
      </p:sp>
    </p:spTree>
    <p:extLst>
      <p:ext uri="{BB962C8B-B14F-4D97-AF65-F5344CB8AC3E}">
        <p14:creationId xmlns:p14="http://schemas.microsoft.com/office/powerpoint/2010/main" val="37292899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1000"/>
                                        <p:tgtEl>
                                          <p:spTgt spid="3">
                                            <p:txEl>
                                              <p:pRg st="6" end="6"/>
                                            </p:txEl>
                                          </p:spTgt>
                                        </p:tgtEl>
                                      </p:cBhvr>
                                    </p:animEffect>
                                    <p:anim calcmode="lin" valueType="num">
                                      <p:cBhvr>
                                        <p:cTn id="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29945"/>
            <a:ext cx="7772400" cy="2387600"/>
          </a:xfrm>
        </p:spPr>
        <p:txBody>
          <a:bodyPr>
            <a:noAutofit/>
          </a:bodyPr>
          <a:lstStyle/>
          <a:p>
            <a:r>
              <a:rPr lang="en-US" sz="8800" b="1" dirty="0" smtClean="0">
                <a:effectLst>
                  <a:outerShdw blurRad="38100" dist="38100" dir="2700000" algn="tl">
                    <a:srgbClr val="000000">
                      <a:alpha val="43137"/>
                    </a:srgbClr>
                  </a:outerShdw>
                </a:effectLst>
                <a:latin typeface="Brush Script MT" panose="03060802040406070304" pitchFamily="66" charset="0"/>
              </a:rPr>
              <a:t>The Holy Spirit and Salvation</a:t>
            </a:r>
            <a:endParaRPr lang="en-US" sz="8800" b="1" dirty="0">
              <a:effectLst>
                <a:outerShdw blurRad="38100" dist="38100" dir="2700000" algn="tl">
                  <a:srgbClr val="000000">
                    <a:alpha val="43137"/>
                  </a:srgbClr>
                </a:outerShdw>
              </a:effectLst>
              <a:latin typeface="Brush Script MT" panose="03060802040406070304" pitchFamily="66" charset="0"/>
            </a:endParaRPr>
          </a:p>
        </p:txBody>
      </p:sp>
    </p:spTree>
    <p:extLst>
      <p:ext uri="{BB962C8B-B14F-4D97-AF65-F5344CB8AC3E}">
        <p14:creationId xmlns:p14="http://schemas.microsoft.com/office/powerpoint/2010/main" val="293371554"/>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33</TotalTime>
  <Words>1666</Words>
  <Application>Microsoft Office PowerPoint</Application>
  <PresentationFormat>On-screen Show (4:3)</PresentationFormat>
  <Paragraphs>109</Paragraphs>
  <Slides>9</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Agency FB</vt:lpstr>
      <vt:lpstr>Arial</vt:lpstr>
      <vt:lpstr>Brush Script MT</vt:lpstr>
      <vt:lpstr>Calibri</vt:lpstr>
      <vt:lpstr>Calibri Light</vt:lpstr>
      <vt:lpstr>Wingdings</vt:lpstr>
      <vt:lpstr>Office Theme</vt:lpstr>
      <vt:lpstr>PowerPoint Presentation</vt:lpstr>
      <vt:lpstr>The Holy Spirit and Salvation</vt:lpstr>
      <vt:lpstr>Who is the Holy Spirit?</vt:lpstr>
      <vt:lpstr>Who is the Holy Spirit?</vt:lpstr>
      <vt:lpstr>What is the Holy Spirit’s work?</vt:lpstr>
      <vt:lpstr>What is the Holy Spirit’s work?</vt:lpstr>
      <vt:lpstr>What is the Holy Spirit’s work?</vt:lpstr>
      <vt:lpstr>What is the Holy Spirit’s work?</vt:lpstr>
      <vt:lpstr>The Holy Spirit and Salvation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Holy Spirit and Salvation</dc:title>
  <dc:creator>Jeremiah Cox</dc:creator>
  <cp:lastModifiedBy>Jeremiah Cox</cp:lastModifiedBy>
  <cp:revision>5</cp:revision>
  <dcterms:created xsi:type="dcterms:W3CDTF">2015-08-16T12:49:01Z</dcterms:created>
  <dcterms:modified xsi:type="dcterms:W3CDTF">2015-08-16T13:22:24Z</dcterms:modified>
</cp:coreProperties>
</file>