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0" r:id="rId2"/>
    <p:sldId id="256" r:id="rId3"/>
    <p:sldId id="257" r:id="rId4"/>
    <p:sldId id="258" r:id="rId5"/>
    <p:sldId id="259"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notesViewPr>
    <p:cSldViewPr snapToGrid="0">
      <p:cViewPr varScale="1">
        <p:scale>
          <a:sx n="57" d="100"/>
          <a:sy n="57" d="100"/>
        </p:scale>
        <p:origin x="28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A260C0-40CD-4617-8092-E9CF5FDBA552}" type="datetimeFigureOut">
              <a:rPr lang="en-US" smtClean="0"/>
              <a:t>12/20/2015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B2291-B381-4623-9AF3-52C4EA6AEA40}" type="slidenum">
              <a:rPr lang="en-US" smtClean="0"/>
              <a:t>‹#›</a:t>
            </a:fld>
            <a:endParaRPr lang="en-US"/>
          </a:p>
        </p:txBody>
      </p:sp>
    </p:spTree>
    <p:extLst>
      <p:ext uri="{BB962C8B-B14F-4D97-AF65-F5344CB8AC3E}">
        <p14:creationId xmlns:p14="http://schemas.microsoft.com/office/powerpoint/2010/main" val="3824957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DB2291-B381-4623-9AF3-52C4EA6AEA40}" type="slidenum">
              <a:rPr lang="en-US" smtClean="0"/>
              <a:t>1</a:t>
            </a:fld>
            <a:endParaRPr lang="en-US"/>
          </a:p>
        </p:txBody>
      </p:sp>
    </p:spTree>
    <p:extLst>
      <p:ext uri="{BB962C8B-B14F-4D97-AF65-F5344CB8AC3E}">
        <p14:creationId xmlns:p14="http://schemas.microsoft.com/office/powerpoint/2010/main" val="2718645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Power of an Example</a:t>
            </a:r>
            <a:endParaRPr lang="en-US" dirty="0"/>
          </a:p>
          <a:p>
            <a:r>
              <a:rPr lang="en-US" i="1" dirty="0"/>
              <a:t>1 Timothy 4:12-16</a:t>
            </a:r>
            <a:endParaRPr lang="en-US" dirty="0"/>
          </a:p>
          <a:p>
            <a:r>
              <a:rPr lang="en-US" b="1" dirty="0"/>
              <a:t>Introduction</a:t>
            </a:r>
            <a:endParaRPr lang="en-US" dirty="0"/>
          </a:p>
          <a:p>
            <a:pPr marL="171450" lvl="0" indent="-171450">
              <a:buFont typeface="Arial" panose="020B0604020202020204" pitchFamily="34" charset="0"/>
              <a:buChar char="•"/>
            </a:pPr>
            <a:r>
              <a:rPr lang="en-US" dirty="0"/>
              <a:t>Much of scripture speaks of examples. (Old Testament/apostolic example/Christ/etc.)</a:t>
            </a:r>
          </a:p>
          <a:p>
            <a:pPr marL="171450" lvl="0" indent="-171450">
              <a:buFont typeface="Arial" panose="020B0604020202020204" pitchFamily="34" charset="0"/>
              <a:buChar char="•"/>
            </a:pPr>
            <a:r>
              <a:rPr lang="en-US" dirty="0"/>
              <a:t>Examples hold much power. Following them can edify, or destroy.</a:t>
            </a:r>
          </a:p>
          <a:p>
            <a:pPr marL="171450" lvl="0" indent="-171450">
              <a:buFont typeface="Arial" panose="020B0604020202020204" pitchFamily="34" charset="0"/>
              <a:buChar char="•"/>
            </a:pPr>
            <a:r>
              <a:rPr lang="en-US" dirty="0"/>
              <a:t>It is important for us to know the effects of example setting, and how to be a good example.</a:t>
            </a:r>
          </a:p>
          <a:p>
            <a:endParaRPr lang="en-US" dirty="0"/>
          </a:p>
        </p:txBody>
      </p:sp>
      <p:sp>
        <p:nvSpPr>
          <p:cNvPr id="4" name="Slide Number Placeholder 3"/>
          <p:cNvSpPr>
            <a:spLocks noGrp="1"/>
          </p:cNvSpPr>
          <p:nvPr>
            <p:ph type="sldNum" sz="quarter" idx="10"/>
          </p:nvPr>
        </p:nvSpPr>
        <p:spPr/>
        <p:txBody>
          <a:bodyPr/>
          <a:lstStyle/>
          <a:p>
            <a:fld id="{CEDB2291-B381-4623-9AF3-52C4EA6AEA40}" type="slidenum">
              <a:rPr lang="en-US" smtClean="0"/>
              <a:t>2</a:t>
            </a:fld>
            <a:endParaRPr lang="en-US"/>
          </a:p>
        </p:txBody>
      </p:sp>
    </p:spTree>
    <p:extLst>
      <p:ext uri="{BB962C8B-B14F-4D97-AF65-F5344CB8AC3E}">
        <p14:creationId xmlns:p14="http://schemas.microsoft.com/office/powerpoint/2010/main" val="3784854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Good Examples/Bad Examples</a:t>
            </a:r>
          </a:p>
          <a:p>
            <a:pPr marL="171450" indent="-171450">
              <a:buFont typeface="Arial" panose="020B0604020202020204" pitchFamily="34" charset="0"/>
              <a:buChar char="•"/>
            </a:pPr>
            <a:r>
              <a:rPr lang="en-US" b="1" i="1" dirty="0"/>
              <a:t>“He who walks with wise men will be wise, but the companion of fools will be destroyed.”</a:t>
            </a:r>
            <a:r>
              <a:rPr lang="en-US" b="1" dirty="0"/>
              <a:t> (Proverbs 13:20</a:t>
            </a:r>
            <a:r>
              <a:rPr lang="en-US" dirty="0"/>
              <a:t>)</a:t>
            </a:r>
          </a:p>
          <a:p>
            <a:pPr marL="171450" lvl="0" indent="-171450">
              <a:buFont typeface="Arial" panose="020B0604020202020204" pitchFamily="34" charset="0"/>
              <a:buChar char="•"/>
            </a:pPr>
            <a:r>
              <a:rPr lang="en-US" b="1" dirty="0"/>
              <a:t>Example – a pattern or model, as of something to be </a:t>
            </a:r>
            <a:r>
              <a:rPr lang="en-US" b="1" u="sng" dirty="0"/>
              <a:t>imitated</a:t>
            </a:r>
            <a:r>
              <a:rPr lang="en-US" b="1" dirty="0"/>
              <a:t> or </a:t>
            </a:r>
            <a:r>
              <a:rPr lang="en-US" b="1" u="sng" dirty="0"/>
              <a:t>avoided</a:t>
            </a:r>
            <a:r>
              <a:rPr lang="en-US" b="1" dirty="0"/>
              <a:t>.</a:t>
            </a:r>
            <a:endParaRPr lang="en-US" dirty="0"/>
          </a:p>
          <a:p>
            <a:pPr lvl="0"/>
            <a:r>
              <a:rPr lang="en-US" sz="1600" dirty="0"/>
              <a:t>An effect of a good example.</a:t>
            </a:r>
          </a:p>
          <a:p>
            <a:pPr marL="171450" lvl="0" indent="-171450">
              <a:buFont typeface="Arial" panose="020B0604020202020204" pitchFamily="34" charset="0"/>
              <a:buChar char="•"/>
            </a:pPr>
            <a:r>
              <a:rPr lang="en-US" b="1" dirty="0"/>
              <a:t>Hebrews 11:4</a:t>
            </a:r>
            <a:r>
              <a:rPr lang="en-US" dirty="0"/>
              <a:t> – Abel gave an example of how to follow God. By faith (</a:t>
            </a:r>
            <a:r>
              <a:rPr lang="en-US" b="1" dirty="0"/>
              <a:t>cf. Romans 10:17</a:t>
            </a:r>
            <a:r>
              <a:rPr lang="en-US" dirty="0"/>
              <a:t> – he did what God told him to do. This remains true to this day, and those who follow Abel’s example are blessed for doing so.)</a:t>
            </a:r>
          </a:p>
          <a:p>
            <a:pPr marL="628650" lvl="1" indent="-171450">
              <a:buFont typeface="Arial" panose="020B0604020202020204" pitchFamily="34" charset="0"/>
              <a:buChar char="•"/>
            </a:pPr>
            <a:r>
              <a:rPr lang="en-US" b="1" dirty="0"/>
              <a:t>Hebrews 12:1-2</a:t>
            </a:r>
            <a:r>
              <a:rPr lang="en-US" dirty="0"/>
              <a:t> – All the examples of faithful men in chapter 11 serve as a motivating factor for present Christians to remain faithful!</a:t>
            </a:r>
          </a:p>
          <a:p>
            <a:pPr marL="171450" lvl="0" indent="-171450">
              <a:buFont typeface="Arial" panose="020B0604020202020204" pitchFamily="34" charset="0"/>
              <a:buChar char="•"/>
            </a:pPr>
            <a:r>
              <a:rPr lang="en-US" b="1" dirty="0"/>
              <a:t>1 Timothy 4:16</a:t>
            </a:r>
            <a:r>
              <a:rPr lang="en-US" dirty="0"/>
              <a:t> – Timothy’s example would save those who heard him/saw him.</a:t>
            </a:r>
          </a:p>
          <a:p>
            <a:pPr lvl="0"/>
            <a:r>
              <a:rPr lang="en-US" sz="1600" dirty="0"/>
              <a:t>An effect of a bad example.</a:t>
            </a:r>
          </a:p>
          <a:p>
            <a:pPr marL="171450" lvl="0" indent="-171450">
              <a:buFont typeface="Arial" panose="020B0604020202020204" pitchFamily="34" charset="0"/>
              <a:buChar char="•"/>
            </a:pPr>
            <a:r>
              <a:rPr lang="en-US" b="1" dirty="0"/>
              <a:t>1 Corinthians 15:33</a:t>
            </a:r>
            <a:r>
              <a:rPr lang="en-US" dirty="0"/>
              <a:t> – A bad example corrupts those who witness it, for they are inclined to follow it.</a:t>
            </a:r>
          </a:p>
          <a:p>
            <a:pPr marL="628650" lvl="1" indent="-171450">
              <a:buFont typeface="Arial" panose="020B0604020202020204" pitchFamily="34" charset="0"/>
              <a:buChar char="•"/>
            </a:pPr>
            <a:r>
              <a:rPr lang="en-US" dirty="0"/>
              <a:t>Jude described the false teachers of his time as those who followed others examples</a:t>
            </a:r>
            <a:r>
              <a:rPr lang="en-US" b="1" dirty="0"/>
              <a:t> </a:t>
            </a:r>
            <a:r>
              <a:rPr lang="en-US" dirty="0"/>
              <a:t>– </a:t>
            </a:r>
            <a:r>
              <a:rPr lang="en-US" b="1" dirty="0"/>
              <a:t>Jude 11</a:t>
            </a:r>
            <a:endParaRPr lang="en-US" dirty="0"/>
          </a:p>
          <a:p>
            <a:pPr marL="171450" lvl="0" indent="-171450">
              <a:buFont typeface="Arial" panose="020B0604020202020204" pitchFamily="34" charset="0"/>
              <a:buChar char="•"/>
            </a:pPr>
            <a:r>
              <a:rPr lang="en-US" b="1" dirty="0"/>
              <a:t>Galatians 2:11-13</a:t>
            </a:r>
            <a:r>
              <a:rPr lang="en-US" dirty="0"/>
              <a:t> – Peter’s bad example led </a:t>
            </a:r>
            <a:r>
              <a:rPr lang="en-US" b="1" i="1" dirty="0"/>
              <a:t>“a good man, full of the Holy Spirit and of faith”</a:t>
            </a:r>
            <a:r>
              <a:rPr lang="en-US" b="1" dirty="0"/>
              <a:t> (Acts 11:24</a:t>
            </a:r>
            <a:r>
              <a:rPr lang="en-US" dirty="0"/>
              <a:t>) into hypocrisy (Barnabas).</a:t>
            </a:r>
          </a:p>
          <a:p>
            <a:r>
              <a:rPr lang="en-US" i="1" dirty="0"/>
              <a:t>We cannot decide to be an example or not be an example. No matter how we act we serve as an example, whether good or bad. Our choice, and responsibility, is to be the example that God would have us to be (</a:t>
            </a:r>
            <a:r>
              <a:rPr lang="en-US" b="1" i="1" dirty="0"/>
              <a:t>cf. Colossians 3:17</a:t>
            </a:r>
            <a:r>
              <a:rPr lang="en-US" i="1" dirty="0"/>
              <a:t>). </a:t>
            </a:r>
            <a:endParaRPr lang="en-US" dirty="0"/>
          </a:p>
          <a:p>
            <a:endParaRPr lang="en-US" dirty="0"/>
          </a:p>
        </p:txBody>
      </p:sp>
      <p:sp>
        <p:nvSpPr>
          <p:cNvPr id="4" name="Slide Number Placeholder 3"/>
          <p:cNvSpPr>
            <a:spLocks noGrp="1"/>
          </p:cNvSpPr>
          <p:nvPr>
            <p:ph type="sldNum" sz="quarter" idx="10"/>
          </p:nvPr>
        </p:nvSpPr>
        <p:spPr/>
        <p:txBody>
          <a:bodyPr/>
          <a:lstStyle/>
          <a:p>
            <a:fld id="{CEDB2291-B381-4623-9AF3-52C4EA6AEA40}" type="slidenum">
              <a:rPr lang="en-US" smtClean="0"/>
              <a:t>3</a:t>
            </a:fld>
            <a:endParaRPr lang="en-US"/>
          </a:p>
        </p:txBody>
      </p:sp>
    </p:spTree>
    <p:extLst>
      <p:ext uri="{BB962C8B-B14F-4D97-AF65-F5344CB8AC3E}">
        <p14:creationId xmlns:p14="http://schemas.microsoft.com/office/powerpoint/2010/main" val="1845583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Be a good example in…</a:t>
            </a:r>
          </a:p>
          <a:p>
            <a:pPr lvl="0"/>
            <a:r>
              <a:rPr lang="en-US" sz="1600" dirty="0"/>
              <a:t>Word</a:t>
            </a:r>
            <a:endParaRPr lang="en-US" dirty="0"/>
          </a:p>
          <a:p>
            <a:pPr marL="171450" lvl="0" indent="-171450">
              <a:buFont typeface="Arial" panose="020B0604020202020204" pitchFamily="34" charset="0"/>
              <a:buChar char="•"/>
            </a:pPr>
            <a:r>
              <a:rPr lang="en-US" dirty="0"/>
              <a:t>Word is what he teaches, and also what he says in everyday life.</a:t>
            </a:r>
          </a:p>
          <a:p>
            <a:pPr marL="171450" lvl="0" indent="-171450">
              <a:buFont typeface="Arial" panose="020B0604020202020204" pitchFamily="34" charset="0"/>
              <a:buChar char="•"/>
            </a:pPr>
            <a:r>
              <a:rPr lang="en-US" b="1" dirty="0"/>
              <a:t>Titus 2:1, 6-8</a:t>
            </a:r>
            <a:r>
              <a:rPr lang="en-US" dirty="0"/>
              <a:t> – Speech must be in check with the sound doctrine, both teaching what is right, and practicing what is right in speech.</a:t>
            </a:r>
          </a:p>
          <a:p>
            <a:pPr marL="628650" lvl="1" indent="-171450">
              <a:buFont typeface="Arial" panose="020B0604020202020204" pitchFamily="34" charset="0"/>
              <a:buChar char="•"/>
            </a:pPr>
            <a:r>
              <a:rPr lang="en-US" b="1" i="1" dirty="0"/>
              <a:t>“Let no corrupt word proceed out of your mouth, but what is good for necessary edification, that it may impart grace to the hearers” (Ephesians 4:29).</a:t>
            </a:r>
            <a:endParaRPr lang="en-US" dirty="0"/>
          </a:p>
          <a:p>
            <a:pPr lvl="0"/>
            <a:r>
              <a:rPr lang="en-US" sz="1600" dirty="0"/>
              <a:t>Conduct</a:t>
            </a:r>
            <a:endParaRPr lang="en-US" dirty="0"/>
          </a:p>
          <a:p>
            <a:pPr marL="171450" lvl="0" indent="-171450">
              <a:buFont typeface="Arial" panose="020B0604020202020204" pitchFamily="34" charset="0"/>
              <a:buChar char="•"/>
            </a:pPr>
            <a:r>
              <a:rPr lang="en-US" dirty="0"/>
              <a:t>Conduct is how he behaves in everyday life.</a:t>
            </a:r>
          </a:p>
          <a:p>
            <a:pPr marL="171450" lvl="0" indent="-171450">
              <a:buFont typeface="Arial" panose="020B0604020202020204" pitchFamily="34" charset="0"/>
              <a:buChar char="•"/>
            </a:pPr>
            <a:r>
              <a:rPr lang="en-US" b="1" dirty="0"/>
              <a:t>Philippians 1:27-30</a:t>
            </a:r>
            <a:r>
              <a:rPr lang="en-US" dirty="0"/>
              <a:t> – Conduct must be in accord with the will of God. It must be firm and steadfast </a:t>
            </a:r>
            <a:r>
              <a:rPr lang="en-US" b="1" dirty="0"/>
              <a:t>even in suffering</a:t>
            </a:r>
            <a:r>
              <a:rPr lang="en-US" dirty="0"/>
              <a:t>. This is proof of salvation given by God.</a:t>
            </a:r>
          </a:p>
          <a:p>
            <a:pPr marL="628650" lvl="1" indent="-171450">
              <a:buFont typeface="Arial" panose="020B0604020202020204" pitchFamily="34" charset="0"/>
              <a:buChar char="•"/>
            </a:pPr>
            <a:r>
              <a:rPr lang="en-US" dirty="0"/>
              <a:t>When we are treated wrong for doing good we must continue to do good – </a:t>
            </a:r>
            <a:r>
              <a:rPr lang="en-US" b="1" i="1" dirty="0"/>
              <a:t>“For it is better, if it is the will of God, to suffer for doing good than for doing evil” – 1 Peter 3:17</a:t>
            </a:r>
            <a:endParaRPr lang="en-US" dirty="0"/>
          </a:p>
          <a:p>
            <a:pPr marL="628650" lvl="1" indent="-171450">
              <a:buFont typeface="Arial" panose="020B0604020202020204" pitchFamily="34" charset="0"/>
              <a:buChar char="•"/>
            </a:pPr>
            <a:r>
              <a:rPr lang="en-US" b="1" dirty="0"/>
              <a:t>Previous chapter gave Jesus as the perfect example for maintaining good conduct in that situation.</a:t>
            </a:r>
            <a:endParaRPr lang="en-US" dirty="0"/>
          </a:p>
          <a:p>
            <a:pPr lvl="0"/>
            <a:r>
              <a:rPr lang="en-US" sz="1600" dirty="0"/>
              <a:t>Love</a:t>
            </a:r>
            <a:endParaRPr lang="en-US" dirty="0"/>
          </a:p>
          <a:p>
            <a:pPr marL="171450" lvl="0" indent="-171450">
              <a:buFont typeface="Arial" panose="020B0604020202020204" pitchFamily="34" charset="0"/>
              <a:buChar char="•"/>
            </a:pPr>
            <a:r>
              <a:rPr lang="en-US" dirty="0"/>
              <a:t>Love is charity. It is doing what is right regardless of the situation. Shown toward others.</a:t>
            </a:r>
          </a:p>
          <a:p>
            <a:pPr marL="171450" lvl="0" indent="-171450">
              <a:buFont typeface="Arial" panose="020B0604020202020204" pitchFamily="34" charset="0"/>
              <a:buChar char="•"/>
            </a:pPr>
            <a:r>
              <a:rPr lang="en-US" b="1" dirty="0"/>
              <a:t>1 John 4:11</a:t>
            </a:r>
            <a:r>
              <a:rPr lang="en-US" dirty="0"/>
              <a:t> – We are to love each other!</a:t>
            </a:r>
          </a:p>
          <a:p>
            <a:pPr marL="628650" lvl="1" indent="-171450">
              <a:buFont typeface="Arial" panose="020B0604020202020204" pitchFamily="34" charset="0"/>
              <a:buChar char="•"/>
            </a:pPr>
            <a:r>
              <a:rPr lang="en-US" dirty="0"/>
              <a:t>Gaius was a good example of exhibiting love – </a:t>
            </a:r>
            <a:r>
              <a:rPr lang="en-US" b="1" dirty="0"/>
              <a:t>3 John 5-8</a:t>
            </a:r>
            <a:r>
              <a:rPr lang="en-US" dirty="0"/>
              <a:t> </a:t>
            </a:r>
            <a:r>
              <a:rPr lang="en-US" b="1" i="1" dirty="0"/>
              <a:t>“who have borne witness of your love”</a:t>
            </a:r>
            <a:r>
              <a:rPr lang="en-US" dirty="0"/>
              <a:t>.</a:t>
            </a:r>
          </a:p>
          <a:p>
            <a:pPr marL="628650" lvl="1" indent="-171450">
              <a:buFont typeface="Arial" panose="020B0604020202020204" pitchFamily="34" charset="0"/>
              <a:buChar char="•"/>
            </a:pPr>
            <a:r>
              <a:rPr lang="en-US" b="1" dirty="0"/>
              <a:t>1 John 3:16-18</a:t>
            </a:r>
            <a:r>
              <a:rPr lang="en-US" dirty="0"/>
              <a:t> – Love is something shown, and we need to be examples of such. </a:t>
            </a:r>
          </a:p>
          <a:p>
            <a:pPr lvl="0"/>
            <a:r>
              <a:rPr lang="en-US" sz="1600" dirty="0"/>
              <a:t>Faith</a:t>
            </a:r>
            <a:endParaRPr lang="en-US" dirty="0"/>
          </a:p>
          <a:p>
            <a:pPr marL="171450" lvl="0" indent="-171450">
              <a:buFont typeface="Arial" panose="020B0604020202020204" pitchFamily="34" charset="0"/>
              <a:buChar char="•"/>
            </a:pPr>
            <a:r>
              <a:rPr lang="en-US" dirty="0"/>
              <a:t>Faith is the combination of trust/belief shown in obedience. This must not waiver.</a:t>
            </a:r>
          </a:p>
          <a:p>
            <a:pPr marL="171450" lvl="0" indent="-171450">
              <a:buFont typeface="Arial" panose="020B0604020202020204" pitchFamily="34" charset="0"/>
              <a:buChar char="•"/>
            </a:pPr>
            <a:r>
              <a:rPr lang="en-US" b="1" dirty="0"/>
              <a:t>Hebrews 11:6; Ephesians 6:16</a:t>
            </a:r>
            <a:r>
              <a:rPr lang="en-US" dirty="0"/>
              <a:t> – Faith is an absolute necessity. We must possess it to please God, and defeat the devil. </a:t>
            </a:r>
          </a:p>
          <a:p>
            <a:pPr marL="628650" lvl="1" indent="-171450">
              <a:buFont typeface="Arial" panose="020B0604020202020204" pitchFamily="34" charset="0"/>
              <a:buChar char="•"/>
            </a:pPr>
            <a:r>
              <a:rPr lang="en-US" dirty="0"/>
              <a:t>We must remain faithful even in the most testing circumstances</a:t>
            </a:r>
            <a:r>
              <a:rPr lang="en-US" b="1" dirty="0"/>
              <a:t> </a:t>
            </a:r>
            <a:r>
              <a:rPr lang="en-US" dirty="0"/>
              <a:t>– </a:t>
            </a:r>
            <a:r>
              <a:rPr lang="en-US" b="1" i="1" dirty="0"/>
              <a:t>“If you faint in the day of adversity, your strength is small” (Proverbs 24:10).</a:t>
            </a:r>
            <a:endParaRPr lang="en-US" dirty="0"/>
          </a:p>
          <a:p>
            <a:pPr marL="628650" lvl="1" indent="-171450">
              <a:buFont typeface="Arial" panose="020B0604020202020204" pitchFamily="34" charset="0"/>
              <a:buChar char="•"/>
            </a:pPr>
            <a:r>
              <a:rPr lang="en-US" b="1" dirty="0"/>
              <a:t>Job 2:9-10 – Job was an example to his wife, but also served as an example to Satan that the power of God on an honest heart can transcend trivial temporary matters!</a:t>
            </a:r>
            <a:endParaRPr lang="en-US" dirty="0"/>
          </a:p>
          <a:p>
            <a:pPr lvl="0"/>
            <a:r>
              <a:rPr lang="en-US" sz="1600" dirty="0" smtClean="0"/>
              <a:t>Purity/Spirit</a:t>
            </a:r>
          </a:p>
          <a:p>
            <a:pPr marL="171450" lvl="0" indent="-171450">
              <a:buFont typeface="Arial" panose="020B0604020202020204" pitchFamily="34" charset="0"/>
              <a:buChar char="•"/>
            </a:pPr>
            <a:r>
              <a:rPr lang="en-US" i="1" dirty="0" smtClean="0"/>
              <a:t>Spirit follows love in some translations, but is not present in all because it does not appear in some manuscripts. However, the concept is seen in the admonition to be an example in purity.</a:t>
            </a:r>
            <a:endParaRPr lang="en-US" dirty="0" smtClean="0"/>
          </a:p>
          <a:p>
            <a:pPr marL="171450" lvl="0" indent="-171450">
              <a:buFont typeface="Arial" panose="020B0604020202020204" pitchFamily="34" charset="0"/>
              <a:buChar char="•"/>
            </a:pPr>
            <a:r>
              <a:rPr lang="en-US" dirty="0" smtClean="0"/>
              <a:t>Purity is the condition of his being. Thoughts, actions, etc. </a:t>
            </a:r>
          </a:p>
          <a:p>
            <a:pPr marL="171450" lvl="0" indent="-171450">
              <a:buFont typeface="Arial" panose="020B0604020202020204" pitchFamily="34" charset="0"/>
              <a:buChar char="•"/>
            </a:pPr>
            <a:r>
              <a:rPr lang="en-US" b="1" dirty="0" smtClean="0"/>
              <a:t>James 4:4-10 – Our hearts must be pure before God. We cannot have a fondness of worldliness.</a:t>
            </a:r>
            <a:endParaRPr lang="en-US" dirty="0" smtClean="0"/>
          </a:p>
          <a:p>
            <a:pPr marL="628650" lvl="1" indent="-171450">
              <a:buFont typeface="Arial" panose="020B0604020202020204" pitchFamily="34" charset="0"/>
              <a:buChar char="•"/>
            </a:pPr>
            <a:r>
              <a:rPr lang="en-US" b="1" dirty="0" smtClean="0"/>
              <a:t>Philippians 4:8 – We must only desire those things which pertain to God!</a:t>
            </a:r>
            <a:endParaRPr lang="en-US" dirty="0" smtClean="0"/>
          </a:p>
          <a:p>
            <a:pPr marL="628650" lvl="1" indent="-171450">
              <a:buFont typeface="Arial" panose="020B0604020202020204" pitchFamily="34" charset="0"/>
              <a:buChar char="•"/>
            </a:pPr>
            <a:r>
              <a:rPr lang="en-US" b="1" dirty="0" smtClean="0"/>
              <a:t>We can be a good example to others by choosing not to watch the inappropriate movie, or not to listen to an inappropriate song, etc.</a:t>
            </a:r>
            <a:endParaRPr lang="en-US" dirty="0" smtClean="0"/>
          </a:p>
          <a:p>
            <a:r>
              <a:rPr lang="en-US" i="1" dirty="0" smtClean="0"/>
              <a:t>Christ </a:t>
            </a:r>
            <a:r>
              <a:rPr lang="en-US" i="1" dirty="0"/>
              <a:t>is our example </a:t>
            </a:r>
            <a:r>
              <a:rPr lang="en-US" b="1" i="1" dirty="0"/>
              <a:t>(cf. 1 Peter 2:21-22</a:t>
            </a:r>
            <a:r>
              <a:rPr lang="en-US" i="1" dirty="0"/>
              <a:t>) and we are to follow Him. In following Him, we are to set an example for others.</a:t>
            </a:r>
            <a:endParaRPr lang="en-US" dirty="0"/>
          </a:p>
        </p:txBody>
      </p:sp>
      <p:sp>
        <p:nvSpPr>
          <p:cNvPr id="4" name="Slide Number Placeholder 3"/>
          <p:cNvSpPr>
            <a:spLocks noGrp="1"/>
          </p:cNvSpPr>
          <p:nvPr>
            <p:ph type="sldNum" sz="quarter" idx="10"/>
          </p:nvPr>
        </p:nvSpPr>
        <p:spPr/>
        <p:txBody>
          <a:bodyPr/>
          <a:lstStyle/>
          <a:p>
            <a:fld id="{CEDB2291-B381-4623-9AF3-52C4EA6AEA40}" type="slidenum">
              <a:rPr lang="en-US" smtClean="0"/>
              <a:t>4</a:t>
            </a:fld>
            <a:endParaRPr lang="en-US" dirty="0"/>
          </a:p>
        </p:txBody>
      </p:sp>
    </p:spTree>
    <p:extLst>
      <p:ext uri="{BB962C8B-B14F-4D97-AF65-F5344CB8AC3E}">
        <p14:creationId xmlns:p14="http://schemas.microsoft.com/office/powerpoint/2010/main" val="174762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b="1" dirty="0"/>
              <a:t>Be a good example as…</a:t>
            </a:r>
          </a:p>
          <a:p>
            <a:pPr marL="171450" lvl="0" indent="-171450">
              <a:buFont typeface="Arial" panose="020B0604020202020204" pitchFamily="34" charset="0"/>
              <a:buChar char="•"/>
            </a:pPr>
            <a:r>
              <a:rPr lang="en-US" b="1" dirty="0"/>
              <a:t>Parents</a:t>
            </a:r>
            <a:r>
              <a:rPr lang="en-US" dirty="0"/>
              <a:t> – Children are constantly watching their parents. What are they seeing?</a:t>
            </a:r>
          </a:p>
          <a:p>
            <a:pPr marL="171450" lvl="0" indent="-171450">
              <a:buFont typeface="Arial" panose="020B0604020202020204" pitchFamily="34" charset="0"/>
              <a:buChar char="•"/>
            </a:pPr>
            <a:r>
              <a:rPr lang="en-US" b="1" dirty="0"/>
              <a:t>Spiritual Leaders (Elders, Teachers, Etc.) </a:t>
            </a:r>
            <a:r>
              <a:rPr lang="en-US" dirty="0"/>
              <a:t>– What is taught must be practiced. Spiritual leaders are set before the eyes of the congregation. How are you leading them?</a:t>
            </a:r>
          </a:p>
          <a:p>
            <a:pPr marL="171450" lvl="0" indent="-171450">
              <a:buFont typeface="Arial" panose="020B0604020202020204" pitchFamily="34" charset="0"/>
              <a:buChar char="•"/>
            </a:pPr>
            <a:r>
              <a:rPr lang="en-US" b="1" dirty="0"/>
              <a:t>Elders (older people) </a:t>
            </a:r>
            <a:r>
              <a:rPr lang="en-US" dirty="0"/>
              <a:t>– The elderly are given as ones to look upon for examples to follow. What influence do you have on those looking up to you?</a:t>
            </a:r>
          </a:p>
          <a:p>
            <a:pPr marL="171450" lvl="0" indent="-171450">
              <a:buFont typeface="Arial" panose="020B0604020202020204" pitchFamily="34" charset="0"/>
              <a:buChar char="•"/>
            </a:pPr>
            <a:r>
              <a:rPr lang="en-US" b="1" dirty="0"/>
              <a:t>Young People </a:t>
            </a:r>
            <a:r>
              <a:rPr lang="en-US" dirty="0"/>
              <a:t>– Youth often exclude themselves from this topic. They label themselves as inexperienced, and use that as an excuse not to act properly. Your words and actions provide examples to everyone as well. (Look at young Timothy – </a:t>
            </a:r>
            <a:r>
              <a:rPr lang="en-US" b="1" i="1" dirty="0"/>
              <a:t>“Let no one despise your youth, but be an example to the believers”</a:t>
            </a:r>
            <a:r>
              <a:rPr lang="en-US" b="1" dirty="0"/>
              <a:t> – 1 Timothy 4:12</a:t>
            </a:r>
            <a:r>
              <a:rPr lang="en-US" b="1" dirty="0" smtClean="0"/>
              <a:t>).</a:t>
            </a:r>
          </a:p>
          <a:p>
            <a:pPr lvl="0"/>
            <a:endParaRPr lang="en-US" dirty="0"/>
          </a:p>
          <a:p>
            <a:r>
              <a:rPr lang="en-US" b="1" dirty="0"/>
              <a:t>Conclusion</a:t>
            </a:r>
            <a:endParaRPr lang="en-US" dirty="0"/>
          </a:p>
          <a:p>
            <a:pPr marL="171450" lvl="0" indent="-171450">
              <a:buFont typeface="Arial" panose="020B0604020202020204" pitchFamily="34" charset="0"/>
              <a:buChar char="•"/>
            </a:pPr>
            <a:r>
              <a:rPr lang="en-US" dirty="0"/>
              <a:t>Whether you have been aware of it or not, you are always setting an example.</a:t>
            </a:r>
          </a:p>
          <a:p>
            <a:pPr marL="171450" lvl="0" indent="-171450">
              <a:buFont typeface="Arial" panose="020B0604020202020204" pitchFamily="34" charset="0"/>
              <a:buChar char="•"/>
            </a:pPr>
            <a:r>
              <a:rPr lang="en-US" dirty="0"/>
              <a:t>How are you affecting others by your example? Is it bad or good?</a:t>
            </a:r>
          </a:p>
          <a:p>
            <a:pPr marL="171450" lvl="0" indent="-171450">
              <a:buFont typeface="Arial" panose="020B0604020202020204" pitchFamily="34" charset="0"/>
              <a:buChar char="•"/>
            </a:pPr>
            <a:r>
              <a:rPr lang="en-US" dirty="0"/>
              <a:t>Always be aware of the example you are setting!</a:t>
            </a:r>
          </a:p>
          <a:p>
            <a:endParaRPr lang="en-US" dirty="0"/>
          </a:p>
        </p:txBody>
      </p:sp>
      <p:sp>
        <p:nvSpPr>
          <p:cNvPr id="4" name="Slide Number Placeholder 3"/>
          <p:cNvSpPr>
            <a:spLocks noGrp="1"/>
          </p:cNvSpPr>
          <p:nvPr>
            <p:ph type="sldNum" sz="quarter" idx="10"/>
          </p:nvPr>
        </p:nvSpPr>
        <p:spPr/>
        <p:txBody>
          <a:bodyPr/>
          <a:lstStyle/>
          <a:p>
            <a:fld id="{CEDB2291-B381-4623-9AF3-52C4EA6AEA40}" type="slidenum">
              <a:rPr lang="en-US" smtClean="0"/>
              <a:t>5</a:t>
            </a:fld>
            <a:endParaRPr lang="en-US"/>
          </a:p>
        </p:txBody>
      </p:sp>
    </p:spTree>
    <p:extLst>
      <p:ext uri="{BB962C8B-B14F-4D97-AF65-F5344CB8AC3E}">
        <p14:creationId xmlns:p14="http://schemas.microsoft.com/office/powerpoint/2010/main" val="1116691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8495E9-7E27-4865-8BE7-E312479D3F5B}" type="datetimeFigureOut">
              <a:rPr lang="en-US" smtClean="0"/>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A08D0-9411-4DF8-B842-5F72C71CE16F}" type="slidenum">
              <a:rPr lang="en-US" smtClean="0"/>
              <a:t>‹#›</a:t>
            </a:fld>
            <a:endParaRPr lang="en-US"/>
          </a:p>
        </p:txBody>
      </p:sp>
    </p:spTree>
    <p:extLst>
      <p:ext uri="{BB962C8B-B14F-4D97-AF65-F5344CB8AC3E}">
        <p14:creationId xmlns:p14="http://schemas.microsoft.com/office/powerpoint/2010/main" val="112736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8495E9-7E27-4865-8BE7-E312479D3F5B}" type="datetimeFigureOut">
              <a:rPr lang="en-US" smtClean="0"/>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A08D0-9411-4DF8-B842-5F72C71CE16F}" type="slidenum">
              <a:rPr lang="en-US" smtClean="0"/>
              <a:t>‹#›</a:t>
            </a:fld>
            <a:endParaRPr lang="en-US"/>
          </a:p>
        </p:txBody>
      </p:sp>
    </p:spTree>
    <p:extLst>
      <p:ext uri="{BB962C8B-B14F-4D97-AF65-F5344CB8AC3E}">
        <p14:creationId xmlns:p14="http://schemas.microsoft.com/office/powerpoint/2010/main" val="2208046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8495E9-7E27-4865-8BE7-E312479D3F5B}" type="datetimeFigureOut">
              <a:rPr lang="en-US" smtClean="0"/>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A08D0-9411-4DF8-B842-5F72C71CE16F}" type="slidenum">
              <a:rPr lang="en-US" smtClean="0"/>
              <a:t>‹#›</a:t>
            </a:fld>
            <a:endParaRPr lang="en-US"/>
          </a:p>
        </p:txBody>
      </p:sp>
    </p:spTree>
    <p:extLst>
      <p:ext uri="{BB962C8B-B14F-4D97-AF65-F5344CB8AC3E}">
        <p14:creationId xmlns:p14="http://schemas.microsoft.com/office/powerpoint/2010/main" val="3819773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8495E9-7E27-4865-8BE7-E312479D3F5B}" type="datetimeFigureOut">
              <a:rPr lang="en-US" smtClean="0"/>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A08D0-9411-4DF8-B842-5F72C71CE16F}" type="slidenum">
              <a:rPr lang="en-US" smtClean="0"/>
              <a:t>‹#›</a:t>
            </a:fld>
            <a:endParaRPr lang="en-US"/>
          </a:p>
        </p:txBody>
      </p:sp>
    </p:spTree>
    <p:extLst>
      <p:ext uri="{BB962C8B-B14F-4D97-AF65-F5344CB8AC3E}">
        <p14:creationId xmlns:p14="http://schemas.microsoft.com/office/powerpoint/2010/main" val="322333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8495E9-7E27-4865-8BE7-E312479D3F5B}" type="datetimeFigureOut">
              <a:rPr lang="en-US" smtClean="0"/>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A08D0-9411-4DF8-B842-5F72C71CE16F}" type="slidenum">
              <a:rPr lang="en-US" smtClean="0"/>
              <a:t>‹#›</a:t>
            </a:fld>
            <a:endParaRPr lang="en-US"/>
          </a:p>
        </p:txBody>
      </p:sp>
    </p:spTree>
    <p:extLst>
      <p:ext uri="{BB962C8B-B14F-4D97-AF65-F5344CB8AC3E}">
        <p14:creationId xmlns:p14="http://schemas.microsoft.com/office/powerpoint/2010/main" val="3147340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8495E9-7E27-4865-8BE7-E312479D3F5B}" type="datetimeFigureOut">
              <a:rPr lang="en-US" smtClean="0"/>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A08D0-9411-4DF8-B842-5F72C71CE16F}" type="slidenum">
              <a:rPr lang="en-US" smtClean="0"/>
              <a:t>‹#›</a:t>
            </a:fld>
            <a:endParaRPr lang="en-US"/>
          </a:p>
        </p:txBody>
      </p:sp>
    </p:spTree>
    <p:extLst>
      <p:ext uri="{BB962C8B-B14F-4D97-AF65-F5344CB8AC3E}">
        <p14:creationId xmlns:p14="http://schemas.microsoft.com/office/powerpoint/2010/main" val="4169583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8495E9-7E27-4865-8BE7-E312479D3F5B}" type="datetimeFigureOut">
              <a:rPr lang="en-US" smtClean="0"/>
              <a:t>12/20/2015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FA08D0-9411-4DF8-B842-5F72C71CE16F}" type="slidenum">
              <a:rPr lang="en-US" smtClean="0"/>
              <a:t>‹#›</a:t>
            </a:fld>
            <a:endParaRPr lang="en-US"/>
          </a:p>
        </p:txBody>
      </p:sp>
    </p:spTree>
    <p:extLst>
      <p:ext uri="{BB962C8B-B14F-4D97-AF65-F5344CB8AC3E}">
        <p14:creationId xmlns:p14="http://schemas.microsoft.com/office/powerpoint/2010/main" val="2924459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8495E9-7E27-4865-8BE7-E312479D3F5B}" type="datetimeFigureOut">
              <a:rPr lang="en-US" smtClean="0"/>
              <a:t>12/20/2015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FA08D0-9411-4DF8-B842-5F72C71CE16F}" type="slidenum">
              <a:rPr lang="en-US" smtClean="0"/>
              <a:t>‹#›</a:t>
            </a:fld>
            <a:endParaRPr lang="en-US"/>
          </a:p>
        </p:txBody>
      </p:sp>
    </p:spTree>
    <p:extLst>
      <p:ext uri="{BB962C8B-B14F-4D97-AF65-F5344CB8AC3E}">
        <p14:creationId xmlns:p14="http://schemas.microsoft.com/office/powerpoint/2010/main" val="143563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8495E9-7E27-4865-8BE7-E312479D3F5B}" type="datetimeFigureOut">
              <a:rPr lang="en-US" smtClean="0"/>
              <a:t>12/20/2015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FA08D0-9411-4DF8-B842-5F72C71CE16F}" type="slidenum">
              <a:rPr lang="en-US" smtClean="0"/>
              <a:t>‹#›</a:t>
            </a:fld>
            <a:endParaRPr lang="en-US"/>
          </a:p>
        </p:txBody>
      </p:sp>
    </p:spTree>
    <p:extLst>
      <p:ext uri="{BB962C8B-B14F-4D97-AF65-F5344CB8AC3E}">
        <p14:creationId xmlns:p14="http://schemas.microsoft.com/office/powerpoint/2010/main" val="127168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8495E9-7E27-4865-8BE7-E312479D3F5B}" type="datetimeFigureOut">
              <a:rPr lang="en-US" smtClean="0"/>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A08D0-9411-4DF8-B842-5F72C71CE16F}" type="slidenum">
              <a:rPr lang="en-US" smtClean="0"/>
              <a:t>‹#›</a:t>
            </a:fld>
            <a:endParaRPr lang="en-US"/>
          </a:p>
        </p:txBody>
      </p:sp>
    </p:spTree>
    <p:extLst>
      <p:ext uri="{BB962C8B-B14F-4D97-AF65-F5344CB8AC3E}">
        <p14:creationId xmlns:p14="http://schemas.microsoft.com/office/powerpoint/2010/main" val="2224394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8495E9-7E27-4865-8BE7-E312479D3F5B}" type="datetimeFigureOut">
              <a:rPr lang="en-US" smtClean="0"/>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A08D0-9411-4DF8-B842-5F72C71CE16F}" type="slidenum">
              <a:rPr lang="en-US" smtClean="0"/>
              <a:t>‹#›</a:t>
            </a:fld>
            <a:endParaRPr lang="en-US"/>
          </a:p>
        </p:txBody>
      </p:sp>
    </p:spTree>
    <p:extLst>
      <p:ext uri="{BB962C8B-B14F-4D97-AF65-F5344CB8AC3E}">
        <p14:creationId xmlns:p14="http://schemas.microsoft.com/office/powerpoint/2010/main" val="3250356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495E9-7E27-4865-8BE7-E312479D3F5B}" type="datetimeFigureOut">
              <a:rPr lang="en-US" smtClean="0"/>
              <a:t>12/20/2015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FA08D0-9411-4DF8-B842-5F72C71CE16F}" type="slidenum">
              <a:rPr lang="en-US" smtClean="0"/>
              <a:t>‹#›</a:t>
            </a:fld>
            <a:endParaRPr lang="en-US"/>
          </a:p>
        </p:txBody>
      </p:sp>
    </p:spTree>
    <p:extLst>
      <p:ext uri="{BB962C8B-B14F-4D97-AF65-F5344CB8AC3E}">
        <p14:creationId xmlns:p14="http://schemas.microsoft.com/office/powerpoint/2010/main" val="812642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06366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128531">
            <a:off x="-1779411" y="-90151"/>
            <a:ext cx="7772400" cy="2387600"/>
          </a:xfrm>
        </p:spPr>
        <p:txBody>
          <a:bodyPr>
            <a:normAutofit/>
          </a:bodyPr>
          <a:lstStyle/>
          <a:p>
            <a:r>
              <a:rPr lang="en-US" sz="8000" dirty="0" smtClean="0">
                <a:solidFill>
                  <a:schemeClr val="bg1"/>
                </a:solidFill>
                <a:latin typeface="Brush Script MT" panose="03060802040406070304" pitchFamily="66" charset="0"/>
              </a:rPr>
              <a:t>The Power</a:t>
            </a:r>
            <a:r>
              <a:rPr lang="en-US" sz="7200" dirty="0" smtClean="0">
                <a:solidFill>
                  <a:schemeClr val="bg1"/>
                </a:solidFill>
                <a:latin typeface="Brush Script MT" panose="03060802040406070304" pitchFamily="66" charset="0"/>
              </a:rPr>
              <a:t/>
            </a:r>
            <a:br>
              <a:rPr lang="en-US" sz="7200" dirty="0" smtClean="0">
                <a:solidFill>
                  <a:schemeClr val="bg1"/>
                </a:solidFill>
                <a:latin typeface="Brush Script MT" panose="03060802040406070304" pitchFamily="66" charset="0"/>
              </a:rPr>
            </a:br>
            <a:r>
              <a:rPr lang="en-US" sz="4400" dirty="0" smtClean="0">
                <a:solidFill>
                  <a:schemeClr val="bg1"/>
                </a:solidFill>
                <a:latin typeface="Brush Script MT" panose="03060802040406070304" pitchFamily="66" charset="0"/>
              </a:rPr>
              <a:t>of an</a:t>
            </a:r>
            <a:endParaRPr lang="en-US" sz="4400" dirty="0">
              <a:solidFill>
                <a:schemeClr val="bg1"/>
              </a:solidFill>
              <a:latin typeface="Brush Script MT" panose="03060802040406070304" pitchFamily="66"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081" t="5404" r="5524" b="10216"/>
          <a:stretch/>
        </p:blipFill>
        <p:spPr>
          <a:xfrm rot="20118302">
            <a:off x="1419970" y="2137100"/>
            <a:ext cx="3090930" cy="1068946"/>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160" y="2559323"/>
            <a:ext cx="4927564" cy="374391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TextBox 5"/>
          <p:cNvSpPr txBox="1"/>
          <p:nvPr/>
        </p:nvSpPr>
        <p:spPr>
          <a:xfrm>
            <a:off x="5149098" y="2205380"/>
            <a:ext cx="2936383" cy="707886"/>
          </a:xfrm>
          <a:prstGeom prst="rect">
            <a:avLst/>
          </a:prstGeom>
          <a:noFill/>
        </p:spPr>
        <p:txBody>
          <a:bodyPr wrap="square" rtlCol="0">
            <a:spAutoFit/>
          </a:bodyPr>
          <a:lstStyle/>
          <a:p>
            <a:r>
              <a:rPr lang="en-US" sz="4000" i="1" dirty="0" smtClean="0">
                <a:solidFill>
                  <a:schemeClr val="bg1"/>
                </a:solidFill>
                <a:latin typeface="Agency FB" panose="020B0503020202020204" pitchFamily="34" charset="0"/>
              </a:rPr>
              <a:t>1 Timothy 4:12-16</a:t>
            </a:r>
            <a:endParaRPr lang="en-US" sz="4000" i="1"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301479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800" dirty="0" smtClean="0">
                <a:solidFill>
                  <a:schemeClr val="bg1"/>
                </a:solidFill>
                <a:latin typeface="Brush Script MT" panose="03060802040406070304" pitchFamily="66" charset="0"/>
              </a:rPr>
              <a:t>Good and Bad</a:t>
            </a:r>
            <a:endParaRPr lang="en-US" sz="8800" dirty="0">
              <a:solidFill>
                <a:schemeClr val="bg1"/>
              </a:solidFill>
              <a:latin typeface="Brush Script MT" panose="03060802040406070304" pitchFamily="66" charset="0"/>
            </a:endParaRPr>
          </a:p>
        </p:txBody>
      </p:sp>
      <p:sp>
        <p:nvSpPr>
          <p:cNvPr id="3" name="Content Placeholder 2"/>
          <p:cNvSpPr>
            <a:spLocks noGrp="1"/>
          </p:cNvSpPr>
          <p:nvPr>
            <p:ph idx="1"/>
          </p:nvPr>
        </p:nvSpPr>
        <p:spPr/>
        <p:txBody>
          <a:bodyPr>
            <a:normAutofit/>
          </a:bodyPr>
          <a:lstStyle/>
          <a:p>
            <a:pPr lvl="0"/>
            <a:r>
              <a:rPr lang="en-US" sz="4000" i="1" dirty="0">
                <a:solidFill>
                  <a:schemeClr val="bg1"/>
                </a:solidFill>
                <a:latin typeface="Agency FB" panose="020B0503020202020204" pitchFamily="34" charset="0"/>
              </a:rPr>
              <a:t>Example – a pattern or model, as of something to be imitated or avoided.</a:t>
            </a:r>
          </a:p>
          <a:p>
            <a:pPr marL="0" lvl="0" indent="0">
              <a:buNone/>
            </a:pPr>
            <a:r>
              <a:rPr lang="en-US" sz="4400" b="1" dirty="0" smtClean="0">
                <a:solidFill>
                  <a:schemeClr val="bg1"/>
                </a:solidFill>
                <a:latin typeface="Agency FB" panose="020B0503020202020204" pitchFamily="34" charset="0"/>
              </a:rPr>
              <a:t>Effects </a:t>
            </a:r>
            <a:r>
              <a:rPr lang="en-US" sz="4400" b="1" dirty="0">
                <a:solidFill>
                  <a:schemeClr val="bg1"/>
                </a:solidFill>
                <a:latin typeface="Agency FB" panose="020B0503020202020204" pitchFamily="34" charset="0"/>
              </a:rPr>
              <a:t>of a good example.</a:t>
            </a:r>
          </a:p>
          <a:p>
            <a:pPr lvl="0"/>
            <a:r>
              <a:rPr lang="en-US" sz="4000" i="1" dirty="0" smtClean="0">
                <a:solidFill>
                  <a:schemeClr val="bg1"/>
                </a:solidFill>
                <a:latin typeface="Agency FB" panose="020B0503020202020204" pitchFamily="34" charset="0"/>
              </a:rPr>
              <a:t>Hebrews 11:4; 1 </a:t>
            </a:r>
            <a:r>
              <a:rPr lang="en-US" sz="4000" i="1" dirty="0">
                <a:solidFill>
                  <a:schemeClr val="bg1"/>
                </a:solidFill>
                <a:latin typeface="Agency FB" panose="020B0503020202020204" pitchFamily="34" charset="0"/>
              </a:rPr>
              <a:t>Timothy </a:t>
            </a:r>
            <a:r>
              <a:rPr lang="en-US" sz="4000" i="1" dirty="0" smtClean="0">
                <a:solidFill>
                  <a:schemeClr val="bg1"/>
                </a:solidFill>
                <a:latin typeface="Agency FB" panose="020B0503020202020204" pitchFamily="34" charset="0"/>
              </a:rPr>
              <a:t>4:16</a:t>
            </a:r>
            <a:endParaRPr lang="en-US" sz="4000" i="1" dirty="0">
              <a:solidFill>
                <a:schemeClr val="bg1"/>
              </a:solidFill>
              <a:latin typeface="Agency FB" panose="020B0503020202020204" pitchFamily="34" charset="0"/>
            </a:endParaRPr>
          </a:p>
          <a:p>
            <a:pPr marL="0" lvl="0" indent="0">
              <a:buNone/>
            </a:pPr>
            <a:r>
              <a:rPr lang="en-US" sz="4400" b="1" dirty="0" smtClean="0">
                <a:solidFill>
                  <a:schemeClr val="bg1"/>
                </a:solidFill>
                <a:latin typeface="Agency FB" panose="020B0503020202020204" pitchFamily="34" charset="0"/>
              </a:rPr>
              <a:t>Effects </a:t>
            </a:r>
            <a:r>
              <a:rPr lang="en-US" sz="4400" b="1" dirty="0">
                <a:solidFill>
                  <a:schemeClr val="bg1"/>
                </a:solidFill>
                <a:latin typeface="Agency FB" panose="020B0503020202020204" pitchFamily="34" charset="0"/>
              </a:rPr>
              <a:t>of a bad example.</a:t>
            </a:r>
          </a:p>
          <a:p>
            <a:pPr lvl="0"/>
            <a:r>
              <a:rPr lang="en-US" sz="4000" i="1" dirty="0">
                <a:solidFill>
                  <a:schemeClr val="bg1"/>
                </a:solidFill>
                <a:latin typeface="Agency FB" panose="020B0503020202020204" pitchFamily="34" charset="0"/>
              </a:rPr>
              <a:t>1 Corinthians </a:t>
            </a:r>
            <a:r>
              <a:rPr lang="en-US" sz="4000" i="1" dirty="0" smtClean="0">
                <a:solidFill>
                  <a:schemeClr val="bg1"/>
                </a:solidFill>
                <a:latin typeface="Agency FB" panose="020B0503020202020204" pitchFamily="34" charset="0"/>
              </a:rPr>
              <a:t>15:33; Galatians 2:11-13</a:t>
            </a:r>
            <a:endParaRPr lang="en-US" sz="4000" i="1" dirty="0">
              <a:solidFill>
                <a:schemeClr val="bg1"/>
              </a:solidFill>
              <a:latin typeface="Agency FB" panose="020B0503020202020204" pitchFamily="34" charset="0"/>
            </a:endParaRPr>
          </a:p>
          <a:p>
            <a:endParaRPr lang="en-US" dirty="0">
              <a:solidFill>
                <a:schemeClr val="bg1"/>
              </a:solidFill>
              <a:latin typeface="Agency FB" panose="020B0503020202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081" t="5404" r="5524" b="10216"/>
          <a:stretch/>
        </p:blipFill>
        <p:spPr>
          <a:xfrm rot="2328198">
            <a:off x="6679398" y="679517"/>
            <a:ext cx="2469518" cy="854041"/>
          </a:xfrm>
          <a:prstGeom prst="rect">
            <a:avLst/>
          </a:prstGeom>
          <a:ln>
            <a:noFill/>
          </a:ln>
          <a:effectLst>
            <a:softEdge rad="112500"/>
          </a:effectLst>
        </p:spPr>
      </p:pic>
    </p:spTree>
    <p:extLst>
      <p:ext uri="{BB962C8B-B14F-4D97-AF65-F5344CB8AC3E}">
        <p14:creationId xmlns:p14="http://schemas.microsoft.com/office/powerpoint/2010/main" val="32974251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chemeClr val="bg1"/>
                </a:solidFill>
                <a:latin typeface="Brush Script MT" panose="03060802040406070304" pitchFamily="66" charset="0"/>
              </a:rPr>
              <a:t>Be a good example in…</a:t>
            </a:r>
            <a:endParaRPr lang="en-US" sz="6600" dirty="0">
              <a:solidFill>
                <a:schemeClr val="bg1"/>
              </a:solidFill>
              <a:latin typeface="Brush Script MT" panose="03060802040406070304" pitchFamily="66" charset="0"/>
            </a:endParaRPr>
          </a:p>
        </p:txBody>
      </p:sp>
      <p:sp>
        <p:nvSpPr>
          <p:cNvPr id="3" name="Content Placeholder 2"/>
          <p:cNvSpPr>
            <a:spLocks noGrp="1"/>
          </p:cNvSpPr>
          <p:nvPr>
            <p:ph idx="1"/>
          </p:nvPr>
        </p:nvSpPr>
        <p:spPr/>
        <p:txBody>
          <a:bodyPr>
            <a:normAutofit/>
          </a:bodyPr>
          <a:lstStyle/>
          <a:p>
            <a:pPr marL="0" lvl="0" indent="0">
              <a:buNone/>
            </a:pPr>
            <a:r>
              <a:rPr lang="en-US" sz="4800" b="1" dirty="0" smtClean="0">
                <a:solidFill>
                  <a:schemeClr val="bg1"/>
                </a:solidFill>
                <a:latin typeface="Agency FB" panose="020B0503020202020204" pitchFamily="34" charset="0"/>
              </a:rPr>
              <a:t>Word</a:t>
            </a:r>
            <a:r>
              <a:rPr lang="en-US" sz="4800" dirty="0" smtClean="0">
                <a:solidFill>
                  <a:schemeClr val="bg1"/>
                </a:solidFill>
                <a:latin typeface="Agency FB" panose="020B0503020202020204" pitchFamily="34" charset="0"/>
              </a:rPr>
              <a:t> – </a:t>
            </a:r>
            <a:r>
              <a:rPr lang="en-US" sz="4800" i="1" dirty="0" smtClean="0">
                <a:solidFill>
                  <a:schemeClr val="bg1"/>
                </a:solidFill>
                <a:latin typeface="Agency FB" panose="020B0503020202020204" pitchFamily="34" charset="0"/>
              </a:rPr>
              <a:t>Titus </a:t>
            </a:r>
            <a:r>
              <a:rPr lang="en-US" sz="4800" i="1" dirty="0">
                <a:solidFill>
                  <a:schemeClr val="bg1"/>
                </a:solidFill>
                <a:latin typeface="Agency FB" panose="020B0503020202020204" pitchFamily="34" charset="0"/>
              </a:rPr>
              <a:t>2:1, 6</a:t>
            </a:r>
            <a:r>
              <a:rPr lang="en-US" sz="4800" i="1" dirty="0" smtClean="0">
                <a:solidFill>
                  <a:schemeClr val="bg1"/>
                </a:solidFill>
                <a:latin typeface="Agency FB" panose="020B0503020202020204" pitchFamily="34" charset="0"/>
              </a:rPr>
              <a:t>-8</a:t>
            </a:r>
            <a:endParaRPr lang="en-US" sz="4800" i="1" dirty="0">
              <a:solidFill>
                <a:schemeClr val="bg1"/>
              </a:solidFill>
              <a:latin typeface="Agency FB" panose="020B0503020202020204" pitchFamily="34" charset="0"/>
            </a:endParaRPr>
          </a:p>
          <a:p>
            <a:pPr marL="0" lvl="0" indent="0">
              <a:buNone/>
            </a:pPr>
            <a:r>
              <a:rPr lang="en-US" sz="4800" b="1" dirty="0" smtClean="0">
                <a:solidFill>
                  <a:schemeClr val="bg1"/>
                </a:solidFill>
                <a:latin typeface="Agency FB" panose="020B0503020202020204" pitchFamily="34" charset="0"/>
              </a:rPr>
              <a:t>Conduct</a:t>
            </a:r>
            <a:r>
              <a:rPr lang="en-US" sz="4800" dirty="0" smtClean="0">
                <a:solidFill>
                  <a:schemeClr val="bg1"/>
                </a:solidFill>
                <a:latin typeface="Agency FB" panose="020B0503020202020204" pitchFamily="34" charset="0"/>
              </a:rPr>
              <a:t> – </a:t>
            </a:r>
            <a:r>
              <a:rPr lang="en-US" sz="4800" i="1" dirty="0" smtClean="0">
                <a:solidFill>
                  <a:schemeClr val="bg1"/>
                </a:solidFill>
                <a:latin typeface="Agency FB" panose="020B0503020202020204" pitchFamily="34" charset="0"/>
              </a:rPr>
              <a:t>Philippians 1:27-30</a:t>
            </a:r>
            <a:endParaRPr lang="en-US" sz="4800" i="1" dirty="0">
              <a:solidFill>
                <a:schemeClr val="bg1"/>
              </a:solidFill>
              <a:latin typeface="Agency FB" panose="020B0503020202020204" pitchFamily="34" charset="0"/>
            </a:endParaRPr>
          </a:p>
          <a:p>
            <a:pPr marL="0" lvl="0" indent="0">
              <a:buNone/>
            </a:pPr>
            <a:r>
              <a:rPr lang="en-US" sz="4800" b="1" dirty="0" smtClean="0">
                <a:solidFill>
                  <a:schemeClr val="bg1"/>
                </a:solidFill>
                <a:latin typeface="Agency FB" panose="020B0503020202020204" pitchFamily="34" charset="0"/>
              </a:rPr>
              <a:t>Love</a:t>
            </a:r>
            <a:r>
              <a:rPr lang="en-US" sz="4800" dirty="0" smtClean="0">
                <a:solidFill>
                  <a:schemeClr val="bg1"/>
                </a:solidFill>
                <a:latin typeface="Agency FB" panose="020B0503020202020204" pitchFamily="34" charset="0"/>
              </a:rPr>
              <a:t> – </a:t>
            </a:r>
            <a:r>
              <a:rPr lang="en-US" sz="4800" i="1" dirty="0" smtClean="0">
                <a:solidFill>
                  <a:schemeClr val="bg1"/>
                </a:solidFill>
                <a:latin typeface="Agency FB" panose="020B0503020202020204" pitchFamily="34" charset="0"/>
              </a:rPr>
              <a:t>1 </a:t>
            </a:r>
            <a:r>
              <a:rPr lang="en-US" sz="4800" i="1" dirty="0">
                <a:solidFill>
                  <a:schemeClr val="bg1"/>
                </a:solidFill>
                <a:latin typeface="Agency FB" panose="020B0503020202020204" pitchFamily="34" charset="0"/>
              </a:rPr>
              <a:t>John </a:t>
            </a:r>
            <a:r>
              <a:rPr lang="en-US" sz="4800" i="1" dirty="0" smtClean="0">
                <a:solidFill>
                  <a:schemeClr val="bg1"/>
                </a:solidFill>
                <a:latin typeface="Agency FB" panose="020B0503020202020204" pitchFamily="34" charset="0"/>
              </a:rPr>
              <a:t>4:11; 3 John 5-8</a:t>
            </a:r>
            <a:endParaRPr lang="en-US" sz="4800" i="1" dirty="0">
              <a:solidFill>
                <a:schemeClr val="bg1"/>
              </a:solidFill>
              <a:latin typeface="Agency FB" panose="020B0503020202020204" pitchFamily="34" charset="0"/>
            </a:endParaRPr>
          </a:p>
          <a:p>
            <a:pPr marL="0" lvl="0" indent="0">
              <a:buNone/>
            </a:pPr>
            <a:r>
              <a:rPr lang="en-US" sz="4800" b="1" dirty="0" smtClean="0">
                <a:solidFill>
                  <a:schemeClr val="bg1"/>
                </a:solidFill>
                <a:latin typeface="Agency FB" panose="020B0503020202020204" pitchFamily="34" charset="0"/>
              </a:rPr>
              <a:t>Faith</a:t>
            </a:r>
            <a:r>
              <a:rPr lang="en-US" sz="4800" dirty="0" smtClean="0">
                <a:solidFill>
                  <a:schemeClr val="bg1"/>
                </a:solidFill>
                <a:latin typeface="Agency FB" panose="020B0503020202020204" pitchFamily="34" charset="0"/>
              </a:rPr>
              <a:t> – </a:t>
            </a:r>
            <a:r>
              <a:rPr lang="en-US" sz="4800" i="1" dirty="0" smtClean="0">
                <a:solidFill>
                  <a:schemeClr val="bg1"/>
                </a:solidFill>
                <a:latin typeface="Agency FB" panose="020B0503020202020204" pitchFamily="34" charset="0"/>
              </a:rPr>
              <a:t>Hebrews </a:t>
            </a:r>
            <a:r>
              <a:rPr lang="en-US" sz="4800" i="1" dirty="0">
                <a:solidFill>
                  <a:schemeClr val="bg1"/>
                </a:solidFill>
                <a:latin typeface="Agency FB" panose="020B0503020202020204" pitchFamily="34" charset="0"/>
              </a:rPr>
              <a:t>11:6; Ephesians </a:t>
            </a:r>
            <a:r>
              <a:rPr lang="en-US" sz="4800" i="1" dirty="0" smtClean="0">
                <a:solidFill>
                  <a:schemeClr val="bg1"/>
                </a:solidFill>
                <a:latin typeface="Agency FB" panose="020B0503020202020204" pitchFamily="34" charset="0"/>
              </a:rPr>
              <a:t>6:16</a:t>
            </a:r>
            <a:endParaRPr lang="en-US" sz="4800" i="1" dirty="0">
              <a:solidFill>
                <a:schemeClr val="bg1"/>
              </a:solidFill>
              <a:latin typeface="Agency FB" panose="020B0503020202020204" pitchFamily="34" charset="0"/>
            </a:endParaRPr>
          </a:p>
          <a:p>
            <a:pPr marL="0" lvl="0" indent="0">
              <a:buNone/>
            </a:pPr>
            <a:r>
              <a:rPr lang="en-US" sz="4800" b="1" dirty="0" smtClean="0">
                <a:solidFill>
                  <a:schemeClr val="bg1"/>
                </a:solidFill>
                <a:latin typeface="Agency FB" panose="020B0503020202020204" pitchFamily="34" charset="0"/>
              </a:rPr>
              <a:t>Purity/Spirit</a:t>
            </a:r>
            <a:r>
              <a:rPr lang="en-US" sz="4800" dirty="0" smtClean="0">
                <a:solidFill>
                  <a:schemeClr val="bg1"/>
                </a:solidFill>
                <a:latin typeface="Agency FB" panose="020B0503020202020204" pitchFamily="34" charset="0"/>
              </a:rPr>
              <a:t> – </a:t>
            </a:r>
            <a:r>
              <a:rPr lang="en-US" sz="4800" i="1" dirty="0" smtClean="0">
                <a:solidFill>
                  <a:schemeClr val="bg1"/>
                </a:solidFill>
                <a:latin typeface="Agency FB" panose="020B0503020202020204" pitchFamily="34" charset="0"/>
              </a:rPr>
              <a:t>James 4:4-10</a:t>
            </a:r>
            <a:endParaRPr lang="en-US" sz="4800" i="1" dirty="0">
              <a:solidFill>
                <a:schemeClr val="bg1"/>
              </a:solidFill>
              <a:latin typeface="Agency FB" panose="020B0503020202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081" t="5404" r="5524" b="10216"/>
          <a:stretch/>
        </p:blipFill>
        <p:spPr>
          <a:xfrm rot="2328198">
            <a:off x="6679398" y="679517"/>
            <a:ext cx="2469518" cy="854041"/>
          </a:xfrm>
          <a:prstGeom prst="rect">
            <a:avLst/>
          </a:prstGeom>
          <a:ln>
            <a:noFill/>
          </a:ln>
          <a:effectLst>
            <a:softEdge rad="112500"/>
          </a:effectLst>
        </p:spPr>
      </p:pic>
    </p:spTree>
    <p:extLst>
      <p:ext uri="{BB962C8B-B14F-4D97-AF65-F5344CB8AC3E}">
        <p14:creationId xmlns:p14="http://schemas.microsoft.com/office/powerpoint/2010/main" val="31641556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chemeClr val="bg1"/>
                </a:solidFill>
                <a:latin typeface="Brush Script MT" panose="03060802040406070304" pitchFamily="66" charset="0"/>
              </a:rPr>
              <a:t>Be a good example as…</a:t>
            </a:r>
            <a:endParaRPr lang="en-US" sz="6600" dirty="0">
              <a:solidFill>
                <a:schemeClr val="bg1"/>
              </a:solidFill>
              <a:latin typeface="Brush Script MT" panose="03060802040406070304" pitchFamily="66" charset="0"/>
            </a:endParaRPr>
          </a:p>
        </p:txBody>
      </p:sp>
      <p:sp>
        <p:nvSpPr>
          <p:cNvPr id="3" name="Content Placeholder 2"/>
          <p:cNvSpPr>
            <a:spLocks noGrp="1"/>
          </p:cNvSpPr>
          <p:nvPr>
            <p:ph idx="1"/>
          </p:nvPr>
        </p:nvSpPr>
        <p:spPr/>
        <p:txBody>
          <a:bodyPr>
            <a:normAutofit fontScale="85000" lnSpcReduction="10000"/>
          </a:bodyPr>
          <a:lstStyle/>
          <a:p>
            <a:pPr marL="0" lvl="0" indent="0" algn="ctr">
              <a:buNone/>
            </a:pPr>
            <a:r>
              <a:rPr lang="en-US" sz="6000" b="1" dirty="0" smtClean="0">
                <a:solidFill>
                  <a:schemeClr val="bg1"/>
                </a:solidFill>
                <a:latin typeface="Agency FB" panose="020B0503020202020204" pitchFamily="34" charset="0"/>
              </a:rPr>
              <a:t>A Parent</a:t>
            </a:r>
          </a:p>
          <a:p>
            <a:pPr marL="0" lvl="0" indent="0" algn="ctr">
              <a:buNone/>
            </a:pPr>
            <a:r>
              <a:rPr lang="en-US" sz="6000" b="1" dirty="0" smtClean="0">
                <a:solidFill>
                  <a:schemeClr val="bg1"/>
                </a:solidFill>
                <a:latin typeface="Agency FB" panose="020B0503020202020204" pitchFamily="34" charset="0"/>
              </a:rPr>
              <a:t>A Spiritual Leader</a:t>
            </a:r>
          </a:p>
          <a:p>
            <a:pPr marL="0" lvl="0" indent="0" algn="ctr">
              <a:buNone/>
            </a:pPr>
            <a:r>
              <a:rPr lang="en-US" sz="6000" b="1" dirty="0" smtClean="0">
                <a:solidFill>
                  <a:schemeClr val="bg1"/>
                </a:solidFill>
                <a:latin typeface="Agency FB" panose="020B0503020202020204" pitchFamily="34" charset="0"/>
              </a:rPr>
              <a:t>An Older Person</a:t>
            </a:r>
          </a:p>
          <a:p>
            <a:pPr marL="0" lvl="0" indent="0" algn="ctr">
              <a:buNone/>
            </a:pPr>
            <a:r>
              <a:rPr lang="en-US" sz="6000" b="1" dirty="0" smtClean="0">
                <a:solidFill>
                  <a:schemeClr val="bg1"/>
                </a:solidFill>
                <a:latin typeface="Agency FB" panose="020B0503020202020204" pitchFamily="34" charset="0"/>
              </a:rPr>
              <a:t>A Younger Person</a:t>
            </a:r>
          </a:p>
          <a:p>
            <a:pPr marL="0" lvl="0" indent="0" algn="ctr">
              <a:buNone/>
            </a:pPr>
            <a:endParaRPr lang="en-US" sz="3600" i="1" dirty="0" smtClean="0">
              <a:solidFill>
                <a:schemeClr val="bg1"/>
              </a:solidFill>
              <a:latin typeface="Agency FB" panose="020B0503020202020204" pitchFamily="34" charset="0"/>
            </a:endParaRPr>
          </a:p>
          <a:p>
            <a:pPr marL="0" lvl="0" indent="0" algn="ctr">
              <a:buNone/>
            </a:pPr>
            <a:r>
              <a:rPr lang="en-US" sz="4800" i="1" dirty="0" smtClean="0">
                <a:solidFill>
                  <a:schemeClr val="bg1"/>
                </a:solidFill>
                <a:latin typeface="Agency FB" panose="020B0503020202020204" pitchFamily="34" charset="0"/>
              </a:rPr>
              <a:t>Are you a good example for others to follow?</a:t>
            </a:r>
            <a:endParaRPr lang="en-US" sz="4800" i="1" dirty="0">
              <a:solidFill>
                <a:schemeClr val="bg1"/>
              </a:solidFill>
              <a:latin typeface="Agency FB" panose="020B0503020202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081" t="5404" r="5524" b="10216"/>
          <a:stretch/>
        </p:blipFill>
        <p:spPr>
          <a:xfrm rot="2328198">
            <a:off x="6679398" y="679517"/>
            <a:ext cx="2469518" cy="854041"/>
          </a:xfrm>
          <a:prstGeom prst="rect">
            <a:avLst/>
          </a:prstGeom>
          <a:ln>
            <a:noFill/>
          </a:ln>
          <a:effectLst>
            <a:softEdge rad="112500"/>
          </a:effectLst>
        </p:spPr>
      </p:pic>
    </p:spTree>
    <p:extLst>
      <p:ext uri="{BB962C8B-B14F-4D97-AF65-F5344CB8AC3E}">
        <p14:creationId xmlns:p14="http://schemas.microsoft.com/office/powerpoint/2010/main" val="25673311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TotalTime>
  <Words>1136</Words>
  <Application>Microsoft Office PowerPoint</Application>
  <PresentationFormat>On-screen Show (4:3)</PresentationFormat>
  <Paragraphs>81</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Agency FB</vt:lpstr>
      <vt:lpstr>Arial</vt:lpstr>
      <vt:lpstr>Brush Script MT</vt:lpstr>
      <vt:lpstr>Calibri</vt:lpstr>
      <vt:lpstr>Calibri Light</vt:lpstr>
      <vt:lpstr>Office Theme</vt:lpstr>
      <vt:lpstr>PowerPoint Presentation</vt:lpstr>
      <vt:lpstr>The Power of an</vt:lpstr>
      <vt:lpstr>Good and Bad</vt:lpstr>
      <vt:lpstr>Be a good example in…</vt:lpstr>
      <vt:lpstr>Be a good example 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an</dc:title>
  <dc:creator>Jeremiah Cox</dc:creator>
  <cp:lastModifiedBy>Jeremiah Cox</cp:lastModifiedBy>
  <cp:revision>14</cp:revision>
  <dcterms:created xsi:type="dcterms:W3CDTF">2015-05-02T19:46:13Z</dcterms:created>
  <dcterms:modified xsi:type="dcterms:W3CDTF">2015-12-20T23:42:01Z</dcterms:modified>
</cp:coreProperties>
</file>