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57" r:id="rId3"/>
    <p:sldId id="261" r:id="rId4"/>
    <p:sldId id="256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6B6B3-A946-4EE6-B106-7A46E3A66E92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EEE23-A896-4335-9BD9-4A057E46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Feeding the Five Thousand </a:t>
            </a:r>
            <a:r>
              <a:rPr lang="en-US" b="1" dirty="0"/>
              <a:t>(6:1-15)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After Jesus had healed those who were diseased He accumulated quite a crowd (cf. v. 2).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They journeyed to meet with Jesus. Seeing this posed a question with Jesus </a:t>
            </a:r>
            <a:r>
              <a:rPr lang="en-US" b="1" dirty="0"/>
              <a:t>(v. 5)</a:t>
            </a:r>
            <a:r>
              <a:rPr lang="en-US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(v. 6)</a:t>
            </a:r>
            <a:r>
              <a:rPr lang="en-US" dirty="0"/>
              <a:t> – Jesus was once again using a situation as an opportunity to teach. He tested Philip, already being aware of what Philip’s suggestion would be, </a:t>
            </a:r>
            <a:r>
              <a:rPr lang="en-US" b="1" dirty="0"/>
              <a:t>and knowing that the conclusion would be they were in need of more food, of which could only be provided by Divine means</a:t>
            </a:r>
            <a:r>
              <a:rPr lang="en-US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Jesus was going to do something that made His divinity manifest</a:t>
            </a:r>
            <a:r>
              <a:rPr lang="en-US" i="1" dirty="0"/>
              <a:t>. </a:t>
            </a:r>
            <a:r>
              <a:rPr lang="en-US" i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Out of five loaves of bread, and two fish, Jesus provided enough food for about five thousand!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(v. 12-13)</a:t>
            </a:r>
            <a:r>
              <a:rPr lang="en-US" dirty="0"/>
              <a:t> – He actually provided more than enough, further demonstrating His power.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Written of Jesus</a:t>
            </a:r>
            <a:r>
              <a:rPr lang="en-US" b="1" i="1" dirty="0"/>
              <a:t>, “through whom also [God] made the worlds” (Hebrews 1:2).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On this occasion (Feeding of five thousand) Jesus used His creative power.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Law of Conservation of Mass – mass can neither be created nor destroyed.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 was not contained by the laws of nature!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crowd’s natural reaction would at least be that this is someone special (</a:t>
            </a:r>
            <a:r>
              <a:rPr lang="en-US" b="1" dirty="0"/>
              <a:t>v. 14)</a:t>
            </a:r>
            <a:r>
              <a:rPr lang="en-US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concluded that He was the Prophet promised to Moses – the messiah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“The Lord your God will raise up for you a Prophet like me from your midst, from your brethren. Him you shall hear” (Deuteronomy 18:15).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Yet they still did not understand the spiritual nature of Christ’s office. </a:t>
            </a:r>
            <a:r>
              <a:rPr lang="en-US" b="1" dirty="0"/>
              <a:t>Christ fled their impending physical demands (v. 15).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EEE23-A896-4335-9BD9-4A057E46CD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10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Christ’s Heavenly Bread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crowd looked for Jesus and found Him.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(v. 25-27) </a:t>
            </a:r>
            <a:r>
              <a:rPr lang="en-US" dirty="0"/>
              <a:t>– Jesus exposed their mindset for what it really was.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knew their hearts to be carnally discerning.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Had they come because Jesus’ miracle labeled Him as Divine, they would have been seeking spiritual guidance from God in the Flesh.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simply wanted their bellies to be filled once again.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Instead, they should have desired everlasting food from the One God appointed to offer it – Jesus (He sealed Him for that purpose).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Jesus told them to labor, or work, for the food which endures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asked what they must do</a:t>
            </a:r>
            <a:r>
              <a:rPr lang="en-US" b="1" dirty="0"/>
              <a:t> (v. 28-31).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Jesus’ call to belief transcended what they had already shown.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They had yet come to believe who Jesus truly was.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Their minds were still set on the physical as they appealed to their ancestors receiving manna. </a:t>
            </a:r>
            <a:r>
              <a:rPr lang="en-US" dirty="0"/>
              <a:t>(They still wanted literal food!)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True bread of heaven (v. 32-40).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The bread is a HE, and the HE is sent from heaven to give life.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Jesus’ claim is that He came from heaven, sent by God Himself.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They saw what miracle He performed but didn’t recognize the implications – a one who can perform such must be of DIVINITY.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He could offer everlasting life – something only said of God.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The people questioned the validity of His statements (v. 41-42).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Jesus replied by again affirming He was sent by God, and offers life (v. 43-51).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The Father sent Him and draws people to Him by the word of God.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i="1" dirty="0"/>
              <a:t>V. 45 – Jesus is God. He is teaching them!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The bread which endures, He claims, is Himself!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Everlasting life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given to those who eat the bread from heaven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the bread from heaven is Jesus – His flesh.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struck them as odd, yet Jesus expounded upon the metaphor </a:t>
            </a:r>
            <a:r>
              <a:rPr lang="en-US" b="1" dirty="0"/>
              <a:t>(v. 52-59).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Jews understood the offence of drinking blood, and eating meat with the life-blood in it. So the saying was strange to them.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However, Jesus was speaking metaphorically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Their carnal mindset still led them astray as they could not perceive the spiritual principle taught by Christ.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“This”</a:t>
            </a:r>
            <a:r>
              <a:rPr lang="en-US" dirty="0"/>
              <a:t> (Jesus flesh and blood)</a:t>
            </a:r>
            <a:r>
              <a:rPr lang="en-US" b="1" i="1" dirty="0"/>
              <a:t> “is the bread which came down from heaven” (v. 58)</a:t>
            </a:r>
            <a:r>
              <a:rPr lang="en-US" dirty="0"/>
              <a:t>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Jesus taught thus far that spiritual food is that which lasts – spiritual food is what is taught of God!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To eat Jesus’ flesh and drink His blood was to abide in His teaching, and to imitate His character!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(v. 57) – He is the sustenance we need to live forever. Just as our physical bodies take in the nutrients of food, and it becomes a part of us, contributing to our health, so Jesus is to us spiritually!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Jesus dwells in us when we partake of Him – the bread of life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i="1" dirty="0"/>
              <a:t>“it is no longer I who live, but Christ lives in me; and the life which I now live in the flesh I live by faith in the Son of God”</a:t>
            </a:r>
            <a:r>
              <a:rPr lang="en-US" b="1" dirty="0"/>
              <a:t> (Galatians 2:20).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Jesus’ teaching received a negative reaction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EEE23-A896-4335-9BD9-4A057E46CD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8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Disciples Reaction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(v. 60) </a:t>
            </a:r>
            <a:r>
              <a:rPr lang="en-US" dirty="0"/>
              <a:t>– The message Jesus spoke to them offended them.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b="1" i="1" dirty="0"/>
              <a:t>who can listen to it?”</a:t>
            </a:r>
            <a:r>
              <a:rPr lang="en-US" dirty="0"/>
              <a:t> (NASB) – better translation of the term. </a:t>
            </a:r>
            <a:r>
              <a:rPr lang="en-US" b="1" dirty="0"/>
              <a:t>They did not lack understanding, but lacked a willingness to accept it.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Hard – tough; offensive. This was hard for them to digest because it differed from what they originally perceived. </a:t>
            </a:r>
            <a:r>
              <a:rPr lang="en-US" b="1" u="sng" dirty="0"/>
              <a:t>(Earthly king. Messiah with an earthly office. Physical deliverance and nourishment.)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(v. 61-66)</a:t>
            </a:r>
            <a:r>
              <a:rPr lang="en-US" dirty="0"/>
              <a:t> – Jesus once again explained that He taught metaphorically.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His lesson was: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He is sent from God to give life to men.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Those who abide in Him (His teaching, and example) will have life.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This is all because He is the Son of God whom God had sent for this very purpose.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did not like the truth, and thus turned away.</a:t>
            </a:r>
          </a:p>
          <a:p>
            <a:r>
              <a:rPr lang="en-US" i="1" dirty="0"/>
              <a:t>It is evident that God draws people to Him through His word. His word is only appealing to those who are spiritually minded </a:t>
            </a:r>
            <a:r>
              <a:rPr lang="en-US" b="1" i="1" dirty="0"/>
              <a:t>(cf. 1 Corinthians 2:14)</a:t>
            </a:r>
            <a:r>
              <a:rPr lang="en-US" i="1" dirty="0"/>
              <a:t>. Thus, some utterances of God will not appeal to man, and they will leave Him to serve their carnal mind.</a:t>
            </a:r>
            <a:endParaRPr lang="en-US" dirty="0"/>
          </a:p>
          <a:p>
            <a:r>
              <a:rPr lang="en-US" b="1" i="1" dirty="0"/>
              <a:t>The following are some “sayings” proven to be “hard” for some in the world to listen to and accept because of their desire for other things.</a:t>
            </a:r>
            <a:r>
              <a:rPr lang="en-US" i="1" dirty="0"/>
              <a:t> </a:t>
            </a:r>
            <a:r>
              <a:rPr lang="en-US" i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EEE23-A896-4335-9BD9-4A057E46CD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94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Hard sayings:</a:t>
            </a:r>
          </a:p>
          <a:p>
            <a:pPr lvl="0"/>
            <a:r>
              <a:rPr lang="en-US" sz="1600" dirty="0"/>
              <a:t>The Work of the church is Spiritual </a:t>
            </a:r>
            <a:r>
              <a:rPr lang="en-US" sz="1600" b="1" dirty="0"/>
              <a:t>(cf. John 6:26-27</a:t>
            </a:r>
            <a:r>
              <a:rPr lang="en-US" sz="1600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priority in coming to earth was spiritual </a:t>
            </a:r>
            <a:r>
              <a:rPr lang="en-US" b="1" dirty="0"/>
              <a:t>(cf. Matthew 1:21; John 18:36</a:t>
            </a:r>
            <a:r>
              <a:rPr lang="en-US" dirty="0"/>
              <a:t> – His kingdom is spiritual and serves a spiritual purpose).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The church is the kingdom and is therefore purposed toward spiritual things.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Christ is the head of the body which is His church – </a:t>
            </a:r>
            <a:r>
              <a:rPr lang="en-US" b="1" dirty="0"/>
              <a:t>Ephesians 1:22-23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If Christ’s purpose was spiritual then He directs His body toward spiritual things.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People get caught up in the physical. They make the work of the church physical, which takes the focus away from its designed purpose.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1 Timothy 3:14-15</a:t>
            </a:r>
            <a:r>
              <a:rPr lang="en-US" dirty="0"/>
              <a:t> – </a:t>
            </a:r>
            <a:r>
              <a:rPr lang="en-US" b="1" dirty="0"/>
              <a:t>The church supports the truth, defends the truth (cf. Jude 3), spreads the truth, and lives the truth.</a:t>
            </a:r>
            <a:endParaRPr lang="en-US" dirty="0"/>
          </a:p>
          <a:p>
            <a:pPr lvl="0"/>
            <a:r>
              <a:rPr lang="en-US" sz="1600" dirty="0"/>
              <a:t>You must do something to be saved </a:t>
            </a:r>
            <a:r>
              <a:rPr lang="en-US" sz="1600" b="1" dirty="0"/>
              <a:t>(cf. John 6:28-29)</a:t>
            </a:r>
            <a:r>
              <a:rPr lang="en-US" sz="1600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The doctrine of faith only is shown erroneous just by looking to this passage.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Faith is a work – It is a work of God which He calls us to, and provokes in us through His word (</a:t>
            </a:r>
            <a:r>
              <a:rPr lang="en-US" b="1" dirty="0"/>
              <a:t>cf. Romans 10:17</a:t>
            </a:r>
            <a:r>
              <a:rPr lang="en-US" dirty="0"/>
              <a:t>)!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That word which produces faith calls for obedience </a:t>
            </a:r>
            <a:r>
              <a:rPr lang="en-US" b="1" dirty="0"/>
              <a:t>(cf. James 1:22-25)</a:t>
            </a:r>
            <a:r>
              <a:rPr lang="en-US" dirty="0"/>
              <a:t>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“Work out your own salvation with fear and trembling; for it is God who works in you both to will and to do for His good pleasure” (Philippians 2:12-13).</a:t>
            </a:r>
            <a:endParaRPr lang="en-US" dirty="0"/>
          </a:p>
          <a:p>
            <a:pPr lvl="0"/>
            <a:r>
              <a:rPr lang="en-US" sz="1600" dirty="0"/>
              <a:t>Many will not be saved (</a:t>
            </a:r>
            <a:r>
              <a:rPr lang="en-US" sz="1600" b="1" dirty="0"/>
              <a:t>cf. Matthew 7:13-14, 21-23</a:t>
            </a:r>
            <a:r>
              <a:rPr lang="en-US" sz="1600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u="sng" dirty="0"/>
              <a:t>Some ask, “How can such a loving God send people to hell?”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u="sng" dirty="0"/>
              <a:t>The question should be, “Why do so many choose hell over being with God in heaven?”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“This is the bread which came down from heaven – not as your fathers ate the manna, and are dead. He who eats this bread will live forever” (John 6:58).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EAT THE BREAD!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i="1" dirty="0"/>
              <a:t>“[Jesus] became the author of eternal salvation to all who obey Him” (Hebrews 5:9).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EEE23-A896-4335-9BD9-4A057E46CD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06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be willing to accept whatever Christ instructs.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calls for faithful obedience to His word.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Instead of rejecting His teachings for being “hard sayings” we should mold our lives by them!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EEE23-A896-4335-9BD9-4A057E46CD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6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6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3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5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9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4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9193-BF35-4D91-91AE-242790D6CF7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51A85-DF85-4E83-B237-E4F953744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lackadder ITC" panose="04020505051007020D02" pitchFamily="82" charset="0"/>
              </a:rPr>
              <a:t>John chapter 6</a:t>
            </a:r>
            <a:endParaRPr lang="en-US" sz="72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Blackadder ITC" panose="04020505051007020D02" pitchFamily="82" charset="0"/>
              </a:rPr>
              <a:t>Jesus Feeds the Five Thousand</a:t>
            </a:r>
          </a:p>
          <a:p>
            <a:pPr marL="0" indent="0" algn="ctr">
              <a:buNone/>
            </a:pPr>
            <a:r>
              <a:rPr lang="en-US" sz="4000" i="1" dirty="0" smtClean="0"/>
              <a:t>(v. 1-15)</a:t>
            </a:r>
          </a:p>
        </p:txBody>
      </p:sp>
    </p:spTree>
    <p:extLst>
      <p:ext uri="{BB962C8B-B14F-4D97-AF65-F5344CB8AC3E}">
        <p14:creationId xmlns:p14="http://schemas.microsoft.com/office/powerpoint/2010/main" val="283329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lackadder ITC" panose="04020505051007020D02" pitchFamily="82" charset="0"/>
              </a:rPr>
              <a:t>John chapter 6</a:t>
            </a:r>
            <a:endParaRPr lang="en-US" sz="72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Blackadder ITC" panose="04020505051007020D02" pitchFamily="82" charset="0"/>
              </a:rPr>
              <a:t>Jesus Feeds the Five Thousand</a:t>
            </a:r>
          </a:p>
          <a:p>
            <a:pPr marL="0" indent="0" algn="ctr">
              <a:buNone/>
            </a:pPr>
            <a:r>
              <a:rPr lang="en-US" sz="4000" i="1" dirty="0" smtClean="0"/>
              <a:t>(v. 1-15)</a:t>
            </a:r>
          </a:p>
          <a:p>
            <a:pPr marL="0" indent="0" algn="ctr">
              <a:buNone/>
            </a:pPr>
            <a:r>
              <a:rPr lang="en-US" sz="5400" b="1" dirty="0" smtClean="0">
                <a:latin typeface="Blackadder ITC" panose="04020505051007020D02" pitchFamily="82" charset="0"/>
              </a:rPr>
              <a:t>Jesus Teaches His Followers</a:t>
            </a:r>
          </a:p>
          <a:p>
            <a:pPr marL="0" indent="0" algn="ctr">
              <a:buNone/>
            </a:pPr>
            <a:r>
              <a:rPr lang="en-US" sz="4000" i="1" dirty="0" smtClean="0"/>
              <a:t>(v. 25-59)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60276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6913"/>
            <a:ext cx="7772400" cy="2387600"/>
          </a:xfrm>
        </p:spPr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lackadder ITC" panose="04020505051007020D02" pitchFamily="82" charset="0"/>
              </a:rPr>
              <a:t>“This is a hard saying”</a:t>
            </a:r>
            <a:endParaRPr lang="en-US" sz="9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0834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John 6:60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62709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lackadder ITC" panose="04020505051007020D02" pitchFamily="82" charset="0"/>
              </a:rPr>
              <a:t>“This is a hard saying”</a:t>
            </a:r>
            <a:endParaRPr lang="en-US" sz="72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Blackadder ITC" panose="04020505051007020D02" pitchFamily="82" charset="0"/>
              </a:rPr>
              <a:t>“The Work of the church is spiritual.”</a:t>
            </a:r>
          </a:p>
          <a:p>
            <a:pPr marL="0" indent="0" algn="ctr">
              <a:buNone/>
            </a:pPr>
            <a:r>
              <a:rPr lang="en-US" sz="3200" i="1" dirty="0" smtClean="0"/>
              <a:t>John 6:26-27; Ephesians 1:22-23;                       1 Timothy 3:14-15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Blackadder ITC" panose="04020505051007020D02" pitchFamily="82" charset="0"/>
              </a:rPr>
              <a:t>“You must do something to be saved.”</a:t>
            </a:r>
          </a:p>
          <a:p>
            <a:pPr marL="0" indent="0" algn="ctr">
              <a:buNone/>
            </a:pPr>
            <a:r>
              <a:rPr lang="en-US" sz="3200" i="1" dirty="0" smtClean="0"/>
              <a:t>John 6:28-29; James 1:22-25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Blackadder ITC" panose="04020505051007020D02" pitchFamily="82" charset="0"/>
              </a:rPr>
              <a:t>“Many will not be saved.”</a:t>
            </a:r>
          </a:p>
          <a:p>
            <a:pPr marL="0" indent="0" algn="ctr">
              <a:buNone/>
            </a:pPr>
            <a:r>
              <a:rPr lang="en-US" sz="3200" i="1" dirty="0" smtClean="0"/>
              <a:t>Matthew 7:13-14, 21-23; Hebrews 5:9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19233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6913"/>
            <a:ext cx="7772400" cy="2387600"/>
          </a:xfrm>
        </p:spPr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lackadder ITC" panose="04020505051007020D02" pitchFamily="82" charset="0"/>
              </a:rPr>
              <a:t>“This is a hard saying”</a:t>
            </a:r>
            <a:endParaRPr lang="en-US" sz="9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0834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John 6:60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82629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1637</Words>
  <Application>Microsoft Office PowerPoint</Application>
  <PresentationFormat>On-screen Show (4:3)</PresentationFormat>
  <Paragraphs>110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Blackadder ITC</vt:lpstr>
      <vt:lpstr>Calibri</vt:lpstr>
      <vt:lpstr>Calibri Light</vt:lpstr>
      <vt:lpstr>Wingdings</vt:lpstr>
      <vt:lpstr>Office Theme</vt:lpstr>
      <vt:lpstr>PowerPoint Presentation</vt:lpstr>
      <vt:lpstr>John chapter 6</vt:lpstr>
      <vt:lpstr>John chapter 6</vt:lpstr>
      <vt:lpstr>“This is a hard saying”</vt:lpstr>
      <vt:lpstr>“This is a hard saying”</vt:lpstr>
      <vt:lpstr>“This is a hard saying”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chapter 6</dc:title>
  <dc:creator>Jeremiah Cox</dc:creator>
  <cp:lastModifiedBy>Jeremiah Cox</cp:lastModifiedBy>
  <cp:revision>4</cp:revision>
  <dcterms:created xsi:type="dcterms:W3CDTF">2015-12-13T04:21:25Z</dcterms:created>
  <dcterms:modified xsi:type="dcterms:W3CDTF">2015-12-13T04:41:00Z</dcterms:modified>
</cp:coreProperties>
</file>