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7A345-BF83-4606-8314-82468547CB56}" type="datetimeFigureOut">
              <a:rPr lang="en-US" smtClean="0"/>
              <a:t>12/20/2015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06B6B-FD18-4FA9-B7FF-BAAB4ABFC16C}" type="slidenum">
              <a:rPr lang="en-US" smtClean="0"/>
              <a:t>‹#›</a:t>
            </a:fld>
            <a:endParaRPr lang="en-US"/>
          </a:p>
        </p:txBody>
      </p:sp>
    </p:spTree>
    <p:extLst>
      <p:ext uri="{BB962C8B-B14F-4D97-AF65-F5344CB8AC3E}">
        <p14:creationId xmlns:p14="http://schemas.microsoft.com/office/powerpoint/2010/main" val="195593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606B6B-FD18-4FA9-B7FF-BAAB4ABFC16C}" type="slidenum">
              <a:rPr lang="en-US" smtClean="0"/>
              <a:t>1</a:t>
            </a:fld>
            <a:endParaRPr lang="en-US"/>
          </a:p>
        </p:txBody>
      </p:sp>
    </p:spTree>
    <p:extLst>
      <p:ext uri="{BB962C8B-B14F-4D97-AF65-F5344CB8AC3E}">
        <p14:creationId xmlns:p14="http://schemas.microsoft.com/office/powerpoint/2010/main" val="366455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John 13:1-17</a:t>
            </a:r>
            <a:endParaRPr lang="en-US" dirty="0"/>
          </a:p>
          <a:p>
            <a:r>
              <a:rPr lang="en-US" b="1" dirty="0"/>
              <a:t>Introduction</a:t>
            </a:r>
            <a:endParaRPr lang="en-US" dirty="0"/>
          </a:p>
          <a:p>
            <a:pPr marL="171450" lvl="0" indent="-171450">
              <a:buFont typeface="Arial" panose="020B0604020202020204" pitchFamily="34" charset="0"/>
              <a:buChar char="•"/>
            </a:pPr>
            <a:r>
              <a:rPr lang="en-US" dirty="0"/>
              <a:t>In John 13 we see Jesus use a custom of the time to teach His apostles a lesson.</a:t>
            </a:r>
          </a:p>
          <a:p>
            <a:pPr marL="171450" lvl="0" indent="-171450">
              <a:buFont typeface="Arial" panose="020B0604020202020204" pitchFamily="34" charset="0"/>
              <a:buChar char="•"/>
            </a:pPr>
            <a:r>
              <a:rPr lang="en-US" dirty="0"/>
              <a:t>We should learn from this lesson as well.</a:t>
            </a:r>
          </a:p>
          <a:p>
            <a:pPr marL="171450" lvl="0" indent="-171450">
              <a:buFont typeface="Arial" panose="020B0604020202020204" pitchFamily="34" charset="0"/>
              <a:buChar char="•"/>
            </a:pPr>
            <a:r>
              <a:rPr lang="en-US" dirty="0"/>
              <a:t>There are different attitudes Jesus displayed in this action.</a:t>
            </a:r>
          </a:p>
          <a:p>
            <a:endParaRPr lang="en-US" dirty="0"/>
          </a:p>
        </p:txBody>
      </p:sp>
      <p:sp>
        <p:nvSpPr>
          <p:cNvPr id="4" name="Slide Number Placeholder 3"/>
          <p:cNvSpPr>
            <a:spLocks noGrp="1"/>
          </p:cNvSpPr>
          <p:nvPr>
            <p:ph type="sldNum" sz="quarter" idx="10"/>
          </p:nvPr>
        </p:nvSpPr>
        <p:spPr/>
        <p:txBody>
          <a:bodyPr/>
          <a:lstStyle/>
          <a:p>
            <a:fld id="{AE606B6B-FD18-4FA9-B7FF-BAAB4ABFC16C}" type="slidenum">
              <a:rPr lang="en-US" smtClean="0"/>
              <a:t>2</a:t>
            </a:fld>
            <a:endParaRPr lang="en-US"/>
          </a:p>
        </p:txBody>
      </p:sp>
    </p:spTree>
    <p:extLst>
      <p:ext uri="{BB962C8B-B14F-4D97-AF65-F5344CB8AC3E}">
        <p14:creationId xmlns:p14="http://schemas.microsoft.com/office/powerpoint/2010/main" val="105449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i="1" dirty="0"/>
              <a:t>“He…began to wash the disciples’ feet”</a:t>
            </a:r>
            <a:r>
              <a:rPr lang="en-US" sz="1600" dirty="0"/>
              <a:t> </a:t>
            </a:r>
            <a:r>
              <a:rPr lang="en-US" sz="1600" b="1" dirty="0"/>
              <a:t>(v. 5)</a:t>
            </a:r>
            <a:endParaRPr lang="en-US" sz="1600" dirty="0"/>
          </a:p>
          <a:p>
            <a:pPr marL="171450" lvl="0" indent="-171450">
              <a:buFont typeface="Arial" panose="020B0604020202020204" pitchFamily="34" charset="0"/>
              <a:buChar char="•"/>
            </a:pPr>
            <a:r>
              <a:rPr lang="en-US" dirty="0"/>
              <a:t>This was a custom.</a:t>
            </a:r>
          </a:p>
          <a:p>
            <a:pPr marL="171450" lvl="0" indent="-171450">
              <a:buFont typeface="Arial" panose="020B0604020202020204" pitchFamily="34" charset="0"/>
              <a:buChar char="•"/>
            </a:pPr>
            <a:r>
              <a:rPr lang="en-US" dirty="0"/>
              <a:t>In the hot, dusty climate of Palestine it was customary for individuals to wash their feet when entering a house (cf. Genesis 18:4; 19:2; 24:32; 43:24; Judges 19:21; 1 Samuel 25:41; 2 Samuel 11:8).</a:t>
            </a:r>
          </a:p>
          <a:p>
            <a:pPr marL="171450" lvl="0" indent="-171450">
              <a:buFont typeface="Arial" panose="020B0604020202020204" pitchFamily="34" charset="0"/>
              <a:buChar char="•"/>
            </a:pPr>
            <a:r>
              <a:rPr lang="en-US" b="1" dirty="0"/>
              <a:t>This was often a task performed by a servant. It was considered to be one of the lowest tasks they could perform.</a:t>
            </a:r>
            <a:endParaRPr lang="en-US" dirty="0"/>
          </a:p>
          <a:p>
            <a:pPr lvl="0"/>
            <a:r>
              <a:rPr lang="en-US" sz="1600" dirty="0"/>
              <a:t>Jesus was teaching a lesson.</a:t>
            </a:r>
          </a:p>
          <a:p>
            <a:pPr marL="171450" lvl="0" indent="-171450">
              <a:buFont typeface="Arial" panose="020B0604020202020204" pitchFamily="34" charset="0"/>
              <a:buChar char="•"/>
            </a:pPr>
            <a:r>
              <a:rPr lang="en-US" dirty="0"/>
              <a:t>Context: </a:t>
            </a:r>
            <a:r>
              <a:rPr lang="en-US" i="1" dirty="0"/>
              <a:t>“His hour had come”</a:t>
            </a:r>
            <a:r>
              <a:rPr lang="en-US" dirty="0"/>
              <a:t> </a:t>
            </a:r>
            <a:r>
              <a:rPr lang="en-US" b="1" dirty="0"/>
              <a:t>(v. 1).</a:t>
            </a:r>
            <a:endParaRPr lang="en-US" dirty="0"/>
          </a:p>
          <a:p>
            <a:pPr marL="628650" lvl="1" indent="-171450">
              <a:buFont typeface="Arial" panose="020B0604020202020204" pitchFamily="34" charset="0"/>
              <a:buChar char="•"/>
            </a:pPr>
            <a:r>
              <a:rPr lang="en-US" dirty="0"/>
              <a:t>He had recently signified the death He would die (</a:t>
            </a:r>
            <a:r>
              <a:rPr lang="en-US" b="1" dirty="0"/>
              <a:t>cf. 12:23-33</a:t>
            </a:r>
            <a:r>
              <a:rPr lang="en-US" dirty="0"/>
              <a:t>).</a:t>
            </a:r>
          </a:p>
          <a:p>
            <a:pPr marL="1085850" lvl="2" indent="-171450">
              <a:buFont typeface="Arial" panose="020B0604020202020204" pitchFamily="34" charset="0"/>
              <a:buChar char="•"/>
            </a:pPr>
            <a:r>
              <a:rPr lang="en-US" dirty="0"/>
              <a:t>This was 5 days before He would be betrayed (</a:t>
            </a:r>
            <a:r>
              <a:rPr lang="en-US" b="1" dirty="0"/>
              <a:t>cf. 12:1, 12; Matthew 26:2).</a:t>
            </a:r>
            <a:r>
              <a:rPr lang="en-US" dirty="0"/>
              <a:t>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After the feast on the Passover day…</a:t>
            </a:r>
          </a:p>
          <a:p>
            <a:pPr marL="628650" lvl="1" indent="-171450">
              <a:buFont typeface="Arial" panose="020B0604020202020204" pitchFamily="34" charset="0"/>
              <a:buChar char="•"/>
            </a:pPr>
            <a:r>
              <a:rPr lang="en-US" dirty="0"/>
              <a:t>This, along with the rest of His teaching (cf. 13:31-17:26), must have been important.</a:t>
            </a:r>
          </a:p>
          <a:p>
            <a:pPr marL="628650" lvl="1" indent="-171450">
              <a:buFont typeface="Arial" panose="020B0604020202020204" pitchFamily="34" charset="0"/>
              <a:buChar char="•"/>
            </a:pPr>
            <a:r>
              <a:rPr lang="en-US" dirty="0"/>
              <a:t>He wanted to get this bit in before dying on the cross.</a:t>
            </a:r>
          </a:p>
          <a:p>
            <a:pPr marL="171450" lvl="0" indent="-171450">
              <a:buFont typeface="Arial" panose="020B0604020202020204" pitchFamily="34" charset="0"/>
              <a:buChar char="•"/>
            </a:pPr>
            <a:r>
              <a:rPr lang="en-US" dirty="0"/>
              <a:t>The lesson learned (</a:t>
            </a:r>
            <a:r>
              <a:rPr lang="en-US" b="1" dirty="0"/>
              <a:t>cf. 13:4-5 – He began to wash their feet.)</a:t>
            </a:r>
            <a:endParaRPr lang="en-US" dirty="0"/>
          </a:p>
          <a:p>
            <a:pPr marL="628650" lvl="1" indent="-171450">
              <a:buFont typeface="Arial" panose="020B0604020202020204" pitchFamily="34" charset="0"/>
              <a:buChar char="•"/>
            </a:pPr>
            <a:r>
              <a:rPr lang="en-US" dirty="0"/>
              <a:t>Peter recognized how condescending the action was (</a:t>
            </a:r>
            <a:r>
              <a:rPr lang="en-US" b="1" dirty="0"/>
              <a:t>cf. v. 6-8</a:t>
            </a:r>
            <a:r>
              <a:rPr lang="en-US" dirty="0"/>
              <a:t>).</a:t>
            </a:r>
          </a:p>
          <a:p>
            <a:pPr marL="1085850" lvl="2" indent="-171450">
              <a:buFont typeface="Arial" panose="020B0604020202020204" pitchFamily="34" charset="0"/>
              <a:buChar char="•"/>
            </a:pPr>
            <a:r>
              <a:rPr lang="en-US" b="1" dirty="0"/>
              <a:t>Peter saw His Master before Him dressed as a servant and doing a servants work. This was unacceptable to Him.</a:t>
            </a:r>
            <a:endParaRPr lang="en-US" dirty="0"/>
          </a:p>
          <a:p>
            <a:pPr marL="1085850" lvl="2" indent="-171450">
              <a:buFont typeface="Arial" panose="020B0604020202020204" pitchFamily="34" charset="0"/>
              <a:buChar char="•"/>
            </a:pPr>
            <a:r>
              <a:rPr lang="en-US" dirty="0"/>
              <a:t>Jesus was teaching a lesson, part of which was symbolic of His redemptive work.</a:t>
            </a:r>
          </a:p>
          <a:p>
            <a:pPr marL="1543050" lvl="3" indent="-171450">
              <a:buFont typeface="Arial" panose="020B0604020202020204" pitchFamily="34" charset="0"/>
              <a:buChar char="•"/>
            </a:pPr>
            <a:r>
              <a:rPr lang="en-US" b="1" i="1" dirty="0"/>
              <a:t>“If I do not wash you, you have no part with Me”</a:t>
            </a:r>
            <a:r>
              <a:rPr lang="en-US" dirty="0"/>
              <a:t> – Jesus is obviously alluding to His imminent death on the cross where His blood would be shed in service for mankind’s redemption.</a:t>
            </a:r>
          </a:p>
          <a:p>
            <a:pPr marL="628650" lvl="1" indent="-171450">
              <a:buFont typeface="Arial" panose="020B0604020202020204" pitchFamily="34" charset="0"/>
              <a:buChar char="•"/>
            </a:pPr>
            <a:r>
              <a:rPr lang="en-US" dirty="0"/>
              <a:t>His intentions were good, but this was Jesus’ will (</a:t>
            </a:r>
            <a:r>
              <a:rPr lang="en-US" b="1" dirty="0"/>
              <a:t>cf. v. 12-17).</a:t>
            </a:r>
            <a:endParaRPr lang="en-US" dirty="0"/>
          </a:p>
          <a:p>
            <a:pPr marL="1085850" lvl="2" indent="-171450">
              <a:buFont typeface="Arial" panose="020B0604020202020204" pitchFamily="34" charset="0"/>
              <a:buChar char="•"/>
            </a:pPr>
            <a:r>
              <a:rPr lang="en-US" b="1" dirty="0"/>
              <a:t>Jesus came to earth to serve. His whole purpose was to redeem man – a Divine service from Creator to creation.</a:t>
            </a:r>
            <a:endParaRPr lang="en-US" dirty="0"/>
          </a:p>
          <a:p>
            <a:pPr marL="1543050" lvl="3" indent="-171450">
              <a:buFont typeface="Arial" panose="020B0604020202020204" pitchFamily="34" charset="0"/>
              <a:buChar char="•"/>
            </a:pPr>
            <a:r>
              <a:rPr lang="en-US" b="1" dirty="0"/>
              <a:t>(v. 3) – </a:t>
            </a:r>
            <a:r>
              <a:rPr lang="en-US" dirty="0"/>
              <a:t>Jesus was not ignorant of His position of power, authority, and awaiting glory.</a:t>
            </a:r>
          </a:p>
          <a:p>
            <a:pPr marL="1543050" lvl="3" indent="-171450">
              <a:buFont typeface="Arial" panose="020B0604020202020204" pitchFamily="34" charset="0"/>
              <a:buChar char="•"/>
            </a:pPr>
            <a:r>
              <a:rPr lang="en-US" b="1" dirty="0"/>
              <a:t>A person of this magnitude we would not normally stoop down to this position. (If HE did, we should never hesitate.)</a:t>
            </a:r>
            <a:endParaRPr lang="en-US" dirty="0"/>
          </a:p>
          <a:p>
            <a:pPr marL="171450" lvl="0" indent="-171450">
              <a:buFont typeface="Arial" panose="020B0604020202020204" pitchFamily="34" charset="0"/>
              <a:buChar char="•"/>
            </a:pPr>
            <a:r>
              <a:rPr lang="en-US" dirty="0"/>
              <a:t>This was an act of…</a:t>
            </a:r>
          </a:p>
          <a:p>
            <a:pPr marL="628650" lvl="1" indent="-171450">
              <a:buFont typeface="Arial" panose="020B0604020202020204" pitchFamily="34" charset="0"/>
              <a:buChar char="•"/>
            </a:pPr>
            <a:r>
              <a:rPr lang="en-US" dirty="0"/>
              <a:t>Servitude (He performed a needed service)</a:t>
            </a:r>
          </a:p>
          <a:p>
            <a:pPr marL="628650" lvl="1" indent="-171450">
              <a:buFont typeface="Arial" panose="020B0604020202020204" pitchFamily="34" charset="0"/>
              <a:buChar char="•"/>
            </a:pPr>
            <a:r>
              <a:rPr lang="en-US" dirty="0"/>
              <a:t>Humility (He humbled Himself to a lower position in service to another)</a:t>
            </a:r>
          </a:p>
          <a:p>
            <a:pPr marL="628650" lvl="1" indent="-171450">
              <a:buFont typeface="Arial" panose="020B0604020202020204" pitchFamily="34" charset="0"/>
              <a:buChar char="•"/>
            </a:pPr>
            <a:r>
              <a:rPr lang="en-US" dirty="0"/>
              <a:t>Care (He genuinely cared for His disciples needs/well-being)</a:t>
            </a:r>
          </a:p>
          <a:p>
            <a:pPr marL="628650" lvl="1" indent="-171450">
              <a:buFont typeface="Arial" panose="020B0604020202020204" pitchFamily="34" charset="0"/>
              <a:buChar char="•"/>
            </a:pPr>
            <a:r>
              <a:rPr lang="en-US" dirty="0"/>
              <a:t>Love (He ultimately had love)</a:t>
            </a:r>
          </a:p>
        </p:txBody>
      </p:sp>
      <p:sp>
        <p:nvSpPr>
          <p:cNvPr id="4" name="Slide Number Placeholder 3"/>
          <p:cNvSpPr>
            <a:spLocks noGrp="1"/>
          </p:cNvSpPr>
          <p:nvPr>
            <p:ph type="sldNum" sz="quarter" idx="10"/>
          </p:nvPr>
        </p:nvSpPr>
        <p:spPr/>
        <p:txBody>
          <a:bodyPr/>
          <a:lstStyle/>
          <a:p>
            <a:fld id="{AE606B6B-FD18-4FA9-B7FF-BAAB4ABFC16C}" type="slidenum">
              <a:rPr lang="en-US" smtClean="0"/>
              <a:t>3</a:t>
            </a:fld>
            <a:endParaRPr lang="en-US"/>
          </a:p>
        </p:txBody>
      </p:sp>
    </p:spTree>
    <p:extLst>
      <p:ext uri="{BB962C8B-B14F-4D97-AF65-F5344CB8AC3E}">
        <p14:creationId xmlns:p14="http://schemas.microsoft.com/office/powerpoint/2010/main" val="121362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“You also ought to wash one another’s feet”</a:t>
            </a:r>
            <a:r>
              <a:rPr lang="en-US" dirty="0"/>
              <a:t> </a:t>
            </a:r>
            <a:r>
              <a:rPr lang="en-US" b="1" dirty="0"/>
              <a:t>(v. 14)</a:t>
            </a:r>
            <a:endParaRPr lang="en-US" dirty="0"/>
          </a:p>
          <a:p>
            <a:r>
              <a:rPr lang="en-US" dirty="0"/>
              <a:t>Christians are to be…</a:t>
            </a:r>
          </a:p>
          <a:p>
            <a:pPr lvl="0"/>
            <a:r>
              <a:rPr lang="en-US" sz="1600" dirty="0"/>
              <a:t>Servants of others and of Christ.</a:t>
            </a:r>
          </a:p>
          <a:p>
            <a:pPr marL="171450" lvl="0" indent="-171450">
              <a:buFont typeface="Arial" panose="020B0604020202020204" pitchFamily="34" charset="0"/>
              <a:buChar char="•"/>
            </a:pPr>
            <a:r>
              <a:rPr lang="en-US" dirty="0"/>
              <a:t>E</a:t>
            </a:r>
            <a:r>
              <a:rPr lang="en-US" b="1" dirty="0"/>
              <a:t>phesians 2:10; Titus 2:11-14; James 1:27; Romans 12:10-13</a:t>
            </a:r>
            <a:endParaRPr lang="en-US" dirty="0"/>
          </a:p>
          <a:p>
            <a:pPr marL="628650" lvl="1" indent="-171450">
              <a:buFont typeface="Arial" panose="020B0604020202020204" pitchFamily="34" charset="0"/>
              <a:buChar char="•"/>
            </a:pPr>
            <a:r>
              <a:rPr lang="en-US" dirty="0"/>
              <a:t>Christianity is an acting religion. It is not dead.</a:t>
            </a:r>
          </a:p>
          <a:p>
            <a:pPr marL="628650" lvl="1" indent="-171450">
              <a:buFont typeface="Arial" panose="020B0604020202020204" pitchFamily="34" charset="0"/>
              <a:buChar char="•"/>
            </a:pPr>
            <a:r>
              <a:rPr lang="en-US" dirty="0"/>
              <a:t>We must have the mindset of Christ to be a servant to others.</a:t>
            </a:r>
          </a:p>
          <a:p>
            <a:pPr marL="171450" lvl="0" indent="-171450">
              <a:buFont typeface="Arial" panose="020B0604020202020204" pitchFamily="34" charset="0"/>
              <a:buChar char="•"/>
            </a:pPr>
            <a:r>
              <a:rPr lang="en-US" dirty="0"/>
              <a:t>Servitude toward the Lord is accomplished by submitting to His word.</a:t>
            </a:r>
          </a:p>
          <a:p>
            <a:pPr marL="628650" lvl="1" indent="-171450">
              <a:buFont typeface="Arial" panose="020B0604020202020204" pitchFamily="34" charset="0"/>
              <a:buChar char="•"/>
            </a:pPr>
            <a:r>
              <a:rPr lang="en-US" b="1" dirty="0"/>
              <a:t>Romans 6:15-19 (We could say we are servants of righteousness.)</a:t>
            </a:r>
            <a:endParaRPr lang="en-US" dirty="0"/>
          </a:p>
          <a:p>
            <a:pPr lvl="0"/>
            <a:r>
              <a:rPr lang="en-US" sz="1600" dirty="0"/>
              <a:t>Humble individuals.</a:t>
            </a:r>
          </a:p>
          <a:p>
            <a:pPr marL="171450" lvl="0" indent="-171450">
              <a:buFont typeface="Arial" panose="020B0604020202020204" pitchFamily="34" charset="0"/>
              <a:buChar char="•"/>
            </a:pPr>
            <a:r>
              <a:rPr lang="en-US" b="1" dirty="0"/>
              <a:t>1 Peter 5:5-7</a:t>
            </a:r>
            <a:endParaRPr lang="en-US" dirty="0"/>
          </a:p>
          <a:p>
            <a:pPr marL="628650" lvl="1" indent="-171450">
              <a:buFont typeface="Arial" panose="020B0604020202020204" pitchFamily="34" charset="0"/>
              <a:buChar char="•"/>
            </a:pPr>
            <a:r>
              <a:rPr lang="en-US" dirty="0"/>
              <a:t>We are to humble ourselves in order to be exalted by God. He is the only one we should seek to please. </a:t>
            </a:r>
          </a:p>
          <a:p>
            <a:pPr marL="171450" lvl="0" indent="-171450">
              <a:buFont typeface="Arial" panose="020B0604020202020204" pitchFamily="34" charset="0"/>
              <a:buChar char="•"/>
            </a:pPr>
            <a:r>
              <a:rPr lang="en-US" b="1" dirty="0"/>
              <a:t>Matthew 5:3 </a:t>
            </a:r>
            <a:r>
              <a:rPr lang="en-US" b="1" dirty="0">
                <a:sym typeface="Wingdings" panose="05000000000000000000" pitchFamily="2" charset="2"/>
              </a:rPr>
              <a:t></a:t>
            </a:r>
            <a:r>
              <a:rPr lang="en-US" b="1" dirty="0"/>
              <a:t> Proverbs 16:19</a:t>
            </a:r>
            <a:endParaRPr lang="en-US" dirty="0"/>
          </a:p>
          <a:p>
            <a:pPr marL="628650" lvl="1" indent="-171450">
              <a:buFont typeface="Arial" panose="020B0604020202020204" pitchFamily="34" charset="0"/>
              <a:buChar char="•"/>
            </a:pPr>
            <a:r>
              <a:rPr lang="en-US" dirty="0"/>
              <a:t>The church is composed of those who are </a:t>
            </a:r>
            <a:r>
              <a:rPr lang="en-US" i="1" dirty="0"/>
              <a:t>“poor in spirit.”</a:t>
            </a:r>
            <a:r>
              <a:rPr lang="en-US" dirty="0"/>
              <a:t> This is a humble mindset. Only those who are humble will receive the crown of life.</a:t>
            </a:r>
          </a:p>
          <a:p>
            <a:pPr marL="171450" lvl="0" indent="-171450">
              <a:buFont typeface="Arial" panose="020B0604020202020204" pitchFamily="34" charset="0"/>
              <a:buChar char="•"/>
            </a:pPr>
            <a:r>
              <a:rPr lang="en-US" b="1" dirty="0"/>
              <a:t>Philippians 2:3</a:t>
            </a:r>
            <a:endParaRPr lang="en-US" dirty="0"/>
          </a:p>
          <a:p>
            <a:pPr marL="628650" lvl="1" indent="-171450">
              <a:buFont typeface="Arial" panose="020B0604020202020204" pitchFamily="34" charset="0"/>
              <a:buChar char="•"/>
            </a:pPr>
            <a:r>
              <a:rPr lang="en-US" b="1" dirty="0"/>
              <a:t>When we consider what Christ did for us, and the being that He is, we should not seek exaltation over others. We are the same as everyone else, sinners who need salvation in Christ.</a:t>
            </a:r>
            <a:endParaRPr lang="en-US" dirty="0"/>
          </a:p>
        </p:txBody>
      </p:sp>
      <p:sp>
        <p:nvSpPr>
          <p:cNvPr id="4" name="Slide Number Placeholder 3"/>
          <p:cNvSpPr>
            <a:spLocks noGrp="1"/>
          </p:cNvSpPr>
          <p:nvPr>
            <p:ph type="sldNum" sz="quarter" idx="10"/>
          </p:nvPr>
        </p:nvSpPr>
        <p:spPr/>
        <p:txBody>
          <a:bodyPr/>
          <a:lstStyle/>
          <a:p>
            <a:fld id="{AE606B6B-FD18-4FA9-B7FF-BAAB4ABFC16C}" type="slidenum">
              <a:rPr lang="en-US" smtClean="0"/>
              <a:t>4</a:t>
            </a:fld>
            <a:endParaRPr lang="en-US"/>
          </a:p>
        </p:txBody>
      </p:sp>
    </p:spTree>
    <p:extLst>
      <p:ext uri="{BB962C8B-B14F-4D97-AF65-F5344CB8AC3E}">
        <p14:creationId xmlns:p14="http://schemas.microsoft.com/office/powerpoint/2010/main" val="151244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Caring individuals.</a:t>
            </a:r>
          </a:p>
          <a:p>
            <a:pPr marL="171450" lvl="0" indent="-171450">
              <a:buFont typeface="Arial" panose="020B0604020202020204" pitchFamily="34" charset="0"/>
              <a:buChar char="•"/>
            </a:pPr>
            <a:r>
              <a:rPr lang="en-US" b="1" dirty="0"/>
              <a:t>Philippians 2:4</a:t>
            </a:r>
            <a:endParaRPr lang="en-US" dirty="0"/>
          </a:p>
          <a:p>
            <a:pPr marL="628650" lvl="1" indent="-171450">
              <a:buFont typeface="Arial" panose="020B0604020202020204" pitchFamily="34" charset="0"/>
              <a:buChar char="•"/>
            </a:pPr>
            <a:r>
              <a:rPr lang="en-US" dirty="0"/>
              <a:t>The context mentions humility. However, the main point is selflessness and care. </a:t>
            </a:r>
          </a:p>
          <a:p>
            <a:pPr marL="628650" lvl="1" indent="-171450">
              <a:buFont typeface="Arial" panose="020B0604020202020204" pitchFamily="34" charset="0"/>
              <a:buChar char="•"/>
            </a:pPr>
            <a:r>
              <a:rPr lang="en-US" dirty="0"/>
              <a:t>See what Jesus did for us. Yes, He humbled Himself, but what He displayed an act of care (</a:t>
            </a:r>
            <a:r>
              <a:rPr lang="en-US" b="1" dirty="0"/>
              <a:t>cf. 2:5-8</a:t>
            </a:r>
            <a:r>
              <a:rPr lang="en-US" dirty="0"/>
              <a:t>).</a:t>
            </a:r>
          </a:p>
          <a:p>
            <a:pPr marL="171450" lvl="0" indent="-171450">
              <a:buFont typeface="Arial" panose="020B0604020202020204" pitchFamily="34" charset="0"/>
              <a:buChar char="•"/>
            </a:pPr>
            <a:r>
              <a:rPr lang="en-US" b="1" dirty="0"/>
              <a:t>1 Corinthians 8:4-13</a:t>
            </a:r>
            <a:endParaRPr lang="en-US" dirty="0"/>
          </a:p>
          <a:p>
            <a:pPr marL="628650" lvl="1" indent="-171450">
              <a:buFont typeface="Arial" panose="020B0604020202020204" pitchFamily="34" charset="0"/>
              <a:buChar char="•"/>
            </a:pPr>
            <a:r>
              <a:rPr lang="en-US" dirty="0"/>
              <a:t>Some are too weak to know some things are indifferent to God.</a:t>
            </a:r>
          </a:p>
          <a:p>
            <a:pPr marL="628650" lvl="1" indent="-171450">
              <a:buFont typeface="Arial" panose="020B0604020202020204" pitchFamily="34" charset="0"/>
              <a:buChar char="•"/>
            </a:pPr>
            <a:r>
              <a:rPr lang="en-US" dirty="0"/>
              <a:t>This does not give us a right to cause them to stumble. We must care for their wellbeing and not just for our own interests</a:t>
            </a:r>
            <a:r>
              <a:rPr lang="en-US" dirty="0" smtClean="0"/>
              <a:t>.</a:t>
            </a:r>
            <a:endParaRPr lang="en-US" dirty="0"/>
          </a:p>
          <a:p>
            <a:pPr lvl="0"/>
            <a:r>
              <a:rPr lang="en-US" sz="1600" dirty="0"/>
              <a:t>Loving individuals.</a:t>
            </a:r>
          </a:p>
          <a:p>
            <a:pPr marL="171450" lvl="0" indent="-171450">
              <a:buFont typeface="Arial" panose="020B0604020202020204" pitchFamily="34" charset="0"/>
              <a:buChar char="•"/>
            </a:pPr>
            <a:r>
              <a:rPr lang="en-US" b="1" dirty="0"/>
              <a:t>Matthew 22:37-40</a:t>
            </a:r>
            <a:endParaRPr lang="en-US" dirty="0"/>
          </a:p>
          <a:p>
            <a:pPr marL="628650" lvl="1" indent="-171450">
              <a:buFont typeface="Arial" panose="020B0604020202020204" pitchFamily="34" charset="0"/>
              <a:buChar char="•"/>
            </a:pPr>
            <a:r>
              <a:rPr lang="en-US" dirty="0"/>
              <a:t>All of our commandments fall under these two.</a:t>
            </a:r>
          </a:p>
          <a:p>
            <a:pPr marL="171450" lvl="0" indent="-171450">
              <a:buFont typeface="Arial" panose="020B0604020202020204" pitchFamily="34" charset="0"/>
              <a:buChar char="•"/>
            </a:pPr>
            <a:r>
              <a:rPr lang="en-US" b="1" dirty="0"/>
              <a:t>1 John 4:7-11; 4:20-5:5</a:t>
            </a:r>
            <a:endParaRPr lang="en-US" dirty="0"/>
          </a:p>
          <a:p>
            <a:pPr marL="628650" lvl="1" indent="-171450">
              <a:buFont typeface="Arial" panose="020B0604020202020204" pitchFamily="34" charset="0"/>
              <a:buChar char="•"/>
            </a:pPr>
            <a:r>
              <a:rPr lang="en-US" dirty="0"/>
              <a:t>Love is vital to our faith. We must love to please God.</a:t>
            </a:r>
          </a:p>
        </p:txBody>
      </p:sp>
      <p:sp>
        <p:nvSpPr>
          <p:cNvPr id="4" name="Slide Number Placeholder 3"/>
          <p:cNvSpPr>
            <a:spLocks noGrp="1"/>
          </p:cNvSpPr>
          <p:nvPr>
            <p:ph type="sldNum" sz="quarter" idx="10"/>
          </p:nvPr>
        </p:nvSpPr>
        <p:spPr/>
        <p:txBody>
          <a:bodyPr/>
          <a:lstStyle/>
          <a:p>
            <a:fld id="{AE606B6B-FD18-4FA9-B7FF-BAAB4ABFC16C}" type="slidenum">
              <a:rPr lang="en-US" smtClean="0"/>
              <a:t>5</a:t>
            </a:fld>
            <a:endParaRPr lang="en-US"/>
          </a:p>
        </p:txBody>
      </p:sp>
    </p:spTree>
    <p:extLst>
      <p:ext uri="{BB962C8B-B14F-4D97-AF65-F5344CB8AC3E}">
        <p14:creationId xmlns:p14="http://schemas.microsoft.com/office/powerpoint/2010/main" val="354523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Jesus is our example to follow (cf. 1 Corinthians 11:1).</a:t>
            </a:r>
          </a:p>
          <a:p>
            <a:pPr marL="171450" lvl="0" indent="-171450">
              <a:buFont typeface="Arial" panose="020B0604020202020204" pitchFamily="34" charset="0"/>
              <a:buChar char="•"/>
            </a:pPr>
            <a:r>
              <a:rPr lang="en-US" dirty="0"/>
              <a:t>In His actions we see instruction on how to live our lives.</a:t>
            </a:r>
          </a:p>
          <a:p>
            <a:pPr marL="171450" lvl="0" indent="-171450">
              <a:buFont typeface="Arial" panose="020B0604020202020204" pitchFamily="34" charset="0"/>
              <a:buChar char="•"/>
            </a:pPr>
            <a:r>
              <a:rPr lang="en-US" dirty="0"/>
              <a:t>By this act of Servitude, Humility, Care, and Love, we see that we should do the same.</a:t>
            </a:r>
          </a:p>
        </p:txBody>
      </p:sp>
      <p:sp>
        <p:nvSpPr>
          <p:cNvPr id="4" name="Slide Number Placeholder 3"/>
          <p:cNvSpPr>
            <a:spLocks noGrp="1"/>
          </p:cNvSpPr>
          <p:nvPr>
            <p:ph type="sldNum" sz="quarter" idx="10"/>
          </p:nvPr>
        </p:nvSpPr>
        <p:spPr/>
        <p:txBody>
          <a:bodyPr/>
          <a:lstStyle/>
          <a:p>
            <a:fld id="{AE606B6B-FD18-4FA9-B7FF-BAAB4ABFC16C}" type="slidenum">
              <a:rPr lang="en-US" smtClean="0"/>
              <a:t>6</a:t>
            </a:fld>
            <a:endParaRPr lang="en-US"/>
          </a:p>
        </p:txBody>
      </p:sp>
    </p:spTree>
    <p:extLst>
      <p:ext uri="{BB962C8B-B14F-4D97-AF65-F5344CB8AC3E}">
        <p14:creationId xmlns:p14="http://schemas.microsoft.com/office/powerpoint/2010/main" val="163312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984874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802120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2945399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2297323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43AC7-BF5C-4919-A118-B0A06F69AF2A}"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1001302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143AC7-BF5C-4919-A118-B0A06F69AF2A}"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2396661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143AC7-BF5C-4919-A118-B0A06F69AF2A}" type="datetimeFigureOut">
              <a:rPr lang="en-US" smtClean="0"/>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1092828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143AC7-BF5C-4919-A118-B0A06F69AF2A}" type="datetimeFigureOut">
              <a:rPr lang="en-US" smtClean="0"/>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489995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43AC7-BF5C-4919-A118-B0A06F69AF2A}" type="datetimeFigureOut">
              <a:rPr lang="en-US" smtClean="0"/>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1914874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43AC7-BF5C-4919-A118-B0A06F69AF2A}"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821955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43AC7-BF5C-4919-A118-B0A06F69AF2A}"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826704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43AC7-BF5C-4919-A118-B0A06F69AF2A}" type="datetimeFigureOut">
              <a:rPr lang="en-US" smtClean="0"/>
              <a:t>12/20/2015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AC0AC-AF37-4531-804E-15021C768E55}" type="slidenum">
              <a:rPr lang="en-US" smtClean="0"/>
              <a:t>‹#›</a:t>
            </a:fld>
            <a:endParaRPr lang="en-US"/>
          </a:p>
        </p:txBody>
      </p:sp>
    </p:spTree>
    <p:extLst>
      <p:ext uri="{BB962C8B-B14F-4D97-AF65-F5344CB8AC3E}">
        <p14:creationId xmlns:p14="http://schemas.microsoft.com/office/powerpoint/2010/main" val="380571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47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920" y="1640381"/>
            <a:ext cx="4465749" cy="2728420"/>
          </a:xfrm>
        </p:spPr>
        <p:txBody>
          <a:bodyPr>
            <a:noAutofit/>
          </a:bodyPr>
          <a:lstStyle/>
          <a:p>
            <a:r>
              <a:rPr lang="en-US" sz="6300" dirty="0" smtClean="0">
                <a:solidFill>
                  <a:schemeClr val="bg1"/>
                </a:solidFill>
                <a:latin typeface="Harlow Solid Italic" panose="04030604020F02020D02" pitchFamily="82" charset="0"/>
              </a:rPr>
              <a:t>Washing Each Other’s Feet</a:t>
            </a:r>
            <a:endParaRPr lang="en-US" sz="6300" dirty="0">
              <a:solidFill>
                <a:schemeClr val="bg1"/>
              </a:solidFill>
              <a:latin typeface="Harlow Solid Italic" panose="04030604020F02020D02" pitchFamily="82" charset="0"/>
            </a:endParaRPr>
          </a:p>
        </p:txBody>
      </p:sp>
      <p:sp>
        <p:nvSpPr>
          <p:cNvPr id="3" name="Subtitle 2"/>
          <p:cNvSpPr>
            <a:spLocks noGrp="1"/>
          </p:cNvSpPr>
          <p:nvPr>
            <p:ph type="subTitle" idx="1"/>
          </p:nvPr>
        </p:nvSpPr>
        <p:spPr>
          <a:xfrm>
            <a:off x="827960" y="4368801"/>
            <a:ext cx="3835669" cy="1655762"/>
          </a:xfrm>
        </p:spPr>
        <p:txBody>
          <a:bodyPr>
            <a:normAutofit/>
          </a:bodyPr>
          <a:lstStyle/>
          <a:p>
            <a:r>
              <a:rPr lang="en-US" sz="3600" i="1" dirty="0" smtClean="0">
                <a:solidFill>
                  <a:schemeClr val="bg1"/>
                </a:solidFill>
              </a:rPr>
              <a:t>John 13:1-17</a:t>
            </a:r>
            <a:endParaRPr lang="en-US" sz="36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3019860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86200" cy="1325563"/>
          </a:xfrm>
        </p:spPr>
        <p:txBody>
          <a:bodyPr>
            <a:noAutofit/>
          </a:bodyPr>
          <a:lstStyle/>
          <a:p>
            <a:pPr algn="ctr"/>
            <a:r>
              <a:rPr lang="en-US" sz="4800" dirty="0" smtClean="0">
                <a:solidFill>
                  <a:schemeClr val="bg1"/>
                </a:solidFill>
                <a:latin typeface="Harlow Solid Italic" panose="04030604020F02020D02" pitchFamily="82" charset="0"/>
              </a:rPr>
              <a:t>Jesus’ Actions</a:t>
            </a:r>
            <a:endParaRPr lang="en-US" sz="4800" dirty="0">
              <a:solidFill>
                <a:schemeClr val="bg1"/>
              </a:solidFill>
              <a:latin typeface="Harlow Solid Italic" panose="04030604020F02020D02" pitchFamily="82" charset="0"/>
            </a:endParaRPr>
          </a:p>
        </p:txBody>
      </p:sp>
      <p:sp>
        <p:nvSpPr>
          <p:cNvPr id="3" name="Content Placeholder 2"/>
          <p:cNvSpPr>
            <a:spLocks noGrp="1"/>
          </p:cNvSpPr>
          <p:nvPr>
            <p:ph sz="half" idx="1"/>
          </p:nvPr>
        </p:nvSpPr>
        <p:spPr/>
        <p:txBody>
          <a:bodyPr>
            <a:normAutofit lnSpcReduction="10000"/>
          </a:bodyPr>
          <a:lstStyle/>
          <a:p>
            <a:r>
              <a:rPr lang="en-US" sz="4000" dirty="0" smtClean="0">
                <a:solidFill>
                  <a:schemeClr val="bg1"/>
                </a:solidFill>
              </a:rPr>
              <a:t>This was a custom.</a:t>
            </a:r>
          </a:p>
          <a:p>
            <a:r>
              <a:rPr lang="en-US" sz="4000" dirty="0" smtClean="0">
                <a:solidFill>
                  <a:schemeClr val="bg1"/>
                </a:solidFill>
              </a:rPr>
              <a:t>Jesus used it to teach a lesson.</a:t>
            </a:r>
          </a:p>
          <a:p>
            <a:pPr lvl="1"/>
            <a:r>
              <a:rPr lang="en-US" sz="3600" i="1" dirty="0" smtClean="0">
                <a:solidFill>
                  <a:schemeClr val="bg1"/>
                </a:solidFill>
              </a:rPr>
              <a:t>Servitude</a:t>
            </a:r>
          </a:p>
          <a:p>
            <a:pPr lvl="1"/>
            <a:r>
              <a:rPr lang="en-US" sz="3600" i="1" dirty="0" smtClean="0">
                <a:solidFill>
                  <a:schemeClr val="bg1"/>
                </a:solidFill>
              </a:rPr>
              <a:t>Humility</a:t>
            </a:r>
          </a:p>
          <a:p>
            <a:pPr lvl="1"/>
            <a:r>
              <a:rPr lang="en-US" sz="3600" i="1" dirty="0" smtClean="0">
                <a:solidFill>
                  <a:schemeClr val="bg1"/>
                </a:solidFill>
              </a:rPr>
              <a:t>Care</a:t>
            </a:r>
          </a:p>
          <a:p>
            <a:pPr lvl="1"/>
            <a:r>
              <a:rPr lang="en-US" sz="3600" i="1" dirty="0" smtClean="0">
                <a:solidFill>
                  <a:schemeClr val="bg1"/>
                </a:solidFill>
              </a:rPr>
              <a:t>Love</a:t>
            </a:r>
            <a:endParaRPr lang="en-US" sz="3600" i="1" dirty="0">
              <a:solidFill>
                <a:schemeClr val="bg1"/>
              </a:solidFill>
            </a:endParaRPr>
          </a:p>
          <a:p>
            <a:pPr marL="457200" lvl="1"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3396846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86200" cy="1325563"/>
          </a:xfrm>
        </p:spPr>
        <p:txBody>
          <a:bodyPr>
            <a:noAutofit/>
          </a:bodyPr>
          <a:lstStyle/>
          <a:p>
            <a:pPr algn="ctr"/>
            <a:r>
              <a:rPr lang="en-US" sz="4800" dirty="0" smtClean="0">
                <a:solidFill>
                  <a:schemeClr val="bg1"/>
                </a:solidFill>
                <a:latin typeface="Harlow Solid Italic" panose="04030604020F02020D02" pitchFamily="82" charset="0"/>
              </a:rPr>
              <a:t>Our Actions</a:t>
            </a:r>
            <a:endParaRPr lang="en-US" sz="4800" dirty="0">
              <a:solidFill>
                <a:schemeClr val="bg1"/>
              </a:solidFill>
              <a:latin typeface="Harlow Solid Italic" panose="04030604020F02020D02" pitchFamily="82" charset="0"/>
            </a:endParaRPr>
          </a:p>
        </p:txBody>
      </p:sp>
      <p:sp>
        <p:nvSpPr>
          <p:cNvPr id="3" name="Content Placeholder 2"/>
          <p:cNvSpPr>
            <a:spLocks noGrp="1"/>
          </p:cNvSpPr>
          <p:nvPr>
            <p:ph sz="half" idx="1"/>
          </p:nvPr>
        </p:nvSpPr>
        <p:spPr/>
        <p:txBody>
          <a:bodyPr>
            <a:normAutofit/>
          </a:bodyPr>
          <a:lstStyle/>
          <a:p>
            <a:r>
              <a:rPr lang="en-US" sz="4000" dirty="0" smtClean="0">
                <a:solidFill>
                  <a:schemeClr val="bg1"/>
                </a:solidFill>
              </a:rPr>
              <a:t>Serve</a:t>
            </a:r>
          </a:p>
          <a:p>
            <a:pPr lvl="1"/>
            <a:r>
              <a:rPr lang="en-US" sz="3600" i="1" dirty="0" smtClean="0">
                <a:solidFill>
                  <a:schemeClr val="bg1"/>
                </a:solidFill>
              </a:rPr>
              <a:t>Ephesians 2:10; James 1:27</a:t>
            </a:r>
          </a:p>
          <a:p>
            <a:pPr lvl="0"/>
            <a:r>
              <a:rPr lang="en-US" sz="4000" dirty="0" smtClean="0">
                <a:solidFill>
                  <a:schemeClr val="bg1"/>
                </a:solidFill>
              </a:rPr>
              <a:t>Have Humility</a:t>
            </a:r>
          </a:p>
          <a:p>
            <a:pPr lvl="1"/>
            <a:r>
              <a:rPr lang="en-US" sz="3600" i="1" dirty="0" smtClean="0">
                <a:solidFill>
                  <a:schemeClr val="bg1"/>
                </a:solidFill>
              </a:rPr>
              <a:t>1 Peter 5:5-7; Philippians 2:3</a:t>
            </a:r>
            <a:endParaRPr lang="en-US" sz="3600" i="1" dirty="0">
              <a:solidFill>
                <a:schemeClr val="bg1"/>
              </a:solidFill>
            </a:endParaRPr>
          </a:p>
          <a:p>
            <a:endParaRPr lang="en-US" sz="40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787646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86200" cy="1325563"/>
          </a:xfrm>
        </p:spPr>
        <p:txBody>
          <a:bodyPr>
            <a:noAutofit/>
          </a:bodyPr>
          <a:lstStyle/>
          <a:p>
            <a:pPr algn="ctr"/>
            <a:r>
              <a:rPr lang="en-US" sz="4800" dirty="0" smtClean="0">
                <a:solidFill>
                  <a:schemeClr val="bg1"/>
                </a:solidFill>
                <a:latin typeface="Harlow Solid Italic" panose="04030604020F02020D02" pitchFamily="82" charset="0"/>
              </a:rPr>
              <a:t>Our Actions</a:t>
            </a:r>
            <a:endParaRPr lang="en-US" sz="4800" dirty="0">
              <a:solidFill>
                <a:schemeClr val="bg1"/>
              </a:solidFill>
              <a:latin typeface="Harlow Solid Italic" panose="04030604020F02020D02" pitchFamily="82" charset="0"/>
            </a:endParaRPr>
          </a:p>
        </p:txBody>
      </p:sp>
      <p:sp>
        <p:nvSpPr>
          <p:cNvPr id="3" name="Content Placeholder 2"/>
          <p:cNvSpPr>
            <a:spLocks noGrp="1"/>
          </p:cNvSpPr>
          <p:nvPr>
            <p:ph sz="half" idx="1"/>
          </p:nvPr>
        </p:nvSpPr>
        <p:spPr/>
        <p:txBody>
          <a:bodyPr>
            <a:normAutofit/>
          </a:bodyPr>
          <a:lstStyle/>
          <a:p>
            <a:r>
              <a:rPr lang="en-US" sz="4000" dirty="0" smtClean="0">
                <a:solidFill>
                  <a:schemeClr val="bg1"/>
                </a:solidFill>
              </a:rPr>
              <a:t>Care</a:t>
            </a:r>
          </a:p>
          <a:p>
            <a:pPr lvl="1"/>
            <a:r>
              <a:rPr lang="en-US" sz="3600" i="1" dirty="0" smtClean="0">
                <a:solidFill>
                  <a:schemeClr val="bg1"/>
                </a:solidFill>
              </a:rPr>
              <a:t>Philippians 2:4; 1 Cor. 8:4-13</a:t>
            </a:r>
          </a:p>
          <a:p>
            <a:pPr lvl="0"/>
            <a:r>
              <a:rPr lang="en-US" sz="4000" dirty="0" smtClean="0">
                <a:solidFill>
                  <a:schemeClr val="bg1"/>
                </a:solidFill>
              </a:rPr>
              <a:t>Love</a:t>
            </a:r>
          </a:p>
          <a:p>
            <a:pPr lvl="1"/>
            <a:r>
              <a:rPr lang="en-US" sz="3600" i="1" dirty="0" smtClean="0">
                <a:solidFill>
                  <a:schemeClr val="bg1"/>
                </a:solidFill>
              </a:rPr>
              <a:t>Matt. 22:37-40; 1 John 4, 5</a:t>
            </a:r>
            <a:endParaRPr lang="en-US" sz="3600" i="1" dirty="0">
              <a:solidFill>
                <a:schemeClr val="bg1"/>
              </a:solidFill>
            </a:endParaRPr>
          </a:p>
          <a:p>
            <a:endParaRPr lang="en-US" sz="40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350700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920" y="1640381"/>
            <a:ext cx="4465749" cy="2728420"/>
          </a:xfrm>
        </p:spPr>
        <p:txBody>
          <a:bodyPr>
            <a:noAutofit/>
          </a:bodyPr>
          <a:lstStyle/>
          <a:p>
            <a:r>
              <a:rPr lang="en-US" sz="6300" dirty="0" smtClean="0">
                <a:solidFill>
                  <a:schemeClr val="bg1"/>
                </a:solidFill>
                <a:latin typeface="Harlow Solid Italic" panose="04030604020F02020D02" pitchFamily="82" charset="0"/>
              </a:rPr>
              <a:t>Washing Each Other’s Feet</a:t>
            </a:r>
            <a:endParaRPr lang="en-US" sz="6300" dirty="0">
              <a:solidFill>
                <a:schemeClr val="bg1"/>
              </a:solidFill>
              <a:latin typeface="Harlow Solid Italic" panose="04030604020F02020D02" pitchFamily="82" charset="0"/>
            </a:endParaRPr>
          </a:p>
        </p:txBody>
      </p:sp>
      <p:sp>
        <p:nvSpPr>
          <p:cNvPr id="3" name="Subtitle 2"/>
          <p:cNvSpPr>
            <a:spLocks noGrp="1"/>
          </p:cNvSpPr>
          <p:nvPr>
            <p:ph type="subTitle" idx="1"/>
          </p:nvPr>
        </p:nvSpPr>
        <p:spPr>
          <a:xfrm>
            <a:off x="827960" y="4368801"/>
            <a:ext cx="3835669" cy="1655762"/>
          </a:xfrm>
        </p:spPr>
        <p:txBody>
          <a:bodyPr>
            <a:normAutofit/>
          </a:bodyPr>
          <a:lstStyle/>
          <a:p>
            <a:r>
              <a:rPr lang="en-US" sz="3600" i="1" dirty="0" smtClean="0">
                <a:solidFill>
                  <a:schemeClr val="bg1"/>
                </a:solidFill>
              </a:rPr>
              <a:t>John 13:1-17</a:t>
            </a:r>
            <a:endParaRPr lang="en-US" sz="36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1620471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899</Words>
  <Application>Microsoft Office PowerPoint</Application>
  <PresentationFormat>On-screen Show (4:3)</PresentationFormat>
  <Paragraphs>88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Harlow Solid Italic</vt:lpstr>
      <vt:lpstr>Wingdings</vt:lpstr>
      <vt:lpstr>Office Theme</vt:lpstr>
      <vt:lpstr>PowerPoint Presentation</vt:lpstr>
      <vt:lpstr>Washing Each Other’s Feet</vt:lpstr>
      <vt:lpstr>Jesus’ Actions</vt:lpstr>
      <vt:lpstr>Our Actions</vt:lpstr>
      <vt:lpstr>Our Actions</vt:lpstr>
      <vt:lpstr>Washing Each Other’s Feet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 Each Other’s Feet</dc:title>
  <dc:creator>Jeremiah Cox</dc:creator>
  <cp:lastModifiedBy>Jeremiah Cox</cp:lastModifiedBy>
  <cp:revision>11</cp:revision>
  <dcterms:created xsi:type="dcterms:W3CDTF">2014-07-27T03:06:11Z</dcterms:created>
  <dcterms:modified xsi:type="dcterms:W3CDTF">2015-12-20T14:37:31Z</dcterms:modified>
</cp:coreProperties>
</file>