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3" d="2"/>
        <a:sy n="3" d="2"/>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2317F-04F0-4AB7-958C-CAC5194578C1}" type="datetimeFigureOut">
              <a:rPr lang="en-US" smtClean="0"/>
              <a:t>8/8/2015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3285D-C490-4D3B-B9AD-175A81435CC6}" type="slidenum">
              <a:rPr lang="en-US" smtClean="0"/>
              <a:t>‹#›</a:t>
            </a:fld>
            <a:endParaRPr lang="en-US"/>
          </a:p>
        </p:txBody>
      </p:sp>
    </p:spTree>
    <p:extLst>
      <p:ext uri="{BB962C8B-B14F-4D97-AF65-F5344CB8AC3E}">
        <p14:creationId xmlns:p14="http://schemas.microsoft.com/office/powerpoint/2010/main" val="294592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endParaRPr lang="en-US" dirty="0"/>
          </a:p>
          <a:p>
            <a:pPr marL="171450" lvl="0" indent="-171450">
              <a:buFont typeface="Arial" panose="020B0604020202020204" pitchFamily="34" charset="0"/>
              <a:buChar char="•"/>
            </a:pPr>
            <a:r>
              <a:rPr lang="en-US" dirty="0"/>
              <a:t>What happens when we are tempted?</a:t>
            </a:r>
          </a:p>
          <a:p>
            <a:pPr marL="171450" lvl="0" indent="-171450">
              <a:buFont typeface="Arial" panose="020B0604020202020204" pitchFamily="34" charset="0"/>
              <a:buChar char="•"/>
            </a:pPr>
            <a:r>
              <a:rPr lang="en-US" dirty="0"/>
              <a:t>What is the devil really trying to do? What is beneath the surface of temptations?</a:t>
            </a:r>
          </a:p>
          <a:p>
            <a:pPr marL="171450" lvl="0" indent="-171450">
              <a:buFont typeface="Arial" panose="020B0604020202020204" pitchFamily="34" charset="0"/>
              <a:buChar char="•"/>
            </a:pPr>
            <a:r>
              <a:rPr lang="en-US" dirty="0"/>
              <a:t>How can we get through the temptation without succumbing to it?</a:t>
            </a:r>
          </a:p>
          <a:p>
            <a:endParaRPr lang="en-US" dirty="0"/>
          </a:p>
        </p:txBody>
      </p:sp>
      <p:sp>
        <p:nvSpPr>
          <p:cNvPr id="4" name="Slide Number Placeholder 3"/>
          <p:cNvSpPr>
            <a:spLocks noGrp="1"/>
          </p:cNvSpPr>
          <p:nvPr>
            <p:ph type="sldNum" sz="quarter" idx="10"/>
          </p:nvPr>
        </p:nvSpPr>
        <p:spPr/>
        <p:txBody>
          <a:bodyPr/>
          <a:lstStyle/>
          <a:p>
            <a:fld id="{B143285D-C490-4D3B-B9AD-175A81435CC6}" type="slidenum">
              <a:rPr lang="en-US" smtClean="0"/>
              <a:t>2</a:t>
            </a:fld>
            <a:endParaRPr lang="en-US"/>
          </a:p>
        </p:txBody>
      </p:sp>
    </p:spTree>
    <p:extLst>
      <p:ext uri="{BB962C8B-B14F-4D97-AF65-F5344CB8AC3E}">
        <p14:creationId xmlns:p14="http://schemas.microsoft.com/office/powerpoint/2010/main" val="225348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dirty="0"/>
              <a:t>We have an advocate!</a:t>
            </a:r>
          </a:p>
          <a:p>
            <a:pPr marL="171450" lvl="0" indent="-171450">
              <a:buFont typeface="Arial" panose="020B0604020202020204" pitchFamily="34" charset="0"/>
              <a:buChar char="•"/>
            </a:pPr>
            <a:r>
              <a:rPr lang="en-US" dirty="0"/>
              <a:t>Jesus came in the flesh (</a:t>
            </a:r>
            <a:r>
              <a:rPr lang="en-US" b="1" dirty="0"/>
              <a:t>cf. John 1:14</a:t>
            </a:r>
            <a:r>
              <a:rPr lang="en-US" dirty="0"/>
              <a:t>). Why?</a:t>
            </a:r>
          </a:p>
          <a:p>
            <a:pPr marL="171450" lvl="0" indent="-171450">
              <a:buFont typeface="Arial" panose="020B0604020202020204" pitchFamily="34" charset="0"/>
              <a:buChar char="•"/>
            </a:pPr>
            <a:r>
              <a:rPr lang="en-US" b="1" dirty="0"/>
              <a:t>Hebrews 2:10</a:t>
            </a:r>
            <a:r>
              <a:rPr lang="en-US" dirty="0"/>
              <a:t> – Without His full experience as a man, Christ wouldn’t have been “complete” for God’s scheme of redemption. (There needed to be a completeness not only as Son of God but Son of Man.)</a:t>
            </a:r>
          </a:p>
          <a:p>
            <a:pPr marL="628650" lvl="1" indent="-171450">
              <a:buFont typeface="Arial" panose="020B0604020202020204" pitchFamily="34" charset="0"/>
              <a:buChar char="•"/>
            </a:pPr>
            <a:r>
              <a:rPr lang="en-US" b="1" dirty="0"/>
              <a:t>V. 14-15</a:t>
            </a:r>
            <a:r>
              <a:rPr lang="en-US" dirty="0"/>
              <a:t> – His primary purpose was to fulfill God’s will in dying on the cross. In this He conquered the devil and put to an end his ability to hold us in bondage via the fear of death.</a:t>
            </a:r>
          </a:p>
          <a:p>
            <a:pPr marL="628650" lvl="1" indent="-171450">
              <a:buFont typeface="Arial" panose="020B0604020202020204" pitchFamily="34" charset="0"/>
              <a:buChar char="•"/>
            </a:pPr>
            <a:r>
              <a:rPr lang="en-US" b="1" dirty="0"/>
              <a:t>V. 16-18</a:t>
            </a:r>
            <a:r>
              <a:rPr lang="en-US" dirty="0"/>
              <a:t> – His suffering as a man furthermore aids us as He experienced what we have experienced. </a:t>
            </a:r>
          </a:p>
          <a:p>
            <a:pPr marL="1085850" lvl="2" indent="-171450">
              <a:buFont typeface="Arial" panose="020B0604020202020204" pitchFamily="34" charset="0"/>
              <a:buChar char="•"/>
            </a:pPr>
            <a:r>
              <a:rPr lang="en-US" b="1" dirty="0"/>
              <a:t>Merciful</a:t>
            </a:r>
            <a:r>
              <a:rPr lang="en-US" dirty="0"/>
              <a:t> – Because He has experienced the same, He is able to have mercy in an area of empathy. </a:t>
            </a:r>
          </a:p>
          <a:p>
            <a:pPr marL="1085850" lvl="2" indent="-171450">
              <a:buFont typeface="Arial" panose="020B0604020202020204" pitchFamily="34" charset="0"/>
              <a:buChar char="•"/>
            </a:pPr>
            <a:r>
              <a:rPr lang="en-US" b="1" dirty="0"/>
              <a:t>Faithful</a:t>
            </a:r>
            <a:r>
              <a:rPr lang="en-US" dirty="0"/>
              <a:t> – although He experienced the same things, He never was unfaithful.</a:t>
            </a:r>
          </a:p>
          <a:p>
            <a:pPr marL="171450" lvl="0" indent="-171450">
              <a:buFont typeface="Arial" panose="020B0604020202020204" pitchFamily="34" charset="0"/>
              <a:buChar char="•"/>
            </a:pPr>
            <a:r>
              <a:rPr lang="en-US" b="1" dirty="0"/>
              <a:t>Hebrews 5:2-3</a:t>
            </a:r>
            <a:r>
              <a:rPr lang="en-US" dirty="0"/>
              <a:t> – Part of the qualifications of a High Priest was the ability to sympathize with weaknesses. This was possible because the Priest, as a man, was subject to weakness. High priests also had to offer sacrifices for their own sins. </a:t>
            </a:r>
          </a:p>
          <a:p>
            <a:pPr marL="171450" lvl="0" indent="-171450">
              <a:buFont typeface="Arial" panose="020B0604020202020204" pitchFamily="34" charset="0"/>
              <a:buChar char="•"/>
            </a:pPr>
            <a:r>
              <a:rPr lang="en-US" b="1" dirty="0"/>
              <a:t>Hebrews 4:14-16</a:t>
            </a:r>
            <a:r>
              <a:rPr lang="en-US" dirty="0"/>
              <a:t> – Jesus, as a man, was subject to experiencing that which men were weak under (temptation), but was not weak Himself. This is why He is such a great aid! He knows unequivocally how to overcome temptation!</a:t>
            </a:r>
          </a:p>
          <a:p>
            <a:pPr marL="628650" lvl="1" indent="-171450">
              <a:buFont typeface="Arial" panose="020B0604020202020204" pitchFamily="34" charset="0"/>
              <a:buChar char="•"/>
            </a:pPr>
            <a:r>
              <a:rPr lang="en-US" b="1" dirty="0"/>
              <a:t>Hebrews 7:26</a:t>
            </a:r>
            <a:r>
              <a:rPr lang="en-US" dirty="0"/>
              <a:t> – He is separate from sinners in the sense that, although tempted numerous times, not once sinned!</a:t>
            </a:r>
          </a:p>
          <a:p>
            <a:pPr marL="628650" lvl="1" indent="-171450">
              <a:buFont typeface="Arial" panose="020B0604020202020204" pitchFamily="34" charset="0"/>
              <a:buChar char="•"/>
            </a:pPr>
            <a:r>
              <a:rPr lang="en-US" dirty="0"/>
              <a:t>For this reason He is the perfect aid in temptation. Examining His temptations can help us tremendously in ours! </a:t>
            </a:r>
            <a:r>
              <a:rPr lang="en-US" i="1" dirty="0"/>
              <a:t>(cf. Matthew 4)</a:t>
            </a:r>
            <a:endParaRPr lang="en-US" dirty="0"/>
          </a:p>
          <a:p>
            <a:pPr marL="628650" lvl="1" indent="-171450">
              <a:buFont typeface="Arial" panose="020B0604020202020204" pitchFamily="34" charset="0"/>
              <a:buChar char="•"/>
            </a:pPr>
            <a:r>
              <a:rPr lang="en-US" b="1" dirty="0"/>
              <a:t>Hebrews 2:10</a:t>
            </a:r>
            <a:r>
              <a:rPr lang="en-US" dirty="0"/>
              <a:t> – captain – </a:t>
            </a:r>
            <a:r>
              <a:rPr lang="en-US" i="1" dirty="0" err="1"/>
              <a:t>archegos</a:t>
            </a:r>
            <a:r>
              <a:rPr lang="en-US" dirty="0"/>
              <a:t> – (</a:t>
            </a:r>
            <a:r>
              <a:rPr lang="en-US" dirty="0" err="1"/>
              <a:t>arche</a:t>
            </a:r>
            <a:r>
              <a:rPr lang="en-US" dirty="0"/>
              <a:t> – to begin; Ago – to lead) – one who takes a lead in, or provides the first occasion of, anything. </a:t>
            </a:r>
            <a:r>
              <a:rPr lang="en-US" i="1" dirty="0"/>
              <a:t>Thus, providing a clear cut path that has been proven to work.</a:t>
            </a:r>
            <a:endParaRPr lang="en-US" dirty="0"/>
          </a:p>
          <a:p>
            <a:r>
              <a:rPr lang="en-US" i="1" dirty="0"/>
              <a:t>Before looking to Jesus’ example, remember an aspect of the nature of temptation. There is always more at stake than what we might assume, or see at the surface.</a:t>
            </a:r>
            <a:endParaRPr lang="en-US" dirty="0"/>
          </a:p>
          <a:p>
            <a:endParaRPr lang="en-US" dirty="0"/>
          </a:p>
        </p:txBody>
      </p:sp>
      <p:sp>
        <p:nvSpPr>
          <p:cNvPr id="4" name="Slide Number Placeholder 3"/>
          <p:cNvSpPr>
            <a:spLocks noGrp="1"/>
          </p:cNvSpPr>
          <p:nvPr>
            <p:ph type="sldNum" sz="quarter" idx="10"/>
          </p:nvPr>
        </p:nvSpPr>
        <p:spPr/>
        <p:txBody>
          <a:bodyPr/>
          <a:lstStyle/>
          <a:p>
            <a:fld id="{B143285D-C490-4D3B-B9AD-175A81435CC6}" type="slidenum">
              <a:rPr lang="en-US" smtClean="0"/>
              <a:t>3</a:t>
            </a:fld>
            <a:endParaRPr lang="en-US"/>
          </a:p>
        </p:txBody>
      </p:sp>
    </p:spTree>
    <p:extLst>
      <p:ext uri="{BB962C8B-B14F-4D97-AF65-F5344CB8AC3E}">
        <p14:creationId xmlns:p14="http://schemas.microsoft.com/office/powerpoint/2010/main" val="30523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Before looking to Jesus’ example, remember an aspect of the nature of temptation. There is always more at stake than what we might assume, or see at the surface.</a:t>
            </a:r>
            <a:endParaRPr lang="en-US" dirty="0"/>
          </a:p>
          <a:p>
            <a:pPr lvl="0"/>
            <a:r>
              <a:rPr lang="en-US" sz="1400" b="1" dirty="0"/>
              <a:t>Characteristic of temptation.</a:t>
            </a:r>
          </a:p>
          <a:p>
            <a:r>
              <a:rPr lang="en-US" b="1" i="1" dirty="0"/>
              <a:t>Deception</a:t>
            </a:r>
            <a:endParaRPr lang="en-US" dirty="0"/>
          </a:p>
          <a:p>
            <a:pPr marL="171450" lvl="0" indent="-171450">
              <a:buFont typeface="Arial" panose="020B0604020202020204" pitchFamily="34" charset="0"/>
              <a:buChar char="•"/>
            </a:pPr>
            <a:r>
              <a:rPr lang="en-US" b="1" dirty="0"/>
              <a:t>Revelation 12:9</a:t>
            </a:r>
            <a:r>
              <a:rPr lang="en-US" dirty="0"/>
              <a:t> – Devil described as one who deceives the whole world. (There is no one exempt from the devil’s devices.)</a:t>
            </a:r>
          </a:p>
          <a:p>
            <a:pPr marL="171450" lvl="0" indent="-171450">
              <a:buFont typeface="Arial" panose="020B0604020202020204" pitchFamily="34" charset="0"/>
              <a:buChar char="•"/>
            </a:pPr>
            <a:r>
              <a:rPr lang="en-US" dirty="0"/>
              <a:t>Many times the deception is not about the wrong doing at all, but the consequences that follow. He twists the violation of God’s law into something it is not.</a:t>
            </a:r>
          </a:p>
          <a:p>
            <a:pPr marL="171450" lvl="0" indent="-171450">
              <a:buFont typeface="Arial" panose="020B0604020202020204" pitchFamily="34" charset="0"/>
              <a:buChar char="•"/>
            </a:pPr>
            <a:r>
              <a:rPr lang="en-US" dirty="0"/>
              <a:t>The sin we are tempted to engage in may seem trivial, perhaps harmless, yet the severity of the offense is much greater than it appears at the surface.</a:t>
            </a:r>
          </a:p>
          <a:p>
            <a:endParaRPr lang="en-US" dirty="0"/>
          </a:p>
        </p:txBody>
      </p:sp>
      <p:sp>
        <p:nvSpPr>
          <p:cNvPr id="4" name="Slide Number Placeholder 3"/>
          <p:cNvSpPr>
            <a:spLocks noGrp="1"/>
          </p:cNvSpPr>
          <p:nvPr>
            <p:ph type="sldNum" sz="quarter" idx="10"/>
          </p:nvPr>
        </p:nvSpPr>
        <p:spPr/>
        <p:txBody>
          <a:bodyPr/>
          <a:lstStyle/>
          <a:p>
            <a:fld id="{B143285D-C490-4D3B-B9AD-175A81435CC6}" type="slidenum">
              <a:rPr lang="en-US" smtClean="0"/>
              <a:t>4</a:t>
            </a:fld>
            <a:endParaRPr lang="en-US"/>
          </a:p>
        </p:txBody>
      </p:sp>
    </p:spTree>
    <p:extLst>
      <p:ext uri="{BB962C8B-B14F-4D97-AF65-F5344CB8AC3E}">
        <p14:creationId xmlns:p14="http://schemas.microsoft.com/office/powerpoint/2010/main" val="316725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t>Led by the Spirit </a:t>
            </a:r>
            <a:r>
              <a:rPr lang="en-US" sz="1400" b="1" dirty="0"/>
              <a:t>(v. 1)</a:t>
            </a:r>
            <a:r>
              <a:rPr lang="en-US" sz="1400" dirty="0"/>
              <a:t>.</a:t>
            </a:r>
          </a:p>
          <a:p>
            <a:pPr marL="171450" lvl="0" indent="-171450">
              <a:buFont typeface="Arial" panose="020B0604020202020204" pitchFamily="34" charset="0"/>
              <a:buChar char="•"/>
            </a:pPr>
            <a:r>
              <a:rPr lang="en-US" b="1" dirty="0"/>
              <a:t>Mark 1:12 – </a:t>
            </a:r>
            <a:r>
              <a:rPr lang="en-US" b="1" i="1" dirty="0"/>
              <a:t>“Immediately the Spirit </a:t>
            </a:r>
            <a:r>
              <a:rPr lang="en-US" b="1" i="1" u="sng" dirty="0"/>
              <a:t>drove Him into</a:t>
            </a:r>
            <a:r>
              <a:rPr lang="en-US" b="1" i="1" dirty="0"/>
              <a:t> the wilderness.”</a:t>
            </a:r>
            <a:endParaRPr lang="en-US" dirty="0"/>
          </a:p>
          <a:p>
            <a:pPr marL="171450" lvl="0" indent="-171450">
              <a:buFont typeface="Arial" panose="020B0604020202020204" pitchFamily="34" charset="0"/>
              <a:buChar char="•"/>
            </a:pPr>
            <a:r>
              <a:rPr lang="en-US" dirty="0"/>
              <a:t>It was God’s will that Jesus’ endure these temptations before His ministry. </a:t>
            </a:r>
            <a:r>
              <a:rPr lang="en-US" i="1" dirty="0"/>
              <a:t>(These were not the first, nor the last, temptations Christ would experience.)</a:t>
            </a:r>
            <a:endParaRPr lang="en-US" dirty="0"/>
          </a:p>
          <a:p>
            <a:pPr marL="628650" lvl="1" indent="-171450">
              <a:buFont typeface="Arial" panose="020B0604020202020204" pitchFamily="34" charset="0"/>
              <a:buChar char="•"/>
            </a:pPr>
            <a:r>
              <a:rPr lang="en-US" dirty="0"/>
              <a:t>Jesus submitted. </a:t>
            </a:r>
            <a:r>
              <a:rPr lang="en-US" b="1" i="1" dirty="0"/>
              <a:t>“[He] was led”</a:t>
            </a:r>
            <a:r>
              <a:rPr lang="en-US" dirty="0"/>
              <a:t> – He followed.</a:t>
            </a:r>
          </a:p>
          <a:p>
            <a:pPr marL="171450" lvl="0" indent="-171450">
              <a:buFont typeface="Arial" panose="020B0604020202020204" pitchFamily="34" charset="0"/>
              <a:buChar char="•"/>
            </a:pPr>
            <a:r>
              <a:rPr lang="en-US" b="1" dirty="0"/>
              <a:t>James 1:2-3, 12</a:t>
            </a:r>
            <a:r>
              <a:rPr lang="en-US" dirty="0"/>
              <a:t> – There is not joy in the temptation itself. Rather, the joy is found in the possible outcome of that experience. God blesses those who endure!</a:t>
            </a:r>
          </a:p>
          <a:p>
            <a:pPr marL="628650" lvl="1" indent="-171450">
              <a:buFont typeface="Arial" panose="020B0604020202020204" pitchFamily="34" charset="0"/>
              <a:buChar char="•"/>
            </a:pPr>
            <a:r>
              <a:rPr lang="en-US" dirty="0"/>
              <a:t>Rather than allowing self to be motivated against God in the midst of temptation, we should be motivated to draw near to God</a:t>
            </a:r>
            <a:r>
              <a:rPr lang="en-US" i="1" dirty="0"/>
              <a:t>. </a:t>
            </a:r>
            <a:r>
              <a:rPr lang="en-US" b="1" i="1" dirty="0"/>
              <a:t>“Let no one say when he is tempted, ‘I am tempted by God’”</a:t>
            </a:r>
            <a:r>
              <a:rPr lang="en-US" dirty="0"/>
              <a:t> (James 1:13).</a:t>
            </a:r>
          </a:p>
          <a:p>
            <a:endParaRPr lang="en-US" dirty="0"/>
          </a:p>
        </p:txBody>
      </p:sp>
      <p:sp>
        <p:nvSpPr>
          <p:cNvPr id="4" name="Slide Number Placeholder 3"/>
          <p:cNvSpPr>
            <a:spLocks noGrp="1"/>
          </p:cNvSpPr>
          <p:nvPr>
            <p:ph type="sldNum" sz="quarter" idx="10"/>
          </p:nvPr>
        </p:nvSpPr>
        <p:spPr/>
        <p:txBody>
          <a:bodyPr/>
          <a:lstStyle/>
          <a:p>
            <a:fld id="{B143285D-C490-4D3B-B9AD-175A81435CC6}" type="slidenum">
              <a:rPr lang="en-US" smtClean="0"/>
              <a:t>5</a:t>
            </a:fld>
            <a:endParaRPr lang="en-US"/>
          </a:p>
        </p:txBody>
      </p:sp>
    </p:spTree>
    <p:extLst>
      <p:ext uri="{BB962C8B-B14F-4D97-AF65-F5344CB8AC3E}">
        <p14:creationId xmlns:p14="http://schemas.microsoft.com/office/powerpoint/2010/main" val="301339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Temptations </a:t>
            </a:r>
            <a:r>
              <a:rPr lang="en-US" b="1" dirty="0"/>
              <a:t>(v. 2-11)</a:t>
            </a:r>
            <a:r>
              <a:rPr lang="en-US" dirty="0"/>
              <a:t>.</a:t>
            </a:r>
          </a:p>
          <a:p>
            <a:pPr lvl="0"/>
            <a:r>
              <a:rPr lang="en-US" sz="1400" b="1" dirty="0" smtClean="0"/>
              <a:t>1. Faith </a:t>
            </a:r>
            <a:r>
              <a:rPr lang="en-US" sz="1400" b="1" dirty="0"/>
              <a:t>in self (v. 2-4).</a:t>
            </a:r>
          </a:p>
          <a:p>
            <a:pPr marL="171450" lvl="0" indent="-171450">
              <a:buFont typeface="Arial" panose="020B0604020202020204" pitchFamily="34" charset="0"/>
              <a:buChar char="•"/>
            </a:pPr>
            <a:r>
              <a:rPr lang="en-US" dirty="0"/>
              <a:t>Jesus was famished. This was no ordinary hunger.</a:t>
            </a:r>
          </a:p>
          <a:p>
            <a:pPr marL="628650" lvl="1" indent="-171450">
              <a:buFont typeface="Arial" panose="020B0604020202020204" pitchFamily="34" charset="0"/>
              <a:buChar char="•"/>
            </a:pPr>
            <a:r>
              <a:rPr lang="en-US" b="1" i="1" dirty="0"/>
              <a:t>“And in those days He ate nothing”</a:t>
            </a:r>
            <a:r>
              <a:rPr lang="en-US" b="1" dirty="0"/>
              <a:t> (Luke 4:2).</a:t>
            </a:r>
            <a:endParaRPr lang="en-US" dirty="0"/>
          </a:p>
          <a:p>
            <a:pPr marL="628650" lvl="1" indent="-171450">
              <a:buFont typeface="Arial" panose="020B0604020202020204" pitchFamily="34" charset="0"/>
              <a:buChar char="•"/>
            </a:pPr>
            <a:r>
              <a:rPr lang="en-US" dirty="0"/>
              <a:t>This hunger was a need in its truest sense. His body was pushing its limit.</a:t>
            </a:r>
          </a:p>
          <a:p>
            <a:pPr marL="171450" lvl="0" indent="-171450">
              <a:buFont typeface="Arial" panose="020B0604020202020204" pitchFamily="34" charset="0"/>
              <a:buChar char="•"/>
            </a:pPr>
            <a:r>
              <a:rPr lang="en-US" b="1" i="1" dirty="0"/>
              <a:t>“It is written”</a:t>
            </a:r>
            <a:r>
              <a:rPr lang="en-US" dirty="0"/>
              <a:t> – the need to remember, and utilize God’s word.</a:t>
            </a:r>
          </a:p>
          <a:p>
            <a:pPr marL="628650" lvl="1" indent="-171450">
              <a:buFont typeface="Arial" panose="020B0604020202020204" pitchFamily="34" charset="0"/>
              <a:buChar char="•"/>
            </a:pPr>
            <a:r>
              <a:rPr lang="en-US" b="1" i="1" dirty="0"/>
              <a:t>“Your word I have hidden in my heart, that I might not sin against You”</a:t>
            </a:r>
            <a:r>
              <a:rPr lang="en-US" b="1" dirty="0"/>
              <a:t> (Psalm 119:11)</a:t>
            </a:r>
            <a:r>
              <a:rPr lang="en-US" dirty="0"/>
              <a:t>.</a:t>
            </a:r>
          </a:p>
          <a:p>
            <a:pPr marL="171450" lvl="0" indent="-171450">
              <a:buFont typeface="Arial" panose="020B0604020202020204" pitchFamily="34" charset="0"/>
              <a:buChar char="•"/>
            </a:pPr>
            <a:r>
              <a:rPr lang="en-US" dirty="0"/>
              <a:t>Was Satan simply wanting Him to satisfy His hunger? Was there any sin in that? (Not inherently; Jesus knew exactly what Satan wanted).</a:t>
            </a:r>
          </a:p>
          <a:p>
            <a:pPr marL="171450" lvl="0" indent="-171450">
              <a:buFont typeface="Arial" panose="020B0604020202020204" pitchFamily="34" charset="0"/>
              <a:buChar char="•"/>
            </a:pPr>
            <a:r>
              <a:rPr lang="en-US" b="1" dirty="0"/>
              <a:t>Deuteronomy 8:3</a:t>
            </a:r>
            <a:r>
              <a:rPr lang="en-US" dirty="0"/>
              <a:t> – Take in full context. Shows Jesus’ awareness of Satan’s scheme.</a:t>
            </a:r>
          </a:p>
          <a:p>
            <a:pPr marL="628650" lvl="1" indent="-171450">
              <a:buFont typeface="Arial" panose="020B0604020202020204" pitchFamily="34" charset="0"/>
              <a:buChar char="•"/>
            </a:pPr>
            <a:r>
              <a:rPr lang="en-US" b="1" dirty="0"/>
              <a:t>8:1-5</a:t>
            </a:r>
            <a:r>
              <a:rPr lang="en-US" dirty="0"/>
              <a:t> – Israelites wondered in the wilderness to be tested. It had its purpose!</a:t>
            </a:r>
          </a:p>
          <a:p>
            <a:pPr marL="1085850" lvl="2" indent="-171450">
              <a:buFont typeface="Arial" panose="020B0604020202020204" pitchFamily="34" charset="0"/>
              <a:buChar char="•"/>
            </a:pPr>
            <a:r>
              <a:rPr lang="en-US" dirty="0"/>
              <a:t>Their hunger was allowed by God to instill in them their dependence on Him!</a:t>
            </a:r>
          </a:p>
          <a:p>
            <a:pPr marL="1085850" lvl="2" indent="-171450">
              <a:buFont typeface="Arial" panose="020B0604020202020204" pitchFamily="34" charset="0"/>
              <a:buChar char="•"/>
            </a:pPr>
            <a:r>
              <a:rPr lang="en-US" dirty="0"/>
              <a:t>They aren’t sustained by any other thing or person than God!</a:t>
            </a:r>
          </a:p>
          <a:p>
            <a:pPr marL="1085850" lvl="2" indent="-171450">
              <a:buFont typeface="Arial" panose="020B0604020202020204" pitchFamily="34" charset="0"/>
              <a:buChar char="•"/>
            </a:pPr>
            <a:r>
              <a:rPr lang="en-US" dirty="0"/>
              <a:t>Only He can provide true sustenance, that is, spiritual life via His word!</a:t>
            </a:r>
          </a:p>
          <a:p>
            <a:pPr marL="171450" lvl="0" indent="-171450">
              <a:buFont typeface="Arial" panose="020B0604020202020204" pitchFamily="34" charset="0"/>
              <a:buChar char="•"/>
            </a:pPr>
            <a:r>
              <a:rPr lang="en-US" b="1" i="1" dirty="0"/>
              <a:t>“If You are the Son of God”</a:t>
            </a:r>
            <a:r>
              <a:rPr lang="en-US" dirty="0"/>
              <a:t> – Satan taunts Jesus’.</a:t>
            </a:r>
          </a:p>
          <a:p>
            <a:pPr marL="628650" lvl="1" indent="-171450">
              <a:buFont typeface="Arial" panose="020B0604020202020204" pitchFamily="34" charset="0"/>
              <a:buChar char="•"/>
            </a:pPr>
            <a:r>
              <a:rPr lang="en-US" dirty="0"/>
              <a:t>To do as Satan commanded would be to completely contradict His purpose in coming to earth!</a:t>
            </a:r>
          </a:p>
          <a:p>
            <a:pPr marL="1085850" lvl="2" indent="-171450">
              <a:buFont typeface="Arial" panose="020B0604020202020204" pitchFamily="34" charset="0"/>
              <a:buChar char="•"/>
            </a:pPr>
            <a:r>
              <a:rPr lang="en-US" dirty="0"/>
              <a:t>Serve others, not Himself (</a:t>
            </a:r>
            <a:r>
              <a:rPr lang="en-US" b="1" dirty="0"/>
              <a:t>cf. Philippians 2:7</a:t>
            </a:r>
            <a:r>
              <a:rPr lang="en-US" dirty="0"/>
              <a:t>).</a:t>
            </a:r>
          </a:p>
          <a:p>
            <a:pPr marL="628650" lvl="1" indent="-171450">
              <a:buFont typeface="Arial" panose="020B0604020202020204" pitchFamily="34" charset="0"/>
              <a:buChar char="•"/>
            </a:pPr>
            <a:r>
              <a:rPr lang="en-US" dirty="0"/>
              <a:t>Neither had any doubt of who Jesus was. </a:t>
            </a:r>
          </a:p>
          <a:p>
            <a:pPr marL="1085850" lvl="2" indent="-171450">
              <a:buFont typeface="Arial" panose="020B0604020202020204" pitchFamily="34" charset="0"/>
              <a:buChar char="•"/>
            </a:pPr>
            <a:r>
              <a:rPr lang="en-US" b="1" i="1" dirty="0"/>
              <a:t>Jesus response did not appeal to His divinity, but His humanity!</a:t>
            </a:r>
            <a:endParaRPr lang="en-US" dirty="0"/>
          </a:p>
          <a:p>
            <a:pPr marL="1085850" lvl="2" indent="-171450">
              <a:buFont typeface="Arial" panose="020B0604020202020204" pitchFamily="34" charset="0"/>
              <a:buChar char="•"/>
            </a:pPr>
            <a:r>
              <a:rPr lang="en-US" dirty="0"/>
              <a:t>He was not to put His trust into anything or anyone, including self, save for God, His Father!</a:t>
            </a:r>
          </a:p>
          <a:p>
            <a:pPr marL="1543050" lvl="3" indent="-171450">
              <a:buFont typeface="Arial" panose="020B0604020202020204" pitchFamily="34" charset="0"/>
              <a:buChar char="•"/>
            </a:pPr>
            <a:r>
              <a:rPr lang="en-US" b="1" dirty="0"/>
              <a:t>Matthew 5:6</a:t>
            </a:r>
            <a:r>
              <a:rPr lang="en-US" dirty="0"/>
              <a:t> – God will give what we need when we hunger.</a:t>
            </a:r>
          </a:p>
          <a:p>
            <a:pPr marL="1543050" lvl="3" indent="-171450">
              <a:buFont typeface="Arial" panose="020B0604020202020204" pitchFamily="34" charset="0"/>
              <a:buChar char="•"/>
            </a:pPr>
            <a:r>
              <a:rPr lang="en-US" b="1" dirty="0"/>
              <a:t>Matthew 7:9</a:t>
            </a:r>
            <a:r>
              <a:rPr lang="en-US" dirty="0"/>
              <a:t> – God is faithful! Don’t lose trust in Him!</a:t>
            </a:r>
          </a:p>
          <a:p>
            <a:pPr marL="171450" lvl="0" indent="-171450">
              <a:buFont typeface="Arial" panose="020B0604020202020204" pitchFamily="34" charset="0"/>
              <a:buChar char="•"/>
            </a:pPr>
            <a:r>
              <a:rPr lang="en-US" dirty="0"/>
              <a:t>Satan wants us to think God has deprived us of some need that we can satisfy without His help! (This is how sin appears at times.)</a:t>
            </a:r>
          </a:p>
          <a:p>
            <a:pPr marL="628650" lvl="1" indent="-171450">
              <a:buFont typeface="Arial" panose="020B0604020202020204" pitchFamily="34" charset="0"/>
              <a:buChar char="•"/>
            </a:pPr>
            <a:r>
              <a:rPr lang="en-US" dirty="0"/>
              <a:t>Yielding to temptation shows a faith in self!</a:t>
            </a:r>
          </a:p>
          <a:p>
            <a:pPr marL="628650" lvl="1" indent="-171450">
              <a:buFont typeface="Arial" panose="020B0604020202020204" pitchFamily="34" charset="0"/>
              <a:buChar char="•"/>
            </a:pPr>
            <a:r>
              <a:rPr lang="en-US" dirty="0"/>
              <a:t>Also shows a lack of perspective for trivial matters, and important matters.</a:t>
            </a:r>
          </a:p>
          <a:p>
            <a:endParaRPr lang="en-US" dirty="0"/>
          </a:p>
        </p:txBody>
      </p:sp>
      <p:sp>
        <p:nvSpPr>
          <p:cNvPr id="4" name="Slide Number Placeholder 3"/>
          <p:cNvSpPr>
            <a:spLocks noGrp="1"/>
          </p:cNvSpPr>
          <p:nvPr>
            <p:ph type="sldNum" sz="quarter" idx="10"/>
          </p:nvPr>
        </p:nvSpPr>
        <p:spPr/>
        <p:txBody>
          <a:bodyPr/>
          <a:lstStyle/>
          <a:p>
            <a:fld id="{B143285D-C490-4D3B-B9AD-175A81435CC6}" type="slidenum">
              <a:rPr lang="en-US" smtClean="0"/>
              <a:t>6</a:t>
            </a:fld>
            <a:endParaRPr lang="en-US"/>
          </a:p>
        </p:txBody>
      </p:sp>
    </p:spTree>
    <p:extLst>
      <p:ext uri="{BB962C8B-B14F-4D97-AF65-F5344CB8AC3E}">
        <p14:creationId xmlns:p14="http://schemas.microsoft.com/office/powerpoint/2010/main" val="351824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dirty="0" smtClean="0"/>
              <a:t>2. Lack </a:t>
            </a:r>
            <a:r>
              <a:rPr lang="en-US" sz="1400" b="1" dirty="0"/>
              <a:t>of Faith in God (v. 5-7). (Testing Him)</a:t>
            </a:r>
          </a:p>
          <a:p>
            <a:pPr marL="171450" lvl="0" indent="-171450">
              <a:buFont typeface="Arial" panose="020B0604020202020204" pitchFamily="34" charset="0"/>
              <a:buChar char="•"/>
            </a:pPr>
            <a:r>
              <a:rPr lang="en-US" b="1" i="1" dirty="0"/>
              <a:t>“For it is written”</a:t>
            </a:r>
            <a:r>
              <a:rPr lang="en-US" dirty="0"/>
              <a:t> – Satan trying to use scripture against Jesus.</a:t>
            </a:r>
          </a:p>
          <a:p>
            <a:pPr marL="628650" lvl="1" indent="-171450">
              <a:buFont typeface="Arial" panose="020B0604020202020204" pitchFamily="34" charset="0"/>
              <a:buChar char="•"/>
            </a:pPr>
            <a:r>
              <a:rPr lang="en-US" dirty="0"/>
              <a:t>Psalm 91 – Not messianic. It is talking about those </a:t>
            </a:r>
            <a:r>
              <a:rPr lang="en-US" b="1" i="1" dirty="0"/>
              <a:t>“who [dwell] in the secret place of the Most High”</a:t>
            </a:r>
            <a:r>
              <a:rPr lang="en-US" dirty="0"/>
              <a:t> (v. 1), i.e. those who serve God.</a:t>
            </a:r>
          </a:p>
          <a:p>
            <a:pPr marL="628650" lvl="1" indent="-171450">
              <a:buFont typeface="Arial" panose="020B0604020202020204" pitchFamily="34" charset="0"/>
              <a:buChar char="•"/>
            </a:pPr>
            <a:r>
              <a:rPr lang="en-US" dirty="0"/>
              <a:t>They will keep you, not from all physical harm, but </a:t>
            </a:r>
            <a:r>
              <a:rPr lang="en-US" b="1" i="1" dirty="0"/>
              <a:t>“in all your ways.”</a:t>
            </a:r>
            <a:endParaRPr lang="en-US" dirty="0"/>
          </a:p>
          <a:p>
            <a:pPr marL="1085850" lvl="2" indent="-171450">
              <a:buFont typeface="Arial" panose="020B0604020202020204" pitchFamily="34" charset="0"/>
              <a:buChar char="•"/>
            </a:pPr>
            <a:r>
              <a:rPr lang="en-US" dirty="0"/>
              <a:t>In other words, God will direct your paths in a sinful world full of temptation!</a:t>
            </a:r>
          </a:p>
          <a:p>
            <a:pPr marL="1085850" lvl="2" indent="-171450">
              <a:buFont typeface="Arial" panose="020B0604020202020204" pitchFamily="34" charset="0"/>
              <a:buChar char="•"/>
            </a:pPr>
            <a:r>
              <a:rPr lang="en-US" dirty="0"/>
              <a:t>For Jesus to obey Satan’s command would be to misapply God’s promise and to forfeit the actual promise from God seen in the passage.</a:t>
            </a:r>
          </a:p>
          <a:p>
            <a:pPr marL="171450" lvl="0" indent="-171450">
              <a:buFont typeface="Arial" panose="020B0604020202020204" pitchFamily="34" charset="0"/>
              <a:buChar char="•"/>
            </a:pPr>
            <a:r>
              <a:rPr lang="en-US" b="1" i="1" dirty="0"/>
              <a:t>“It is written again”</a:t>
            </a:r>
            <a:r>
              <a:rPr lang="en-US" dirty="0"/>
              <a:t> – Jesus reveals the true purpose of Satan.</a:t>
            </a:r>
          </a:p>
          <a:p>
            <a:pPr marL="628650" lvl="1" indent="-171450">
              <a:buFont typeface="Arial" panose="020B0604020202020204" pitchFamily="34" charset="0"/>
              <a:buChar char="•"/>
            </a:pPr>
            <a:r>
              <a:rPr lang="en-US" b="1" dirty="0"/>
              <a:t>Deuteronomy 6:16</a:t>
            </a:r>
            <a:r>
              <a:rPr lang="en-US" dirty="0"/>
              <a:t> – (On own time read </a:t>
            </a:r>
            <a:r>
              <a:rPr lang="en-US" b="1" dirty="0"/>
              <a:t>v. 10-15</a:t>
            </a:r>
            <a:r>
              <a:rPr lang="en-US" dirty="0"/>
              <a:t> – Lists things GOD DID for the Israelites.)</a:t>
            </a:r>
          </a:p>
          <a:p>
            <a:pPr marL="1085850" lvl="2" indent="-171450">
              <a:buFont typeface="Arial" panose="020B0604020202020204" pitchFamily="34" charset="0"/>
              <a:buChar char="•"/>
            </a:pPr>
            <a:r>
              <a:rPr lang="en-US" b="1" dirty="0"/>
              <a:t>READ v. 20-25</a:t>
            </a:r>
            <a:r>
              <a:rPr lang="en-US" dirty="0"/>
              <a:t> – Remember who provides, cares for, and sustains you! (He will continue to do so if you keep His commandments. There is no question, but full assurance.)</a:t>
            </a:r>
          </a:p>
          <a:p>
            <a:pPr marL="1085850" lvl="2" indent="-171450">
              <a:buFont typeface="Arial" panose="020B0604020202020204" pitchFamily="34" charset="0"/>
              <a:buChar char="•"/>
            </a:pPr>
            <a:r>
              <a:rPr lang="en-US" dirty="0" err="1"/>
              <a:t>Massah</a:t>
            </a:r>
            <a:r>
              <a:rPr lang="en-US" dirty="0"/>
              <a:t> – tempted (</a:t>
            </a:r>
            <a:r>
              <a:rPr lang="en-US" b="1" dirty="0"/>
              <a:t>cf. Exodus 17:1-7 – </a:t>
            </a:r>
            <a:r>
              <a:rPr lang="en-US" i="1" dirty="0"/>
              <a:t>Water out of the rock</a:t>
            </a:r>
            <a:r>
              <a:rPr lang="en-US" b="1" i="1" dirty="0"/>
              <a:t>.</a:t>
            </a:r>
            <a:r>
              <a:rPr lang="en-US" dirty="0"/>
              <a:t>).</a:t>
            </a:r>
          </a:p>
          <a:p>
            <a:pPr marL="1543050" lvl="3" indent="-171450">
              <a:buFont typeface="Arial" panose="020B0604020202020204" pitchFamily="34" charset="0"/>
              <a:buChar char="•"/>
            </a:pPr>
            <a:r>
              <a:rPr lang="en-US" dirty="0"/>
              <a:t>Reference to when Israel, soon after God had already provided food, tested His faithfulness by complaining about a lack of water.</a:t>
            </a:r>
          </a:p>
          <a:p>
            <a:pPr marL="1543050" lvl="3" indent="-171450">
              <a:buFont typeface="Arial" panose="020B0604020202020204" pitchFamily="34" charset="0"/>
              <a:buChar char="•"/>
            </a:pPr>
            <a:r>
              <a:rPr lang="en-US" dirty="0"/>
              <a:t>They complained to see if He would provide instead of trusting He would in the first place!</a:t>
            </a:r>
          </a:p>
          <a:p>
            <a:pPr marL="1543050" lvl="3" indent="-171450">
              <a:buFont typeface="Arial" panose="020B0604020202020204" pitchFamily="34" charset="0"/>
              <a:buChar char="•"/>
            </a:pPr>
            <a:r>
              <a:rPr lang="en-US" dirty="0"/>
              <a:t>They demanded instead of humbly asking in faith.</a:t>
            </a:r>
          </a:p>
          <a:p>
            <a:pPr marL="171450" lvl="0" indent="-171450">
              <a:buFont typeface="Arial" panose="020B0604020202020204" pitchFamily="34" charset="0"/>
              <a:buChar char="•"/>
            </a:pPr>
            <a:r>
              <a:rPr lang="en-US" dirty="0"/>
              <a:t>Satan wanted the temptation to seem like an opportunity to show immense faith in God, but it would really accomplish the exact opposite!</a:t>
            </a:r>
          </a:p>
          <a:p>
            <a:pPr marL="628650" lvl="1" indent="-171450">
              <a:buFont typeface="Arial" panose="020B0604020202020204" pitchFamily="34" charset="0"/>
              <a:buChar char="•"/>
            </a:pPr>
            <a:r>
              <a:rPr lang="en-US" b="1" i="1" dirty="0"/>
              <a:t>Some study with the mindset of finding things nobody else has found.</a:t>
            </a:r>
            <a:endParaRPr lang="en-US" dirty="0"/>
          </a:p>
          <a:p>
            <a:pPr marL="1085850" lvl="2" indent="-171450">
              <a:buFont typeface="Arial" panose="020B0604020202020204" pitchFamily="34" charset="0"/>
              <a:buChar char="•"/>
            </a:pPr>
            <a:r>
              <a:rPr lang="en-US" b="1" i="1" dirty="0"/>
              <a:t>They read plain texts that are understood widely by learned, experienced, and wise men in the brotherhood, and question whether the application is legitimate.</a:t>
            </a:r>
            <a:endParaRPr lang="en-US" dirty="0"/>
          </a:p>
          <a:p>
            <a:pPr marL="1085850" lvl="2" indent="-171450">
              <a:buFont typeface="Arial" panose="020B0604020202020204" pitchFamily="34" charset="0"/>
              <a:buChar char="•"/>
            </a:pPr>
            <a:r>
              <a:rPr lang="en-US" b="1" i="1" dirty="0"/>
              <a:t>This is usually the problem of young people, seeking attention from others.</a:t>
            </a:r>
            <a:endParaRPr lang="en-US" dirty="0"/>
          </a:p>
          <a:p>
            <a:pPr marL="628650" lvl="1" indent="-171450">
              <a:buFont typeface="Arial" panose="020B0604020202020204" pitchFamily="34" charset="0"/>
              <a:buChar char="•"/>
            </a:pPr>
            <a:r>
              <a:rPr lang="en-US" b="1" i="1" dirty="0"/>
              <a:t>This is mistaken for deep, spiritual, meditation, but in reality is superficial.</a:t>
            </a:r>
            <a:endParaRPr lang="en-US" dirty="0"/>
          </a:p>
          <a:p>
            <a:pPr marL="1085850" lvl="2" indent="-171450">
              <a:buFont typeface="Arial" panose="020B0604020202020204" pitchFamily="34" charset="0"/>
              <a:buChar char="•"/>
            </a:pPr>
            <a:r>
              <a:rPr lang="en-US" b="1" i="1" dirty="0"/>
              <a:t>The danger is thinking oneself out of the simplicity of God’s word under the façade of diligent, and sincere study.</a:t>
            </a:r>
            <a:endParaRPr lang="en-US" dirty="0"/>
          </a:p>
          <a:p>
            <a:pPr marL="1085850" lvl="2" indent="-171450">
              <a:buFont typeface="Arial" panose="020B0604020202020204" pitchFamily="34" charset="0"/>
              <a:buChar char="•"/>
            </a:pPr>
            <a:r>
              <a:rPr lang="en-US" b="1" i="1" dirty="0"/>
              <a:t>God’s word was designed to ensure a unity of mind under its guidance. This is accomplished in its simplicity.</a:t>
            </a:r>
            <a:endParaRPr lang="en-US" dirty="0"/>
          </a:p>
          <a:p>
            <a:pPr marL="1085850" lvl="2" indent="-171450">
              <a:buFont typeface="Arial" panose="020B0604020202020204" pitchFamily="34" charset="0"/>
              <a:buChar char="•"/>
            </a:pPr>
            <a:r>
              <a:rPr lang="en-US" b="1" i="1" dirty="0"/>
              <a:t>Let us NOT think ourselves smarter than God’s revelation.</a:t>
            </a:r>
            <a:endParaRPr lang="en-US" dirty="0"/>
          </a:p>
          <a:p>
            <a:pPr marL="1085850" lvl="2" indent="-171450">
              <a:buFont typeface="Arial" panose="020B0604020202020204" pitchFamily="34" charset="0"/>
              <a:buChar char="•"/>
            </a:pPr>
            <a:r>
              <a:rPr lang="en-US" b="1" i="1" dirty="0"/>
              <a:t>Let us NOT test God by searching His word in an attempt to find grey areas of doubt to make known.</a:t>
            </a:r>
            <a:endParaRPr lang="en-US" dirty="0"/>
          </a:p>
          <a:p>
            <a:pPr marL="1085850" lvl="2" indent="-171450">
              <a:buFont typeface="Arial" panose="020B0604020202020204" pitchFamily="34" charset="0"/>
              <a:buChar char="•"/>
            </a:pPr>
            <a:r>
              <a:rPr lang="en-US" b="1" i="1" dirty="0"/>
              <a:t>This is NOT showing faith in God to help us understand His revelation, rather showing a lack of faith in what He has revealed in its simplicity!</a:t>
            </a:r>
            <a:endParaRPr lang="en-US" dirty="0"/>
          </a:p>
          <a:p>
            <a:endParaRPr lang="en-US" dirty="0"/>
          </a:p>
        </p:txBody>
      </p:sp>
      <p:sp>
        <p:nvSpPr>
          <p:cNvPr id="4" name="Slide Number Placeholder 3"/>
          <p:cNvSpPr>
            <a:spLocks noGrp="1"/>
          </p:cNvSpPr>
          <p:nvPr>
            <p:ph type="sldNum" sz="quarter" idx="10"/>
          </p:nvPr>
        </p:nvSpPr>
        <p:spPr/>
        <p:txBody>
          <a:bodyPr/>
          <a:lstStyle/>
          <a:p>
            <a:fld id="{B143285D-C490-4D3B-B9AD-175A81435CC6}" type="slidenum">
              <a:rPr lang="en-US" smtClean="0"/>
              <a:t>7</a:t>
            </a:fld>
            <a:endParaRPr lang="en-US"/>
          </a:p>
        </p:txBody>
      </p:sp>
    </p:spTree>
    <p:extLst>
      <p:ext uri="{BB962C8B-B14F-4D97-AF65-F5344CB8AC3E}">
        <p14:creationId xmlns:p14="http://schemas.microsoft.com/office/powerpoint/2010/main" val="86429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dirty="0" smtClean="0"/>
              <a:t>3. Forsaking </a:t>
            </a:r>
            <a:r>
              <a:rPr lang="en-US" sz="1400" b="1" dirty="0"/>
              <a:t>God and His will for you (v. 8-10).</a:t>
            </a:r>
          </a:p>
          <a:p>
            <a:pPr marL="171450" lvl="0" indent="-171450">
              <a:buFont typeface="Arial" panose="020B0604020202020204" pitchFamily="34" charset="0"/>
              <a:buChar char="•"/>
            </a:pPr>
            <a:r>
              <a:rPr lang="en-US" dirty="0"/>
              <a:t>Offering earthly kingdoms – this appealed to Jesus’ knowledge of God’s will, and the toll it would take on His mind, body, and soul.</a:t>
            </a:r>
          </a:p>
          <a:p>
            <a:pPr marL="628650" lvl="1" indent="-171450">
              <a:buFont typeface="Arial" panose="020B0604020202020204" pitchFamily="34" charset="0"/>
              <a:buChar char="•"/>
            </a:pPr>
            <a:r>
              <a:rPr lang="en-US" b="1" i="1" dirty="0"/>
              <a:t>“My kingdom is not of this world”</a:t>
            </a:r>
            <a:r>
              <a:rPr lang="en-US" b="1" dirty="0"/>
              <a:t> (John 18:36)</a:t>
            </a:r>
            <a:endParaRPr lang="en-US" dirty="0"/>
          </a:p>
          <a:p>
            <a:pPr marL="628650" lvl="1" indent="-171450">
              <a:buFont typeface="Arial" panose="020B0604020202020204" pitchFamily="34" charset="0"/>
              <a:buChar char="•"/>
            </a:pPr>
            <a:r>
              <a:rPr lang="en-US" dirty="0"/>
              <a:t>His purpose on earth was to usher in a spiritual kingdom that brought all glory to God in His manifold wisdom to </a:t>
            </a:r>
            <a:r>
              <a:rPr lang="en-US" b="1" i="1" dirty="0"/>
              <a:t>“gather together in one all things in Christ, both which are in heaven and which are on earth – in Him” (Ephesians 1:10).</a:t>
            </a:r>
            <a:endParaRPr lang="en-US" dirty="0"/>
          </a:p>
          <a:p>
            <a:pPr marL="628650" lvl="1" indent="-171450">
              <a:buFont typeface="Arial" panose="020B0604020202020204" pitchFamily="34" charset="0"/>
              <a:buChar char="•"/>
            </a:pPr>
            <a:r>
              <a:rPr lang="en-US" dirty="0"/>
              <a:t>This path would be laden with sorrow, grief, hardships, pain, temptation, etc.</a:t>
            </a:r>
          </a:p>
          <a:p>
            <a:pPr marL="628650" lvl="1" indent="-171450">
              <a:buFont typeface="Arial" panose="020B0604020202020204" pitchFamily="34" charset="0"/>
              <a:buChar char="•"/>
            </a:pPr>
            <a:r>
              <a:rPr lang="en-US" dirty="0"/>
              <a:t>Satan’s offer boasted immediate gratification when in reality it contained an immediate downfall of the Son of Man.</a:t>
            </a:r>
          </a:p>
          <a:p>
            <a:pPr marL="171450" lvl="0" indent="-171450">
              <a:buFont typeface="Arial" panose="020B0604020202020204" pitchFamily="34" charset="0"/>
              <a:buChar char="•"/>
            </a:pPr>
            <a:r>
              <a:rPr lang="en-US" dirty="0"/>
              <a:t>Only worship God</a:t>
            </a:r>
          </a:p>
          <a:p>
            <a:pPr marL="628650" lvl="1" indent="-171450">
              <a:buFont typeface="Arial" panose="020B0604020202020204" pitchFamily="34" charset="0"/>
              <a:buChar char="•"/>
            </a:pPr>
            <a:r>
              <a:rPr lang="en-US" b="1" dirty="0"/>
              <a:t>Deuteronomy 6:13</a:t>
            </a:r>
            <a:r>
              <a:rPr lang="en-US" dirty="0"/>
              <a:t> – In the same context as before, discussing God’s continual provision for His people.</a:t>
            </a:r>
          </a:p>
          <a:p>
            <a:pPr marL="1085850" lvl="2" indent="-171450">
              <a:buFont typeface="Arial" panose="020B0604020202020204" pitchFamily="34" charset="0"/>
              <a:buChar char="•"/>
            </a:pPr>
            <a:r>
              <a:rPr lang="en-US" dirty="0"/>
              <a:t>We then should only worship, and have reverential fear, for HIM!</a:t>
            </a:r>
          </a:p>
          <a:p>
            <a:pPr marL="171450" lvl="0" indent="-171450">
              <a:buFont typeface="Arial" panose="020B0604020202020204" pitchFamily="34" charset="0"/>
              <a:buChar char="•"/>
            </a:pPr>
            <a:r>
              <a:rPr lang="en-US" b="1" dirty="0"/>
              <a:t>Some assume the overwhelming context of scripture to be concerning the fruition of God’s promise for blessings on earth. (Gospel of health and wealth.)</a:t>
            </a:r>
            <a:endParaRPr lang="en-US" dirty="0"/>
          </a:p>
          <a:p>
            <a:pPr marL="628650" lvl="1" indent="-171450">
              <a:buFont typeface="Arial" panose="020B0604020202020204" pitchFamily="34" charset="0"/>
              <a:buChar char="•"/>
            </a:pPr>
            <a:r>
              <a:rPr lang="en-US" b="1" dirty="0"/>
              <a:t>Things don’t always work for good for the ones who love God in the physical sense (</a:t>
            </a:r>
            <a:r>
              <a:rPr lang="en-US" b="1" i="1" dirty="0"/>
              <a:t>cf. Romans 8:28).</a:t>
            </a:r>
            <a:endParaRPr lang="en-US" dirty="0"/>
          </a:p>
          <a:p>
            <a:pPr marL="1085850" lvl="2" indent="-171450">
              <a:buFont typeface="Arial" panose="020B0604020202020204" pitchFamily="34" charset="0"/>
              <a:buChar char="•"/>
            </a:pPr>
            <a:r>
              <a:rPr lang="en-US" b="1" dirty="0"/>
              <a:t>However, they will in the end, spiritually.</a:t>
            </a:r>
            <a:endParaRPr lang="en-US" dirty="0"/>
          </a:p>
          <a:p>
            <a:pPr marL="628650" lvl="1" indent="-171450">
              <a:buFont typeface="Arial" panose="020B0604020202020204" pitchFamily="34" charset="0"/>
              <a:buChar char="•"/>
            </a:pPr>
            <a:r>
              <a:rPr lang="en-US" b="1" dirty="0"/>
              <a:t>Not everything you want to do or practice is a part of a specific plan God has for you in your physical life. </a:t>
            </a:r>
            <a:r>
              <a:rPr lang="en-US" b="1" i="1" dirty="0"/>
              <a:t>(cf. Jeremiah 29:11).</a:t>
            </a:r>
            <a:endParaRPr lang="en-US" dirty="0"/>
          </a:p>
          <a:p>
            <a:pPr marL="1085850" lvl="2" indent="-171450">
              <a:buFont typeface="Arial" panose="020B0604020202020204" pitchFamily="34" charset="0"/>
              <a:buChar char="•"/>
            </a:pPr>
            <a:r>
              <a:rPr lang="en-US" b="1" dirty="0"/>
              <a:t>But He does have a plan for all spiritually (</a:t>
            </a:r>
            <a:r>
              <a:rPr lang="en-US" b="1" i="1" dirty="0"/>
              <a:t>cf. Titus 2:11)</a:t>
            </a:r>
            <a:endParaRPr lang="en-US" dirty="0"/>
          </a:p>
          <a:p>
            <a:pPr marL="628650" lvl="1" indent="-171450">
              <a:buFont typeface="Arial" panose="020B0604020202020204" pitchFamily="34" charset="0"/>
              <a:buChar char="•"/>
            </a:pPr>
            <a:r>
              <a:rPr lang="en-US" b="1" dirty="0"/>
              <a:t>Don’t assume that God’s desire for you is to take the easiest path in “service toward Him.”</a:t>
            </a:r>
            <a:endParaRPr lang="en-US" dirty="0"/>
          </a:p>
          <a:p>
            <a:pPr marL="628650" lvl="1" indent="-171450">
              <a:buFont typeface="Arial" panose="020B0604020202020204" pitchFamily="34" charset="0"/>
              <a:buChar char="•"/>
            </a:pPr>
            <a:r>
              <a:rPr lang="en-US" b="1" dirty="0"/>
              <a:t>Don’t convince yourself it is God’s will for you just because of your strong desire.</a:t>
            </a:r>
            <a:endParaRPr lang="en-US" dirty="0"/>
          </a:p>
          <a:p>
            <a:pPr marL="628650" lvl="1" indent="-171450">
              <a:buFont typeface="Arial" panose="020B0604020202020204" pitchFamily="34" charset="0"/>
              <a:buChar char="•"/>
            </a:pPr>
            <a:r>
              <a:rPr lang="en-US" b="1" dirty="0"/>
              <a:t>Take His path that is </a:t>
            </a:r>
            <a:r>
              <a:rPr lang="en-US" b="1" i="1" dirty="0"/>
              <a:t>“narrow and difficult” (Matthew 7:13-14).</a:t>
            </a:r>
            <a:endParaRPr lang="en-US" dirty="0"/>
          </a:p>
          <a:p>
            <a:endParaRPr lang="en-US" dirty="0"/>
          </a:p>
        </p:txBody>
      </p:sp>
      <p:sp>
        <p:nvSpPr>
          <p:cNvPr id="4" name="Slide Number Placeholder 3"/>
          <p:cNvSpPr>
            <a:spLocks noGrp="1"/>
          </p:cNvSpPr>
          <p:nvPr>
            <p:ph type="sldNum" sz="quarter" idx="10"/>
          </p:nvPr>
        </p:nvSpPr>
        <p:spPr/>
        <p:txBody>
          <a:bodyPr/>
          <a:lstStyle/>
          <a:p>
            <a:fld id="{B143285D-C490-4D3B-B9AD-175A81435CC6}" type="slidenum">
              <a:rPr lang="en-US" smtClean="0"/>
              <a:t>8</a:t>
            </a:fld>
            <a:endParaRPr lang="en-US"/>
          </a:p>
        </p:txBody>
      </p:sp>
    </p:spTree>
    <p:extLst>
      <p:ext uri="{BB962C8B-B14F-4D97-AF65-F5344CB8AC3E}">
        <p14:creationId xmlns:p14="http://schemas.microsoft.com/office/powerpoint/2010/main" val="29514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devil will flee </a:t>
            </a:r>
            <a:r>
              <a:rPr lang="en-US" b="1" dirty="0"/>
              <a:t>(Matthew 4:11</a:t>
            </a:r>
            <a:r>
              <a:rPr lang="en-US" dirty="0"/>
              <a:t>).</a:t>
            </a:r>
          </a:p>
          <a:p>
            <a:pPr marL="171450" lvl="0" indent="-171450">
              <a:buFont typeface="Arial" panose="020B0604020202020204" pitchFamily="34" charset="0"/>
              <a:buChar char="•"/>
            </a:pPr>
            <a:r>
              <a:rPr lang="en-US" dirty="0"/>
              <a:t>If we draw near to God, and endure the trial, the devil will be defeated!</a:t>
            </a:r>
          </a:p>
          <a:p>
            <a:pPr marL="171450" indent="-171450">
              <a:buFont typeface="Arial" panose="020B0604020202020204" pitchFamily="34" charset="0"/>
              <a:buChar char="•"/>
            </a:pPr>
            <a:r>
              <a:rPr lang="en-US" b="1" dirty="0"/>
              <a:t>James 4:7</a:t>
            </a:r>
            <a:endParaRPr lang="en-US" dirty="0"/>
          </a:p>
        </p:txBody>
      </p:sp>
      <p:sp>
        <p:nvSpPr>
          <p:cNvPr id="4" name="Slide Number Placeholder 3"/>
          <p:cNvSpPr>
            <a:spLocks noGrp="1"/>
          </p:cNvSpPr>
          <p:nvPr>
            <p:ph type="sldNum" sz="quarter" idx="10"/>
          </p:nvPr>
        </p:nvSpPr>
        <p:spPr/>
        <p:txBody>
          <a:bodyPr/>
          <a:lstStyle/>
          <a:p>
            <a:fld id="{B143285D-C490-4D3B-B9AD-175A81435CC6}" type="slidenum">
              <a:rPr lang="en-US" smtClean="0"/>
              <a:t>9</a:t>
            </a:fld>
            <a:endParaRPr lang="en-US"/>
          </a:p>
        </p:txBody>
      </p:sp>
    </p:spTree>
    <p:extLst>
      <p:ext uri="{BB962C8B-B14F-4D97-AF65-F5344CB8AC3E}">
        <p14:creationId xmlns:p14="http://schemas.microsoft.com/office/powerpoint/2010/main" val="2704569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Temptation will occur in our lives.</a:t>
            </a:r>
          </a:p>
          <a:p>
            <a:pPr marL="171450" lvl="0" indent="-171450">
              <a:buFont typeface="Arial" panose="020B0604020202020204" pitchFamily="34" charset="0"/>
              <a:buChar char="•"/>
            </a:pPr>
            <a:r>
              <a:rPr lang="en-US" dirty="0"/>
              <a:t>In order to overcome it we must understand it and what is really going on.</a:t>
            </a:r>
          </a:p>
          <a:p>
            <a:pPr marL="171450" lvl="0" indent="-171450">
              <a:buFont typeface="Arial" panose="020B0604020202020204" pitchFamily="34" charset="0"/>
              <a:buChar char="•"/>
            </a:pPr>
            <a:r>
              <a:rPr lang="en-US" dirty="0"/>
              <a:t>Jesus gives us an excellent example on how to prevail!</a:t>
            </a:r>
          </a:p>
          <a:p>
            <a:endParaRPr lang="en-US" dirty="0"/>
          </a:p>
        </p:txBody>
      </p:sp>
      <p:sp>
        <p:nvSpPr>
          <p:cNvPr id="4" name="Slide Number Placeholder 3"/>
          <p:cNvSpPr>
            <a:spLocks noGrp="1"/>
          </p:cNvSpPr>
          <p:nvPr>
            <p:ph type="sldNum" sz="quarter" idx="10"/>
          </p:nvPr>
        </p:nvSpPr>
        <p:spPr/>
        <p:txBody>
          <a:bodyPr/>
          <a:lstStyle/>
          <a:p>
            <a:fld id="{B143285D-C490-4D3B-B9AD-175A81435CC6}" type="slidenum">
              <a:rPr lang="en-US" smtClean="0"/>
              <a:t>10</a:t>
            </a:fld>
            <a:endParaRPr lang="en-US"/>
          </a:p>
        </p:txBody>
      </p:sp>
    </p:spTree>
    <p:extLst>
      <p:ext uri="{BB962C8B-B14F-4D97-AF65-F5344CB8AC3E}">
        <p14:creationId xmlns:p14="http://schemas.microsoft.com/office/powerpoint/2010/main" val="356766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157D34-EDEC-4002-81D2-A9F540849BB8}"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BD7CA-AEA5-4060-B1D4-697742573F7D}" type="slidenum">
              <a:rPr lang="en-US" smtClean="0"/>
              <a:t>‹#›</a:t>
            </a:fld>
            <a:endParaRPr lang="en-US"/>
          </a:p>
        </p:txBody>
      </p:sp>
    </p:spTree>
    <p:extLst>
      <p:ext uri="{BB962C8B-B14F-4D97-AF65-F5344CB8AC3E}">
        <p14:creationId xmlns:p14="http://schemas.microsoft.com/office/powerpoint/2010/main" val="159785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157D34-EDEC-4002-81D2-A9F540849BB8}"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BD7CA-AEA5-4060-B1D4-697742573F7D}" type="slidenum">
              <a:rPr lang="en-US" smtClean="0"/>
              <a:t>‹#›</a:t>
            </a:fld>
            <a:endParaRPr lang="en-US"/>
          </a:p>
        </p:txBody>
      </p:sp>
    </p:spTree>
    <p:extLst>
      <p:ext uri="{BB962C8B-B14F-4D97-AF65-F5344CB8AC3E}">
        <p14:creationId xmlns:p14="http://schemas.microsoft.com/office/powerpoint/2010/main" val="404534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157D34-EDEC-4002-81D2-A9F540849BB8}"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BD7CA-AEA5-4060-B1D4-697742573F7D}" type="slidenum">
              <a:rPr lang="en-US" smtClean="0"/>
              <a:t>‹#›</a:t>
            </a:fld>
            <a:endParaRPr lang="en-US"/>
          </a:p>
        </p:txBody>
      </p:sp>
    </p:spTree>
    <p:extLst>
      <p:ext uri="{BB962C8B-B14F-4D97-AF65-F5344CB8AC3E}">
        <p14:creationId xmlns:p14="http://schemas.microsoft.com/office/powerpoint/2010/main" val="392808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157D34-EDEC-4002-81D2-A9F540849BB8}"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BD7CA-AEA5-4060-B1D4-697742573F7D}" type="slidenum">
              <a:rPr lang="en-US" smtClean="0"/>
              <a:t>‹#›</a:t>
            </a:fld>
            <a:endParaRPr lang="en-US"/>
          </a:p>
        </p:txBody>
      </p:sp>
    </p:spTree>
    <p:extLst>
      <p:ext uri="{BB962C8B-B14F-4D97-AF65-F5344CB8AC3E}">
        <p14:creationId xmlns:p14="http://schemas.microsoft.com/office/powerpoint/2010/main" val="420307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157D34-EDEC-4002-81D2-A9F540849BB8}"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BD7CA-AEA5-4060-B1D4-697742573F7D}" type="slidenum">
              <a:rPr lang="en-US" smtClean="0"/>
              <a:t>‹#›</a:t>
            </a:fld>
            <a:endParaRPr lang="en-US"/>
          </a:p>
        </p:txBody>
      </p:sp>
    </p:spTree>
    <p:extLst>
      <p:ext uri="{BB962C8B-B14F-4D97-AF65-F5344CB8AC3E}">
        <p14:creationId xmlns:p14="http://schemas.microsoft.com/office/powerpoint/2010/main" val="248179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157D34-EDEC-4002-81D2-A9F540849BB8}"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BD7CA-AEA5-4060-B1D4-697742573F7D}" type="slidenum">
              <a:rPr lang="en-US" smtClean="0"/>
              <a:t>‹#›</a:t>
            </a:fld>
            <a:endParaRPr lang="en-US"/>
          </a:p>
        </p:txBody>
      </p:sp>
    </p:spTree>
    <p:extLst>
      <p:ext uri="{BB962C8B-B14F-4D97-AF65-F5344CB8AC3E}">
        <p14:creationId xmlns:p14="http://schemas.microsoft.com/office/powerpoint/2010/main" val="359397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157D34-EDEC-4002-81D2-A9F540849BB8}" type="datetimeFigureOut">
              <a:rPr lang="en-US" smtClean="0"/>
              <a:t>8/8/2015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5BD7CA-AEA5-4060-B1D4-697742573F7D}" type="slidenum">
              <a:rPr lang="en-US" smtClean="0"/>
              <a:t>‹#›</a:t>
            </a:fld>
            <a:endParaRPr lang="en-US"/>
          </a:p>
        </p:txBody>
      </p:sp>
    </p:spTree>
    <p:extLst>
      <p:ext uri="{BB962C8B-B14F-4D97-AF65-F5344CB8AC3E}">
        <p14:creationId xmlns:p14="http://schemas.microsoft.com/office/powerpoint/2010/main" val="247147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157D34-EDEC-4002-81D2-A9F540849BB8}" type="datetimeFigureOut">
              <a:rPr lang="en-US" smtClean="0"/>
              <a:t>8/8/2015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5BD7CA-AEA5-4060-B1D4-697742573F7D}" type="slidenum">
              <a:rPr lang="en-US" smtClean="0"/>
              <a:t>‹#›</a:t>
            </a:fld>
            <a:endParaRPr lang="en-US"/>
          </a:p>
        </p:txBody>
      </p:sp>
    </p:spTree>
    <p:extLst>
      <p:ext uri="{BB962C8B-B14F-4D97-AF65-F5344CB8AC3E}">
        <p14:creationId xmlns:p14="http://schemas.microsoft.com/office/powerpoint/2010/main" val="323456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57D34-EDEC-4002-81D2-A9F540849BB8}" type="datetimeFigureOut">
              <a:rPr lang="en-US" smtClean="0"/>
              <a:t>8/8/2015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5BD7CA-AEA5-4060-B1D4-697742573F7D}" type="slidenum">
              <a:rPr lang="en-US" smtClean="0"/>
              <a:t>‹#›</a:t>
            </a:fld>
            <a:endParaRPr lang="en-US"/>
          </a:p>
        </p:txBody>
      </p:sp>
    </p:spTree>
    <p:extLst>
      <p:ext uri="{BB962C8B-B14F-4D97-AF65-F5344CB8AC3E}">
        <p14:creationId xmlns:p14="http://schemas.microsoft.com/office/powerpoint/2010/main" val="293387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57D34-EDEC-4002-81D2-A9F540849BB8}"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BD7CA-AEA5-4060-B1D4-697742573F7D}" type="slidenum">
              <a:rPr lang="en-US" smtClean="0"/>
              <a:t>‹#›</a:t>
            </a:fld>
            <a:endParaRPr lang="en-US"/>
          </a:p>
        </p:txBody>
      </p:sp>
    </p:spTree>
    <p:extLst>
      <p:ext uri="{BB962C8B-B14F-4D97-AF65-F5344CB8AC3E}">
        <p14:creationId xmlns:p14="http://schemas.microsoft.com/office/powerpoint/2010/main" val="233416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57D34-EDEC-4002-81D2-A9F540849BB8}"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BD7CA-AEA5-4060-B1D4-697742573F7D}" type="slidenum">
              <a:rPr lang="en-US" smtClean="0"/>
              <a:t>‹#›</a:t>
            </a:fld>
            <a:endParaRPr lang="en-US"/>
          </a:p>
        </p:txBody>
      </p:sp>
    </p:spTree>
    <p:extLst>
      <p:ext uri="{BB962C8B-B14F-4D97-AF65-F5344CB8AC3E}">
        <p14:creationId xmlns:p14="http://schemas.microsoft.com/office/powerpoint/2010/main" val="4266999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57D34-EDEC-4002-81D2-A9F540849BB8}" type="datetimeFigureOut">
              <a:rPr lang="en-US" smtClean="0"/>
              <a:t>8/8/2015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BD7CA-AEA5-4060-B1D4-697742573F7D}" type="slidenum">
              <a:rPr lang="en-US" smtClean="0"/>
              <a:t>‹#›</a:t>
            </a:fld>
            <a:endParaRPr lang="en-US"/>
          </a:p>
        </p:txBody>
      </p:sp>
    </p:spTree>
    <p:extLst>
      <p:ext uri="{BB962C8B-B14F-4D97-AF65-F5344CB8AC3E}">
        <p14:creationId xmlns:p14="http://schemas.microsoft.com/office/powerpoint/2010/main" val="1894416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25430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800" b="1" dirty="0" smtClean="0">
                <a:solidFill>
                  <a:schemeClr val="bg1"/>
                </a:solidFill>
                <a:latin typeface="Blackadder ITC" panose="04020505051007020D02" pitchFamily="82" charset="0"/>
              </a:rPr>
              <a:t>When We are Tempted</a:t>
            </a:r>
            <a:endParaRPr lang="en-US" sz="8800" b="1" dirty="0">
              <a:solidFill>
                <a:schemeClr val="bg1"/>
              </a:solidFill>
              <a:latin typeface="Blackadder ITC" panose="04020505051007020D02" pitchFamily="82" charset="0"/>
            </a:endParaRPr>
          </a:p>
        </p:txBody>
      </p:sp>
      <p:sp>
        <p:nvSpPr>
          <p:cNvPr id="3" name="Subtitle 2"/>
          <p:cNvSpPr>
            <a:spLocks noGrp="1"/>
          </p:cNvSpPr>
          <p:nvPr>
            <p:ph type="subTitle" idx="1"/>
          </p:nvPr>
        </p:nvSpPr>
        <p:spPr/>
        <p:txBody>
          <a:bodyPr>
            <a:noAutofit/>
          </a:bodyPr>
          <a:lstStyle/>
          <a:p>
            <a:r>
              <a:rPr lang="en-US" sz="3600" dirty="0" smtClean="0">
                <a:solidFill>
                  <a:schemeClr val="bg1"/>
                </a:solidFill>
                <a:latin typeface="Agency FB" panose="020B0503020202020204" pitchFamily="34" charset="0"/>
              </a:rPr>
              <a:t>Do we know what is actually happening?</a:t>
            </a:r>
          </a:p>
          <a:p>
            <a:r>
              <a:rPr lang="en-US" sz="3600" dirty="0" smtClean="0">
                <a:solidFill>
                  <a:schemeClr val="bg1"/>
                </a:solidFill>
                <a:latin typeface="Agency FB" panose="020B0503020202020204" pitchFamily="34" charset="0"/>
              </a:rPr>
              <a:t>Do we know what the devil is really trying to do?</a:t>
            </a:r>
          </a:p>
          <a:p>
            <a:r>
              <a:rPr lang="en-US" sz="3600" dirty="0" smtClean="0">
                <a:solidFill>
                  <a:schemeClr val="bg1"/>
                </a:solidFill>
                <a:latin typeface="Agency FB" panose="020B0503020202020204" pitchFamily="34" charset="0"/>
              </a:rPr>
              <a:t>Do we know how to overcome the temptation?</a:t>
            </a:r>
            <a:endParaRPr lang="en-US" sz="36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20316644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800" b="1" dirty="0" smtClean="0">
                <a:solidFill>
                  <a:schemeClr val="bg1"/>
                </a:solidFill>
                <a:latin typeface="Blackadder ITC" panose="04020505051007020D02" pitchFamily="82" charset="0"/>
              </a:rPr>
              <a:t>When We are Tempted</a:t>
            </a:r>
            <a:endParaRPr lang="en-US" sz="8800" b="1" dirty="0">
              <a:solidFill>
                <a:schemeClr val="bg1"/>
              </a:solidFill>
              <a:latin typeface="Blackadder ITC" panose="04020505051007020D02" pitchFamily="82" charset="0"/>
            </a:endParaRPr>
          </a:p>
        </p:txBody>
      </p:sp>
      <p:sp>
        <p:nvSpPr>
          <p:cNvPr id="3" name="Subtitle 2"/>
          <p:cNvSpPr>
            <a:spLocks noGrp="1"/>
          </p:cNvSpPr>
          <p:nvPr>
            <p:ph type="subTitle" idx="1"/>
          </p:nvPr>
        </p:nvSpPr>
        <p:spPr/>
        <p:txBody>
          <a:bodyPr>
            <a:noAutofit/>
          </a:bodyPr>
          <a:lstStyle/>
          <a:p>
            <a:r>
              <a:rPr lang="en-US" sz="3600" dirty="0" smtClean="0">
                <a:solidFill>
                  <a:schemeClr val="bg1"/>
                </a:solidFill>
                <a:latin typeface="Agency FB" panose="020B0503020202020204" pitchFamily="34" charset="0"/>
              </a:rPr>
              <a:t>What is actually happening?</a:t>
            </a:r>
          </a:p>
          <a:p>
            <a:r>
              <a:rPr lang="en-US" sz="3600" dirty="0" smtClean="0">
                <a:solidFill>
                  <a:schemeClr val="bg1"/>
                </a:solidFill>
                <a:latin typeface="Agency FB" panose="020B0503020202020204" pitchFamily="34" charset="0"/>
              </a:rPr>
              <a:t>What is the devil really trying to do?</a:t>
            </a:r>
          </a:p>
          <a:p>
            <a:r>
              <a:rPr lang="en-US" sz="3600" dirty="0" smtClean="0">
                <a:solidFill>
                  <a:schemeClr val="bg1"/>
                </a:solidFill>
                <a:latin typeface="Agency FB" panose="020B0503020202020204" pitchFamily="34" charset="0"/>
              </a:rPr>
              <a:t>How do we overcome the temptation?</a:t>
            </a:r>
            <a:endParaRPr lang="en-US" sz="36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1880007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Blackadder ITC" panose="04020505051007020D02" pitchFamily="82" charset="0"/>
              </a:rPr>
              <a:t>Our Advocate – Jesus</a:t>
            </a:r>
            <a:endParaRPr lang="en-US" sz="6600" b="1" dirty="0">
              <a:solidFill>
                <a:schemeClr val="bg1"/>
              </a:solidFill>
              <a:latin typeface="Blackadder ITC" panose="04020505051007020D02" pitchFamily="82" charset="0"/>
            </a:endParaRPr>
          </a:p>
        </p:txBody>
      </p:sp>
      <p:sp>
        <p:nvSpPr>
          <p:cNvPr id="3" name="Content Placeholder 2"/>
          <p:cNvSpPr>
            <a:spLocks noGrp="1"/>
          </p:cNvSpPr>
          <p:nvPr>
            <p:ph idx="1"/>
          </p:nvPr>
        </p:nvSpPr>
        <p:spPr/>
        <p:txBody>
          <a:bodyPr>
            <a:normAutofit/>
          </a:bodyPr>
          <a:lstStyle/>
          <a:p>
            <a:pPr marL="0" lvl="0" indent="0" algn="ctr">
              <a:buNone/>
            </a:pPr>
            <a:endParaRPr lang="en-US" b="1" dirty="0" smtClean="0">
              <a:solidFill>
                <a:schemeClr val="bg1"/>
              </a:solidFill>
            </a:endParaRPr>
          </a:p>
          <a:p>
            <a:pPr marL="0" lvl="0" indent="0" algn="ctr">
              <a:buNone/>
            </a:pPr>
            <a:r>
              <a:rPr lang="en-US" sz="3600" b="1" dirty="0" smtClean="0">
                <a:solidFill>
                  <a:schemeClr val="bg1"/>
                </a:solidFill>
              </a:rPr>
              <a:t>Hebrews 2:10-18</a:t>
            </a:r>
            <a:r>
              <a:rPr lang="en-US" sz="3600" dirty="0" smtClean="0">
                <a:solidFill>
                  <a:schemeClr val="bg1"/>
                </a:solidFill>
              </a:rPr>
              <a:t> </a:t>
            </a:r>
            <a:r>
              <a:rPr lang="en-US" sz="3600" i="1" dirty="0">
                <a:solidFill>
                  <a:schemeClr val="bg1"/>
                </a:solidFill>
              </a:rPr>
              <a:t>– </a:t>
            </a:r>
            <a:r>
              <a:rPr lang="en-US" sz="3600" i="1" dirty="0" smtClean="0">
                <a:solidFill>
                  <a:schemeClr val="bg1"/>
                </a:solidFill>
              </a:rPr>
              <a:t>Jesus took on flesh and blood.</a:t>
            </a:r>
            <a:endParaRPr lang="en-US" sz="3600" i="1" dirty="0">
              <a:solidFill>
                <a:schemeClr val="bg1"/>
              </a:solidFill>
            </a:endParaRPr>
          </a:p>
          <a:p>
            <a:pPr marL="0" lvl="0" indent="0" algn="ctr">
              <a:buNone/>
            </a:pPr>
            <a:r>
              <a:rPr lang="en-US" sz="3600" b="1" dirty="0">
                <a:solidFill>
                  <a:schemeClr val="bg1"/>
                </a:solidFill>
              </a:rPr>
              <a:t>Hebrews 5:2-3</a:t>
            </a:r>
            <a:r>
              <a:rPr lang="en-US" sz="3600" dirty="0">
                <a:solidFill>
                  <a:schemeClr val="bg1"/>
                </a:solidFill>
              </a:rPr>
              <a:t> </a:t>
            </a:r>
            <a:r>
              <a:rPr lang="en-US" sz="3600" dirty="0" smtClean="0">
                <a:solidFill>
                  <a:schemeClr val="bg1"/>
                </a:solidFill>
              </a:rPr>
              <a:t>– </a:t>
            </a:r>
            <a:r>
              <a:rPr lang="en-US" sz="3600" i="1" dirty="0" smtClean="0">
                <a:solidFill>
                  <a:schemeClr val="bg1"/>
                </a:solidFill>
              </a:rPr>
              <a:t>High Priests have weaknesses as men.</a:t>
            </a:r>
          </a:p>
          <a:p>
            <a:pPr marL="0" lvl="0" indent="0" algn="ctr">
              <a:buNone/>
            </a:pPr>
            <a:r>
              <a:rPr lang="en-US" sz="3600" b="1" dirty="0" smtClean="0">
                <a:solidFill>
                  <a:schemeClr val="bg1"/>
                </a:solidFill>
              </a:rPr>
              <a:t>Hebrews 4:14-16</a:t>
            </a:r>
            <a:r>
              <a:rPr lang="en-US" sz="3600" dirty="0" smtClean="0">
                <a:solidFill>
                  <a:schemeClr val="bg1"/>
                </a:solidFill>
              </a:rPr>
              <a:t>; </a:t>
            </a:r>
            <a:r>
              <a:rPr lang="en-US" sz="3600" b="1" dirty="0" smtClean="0">
                <a:solidFill>
                  <a:schemeClr val="bg1"/>
                </a:solidFill>
              </a:rPr>
              <a:t>7:26 </a:t>
            </a:r>
            <a:r>
              <a:rPr lang="en-US" sz="3600" dirty="0" smtClean="0">
                <a:solidFill>
                  <a:schemeClr val="bg1"/>
                </a:solidFill>
              </a:rPr>
              <a:t>– </a:t>
            </a:r>
            <a:r>
              <a:rPr lang="en-US" sz="3600" i="1" dirty="0" smtClean="0">
                <a:solidFill>
                  <a:schemeClr val="bg1"/>
                </a:solidFill>
              </a:rPr>
              <a:t>Tempted yet did not sin. </a:t>
            </a:r>
            <a:endParaRPr lang="en-US" sz="3600" i="1" dirty="0">
              <a:solidFill>
                <a:schemeClr val="bg1"/>
              </a:solidFill>
            </a:endParaRPr>
          </a:p>
        </p:txBody>
      </p:sp>
    </p:spTree>
    <p:extLst>
      <p:ext uri="{BB962C8B-B14F-4D97-AF65-F5344CB8AC3E}">
        <p14:creationId xmlns:p14="http://schemas.microsoft.com/office/powerpoint/2010/main" val="38103418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Blackadder ITC" panose="04020505051007020D02" pitchFamily="82" charset="0"/>
              </a:rPr>
              <a:t>Deception of Temptation</a:t>
            </a:r>
            <a:endParaRPr lang="en-US" sz="6600" b="1" dirty="0">
              <a:solidFill>
                <a:schemeClr val="bg1"/>
              </a:solidFill>
              <a:latin typeface="Blackadder ITC" panose="04020505051007020D02" pitchFamily="82" charset="0"/>
            </a:endParaRPr>
          </a:p>
        </p:txBody>
      </p:sp>
      <p:sp>
        <p:nvSpPr>
          <p:cNvPr id="3" name="Content Placeholder 2"/>
          <p:cNvSpPr>
            <a:spLocks noGrp="1"/>
          </p:cNvSpPr>
          <p:nvPr>
            <p:ph idx="1"/>
          </p:nvPr>
        </p:nvSpPr>
        <p:spPr/>
        <p:txBody>
          <a:bodyPr>
            <a:normAutofit/>
          </a:bodyPr>
          <a:lstStyle/>
          <a:p>
            <a:pPr marL="0" lvl="0" indent="0" algn="ctr">
              <a:buNone/>
            </a:pPr>
            <a:endParaRPr lang="en-US" sz="1600" i="1" dirty="0" smtClean="0">
              <a:solidFill>
                <a:schemeClr val="bg1"/>
              </a:solidFill>
            </a:endParaRPr>
          </a:p>
          <a:p>
            <a:pPr marL="0" lvl="0" indent="0" algn="ctr">
              <a:buNone/>
            </a:pPr>
            <a:r>
              <a:rPr lang="en-US" sz="4000" i="1" dirty="0" smtClean="0">
                <a:solidFill>
                  <a:schemeClr val="bg1"/>
                </a:solidFill>
              </a:rPr>
              <a:t>“So the great dragon was cast out, that serpent of old, called the Devil and Satan, </a:t>
            </a:r>
            <a:r>
              <a:rPr lang="en-US" sz="4000" i="1" u="sng" dirty="0" smtClean="0">
                <a:solidFill>
                  <a:schemeClr val="bg1"/>
                </a:solidFill>
              </a:rPr>
              <a:t>who deceives the whole world</a:t>
            </a:r>
            <a:r>
              <a:rPr lang="en-US" sz="4000" i="1" dirty="0" smtClean="0">
                <a:solidFill>
                  <a:schemeClr val="bg1"/>
                </a:solidFill>
              </a:rPr>
              <a:t>; he was cast to the earth, and his angels were cast out with him”</a:t>
            </a:r>
          </a:p>
          <a:p>
            <a:pPr marL="0" lvl="0" indent="0" algn="ctr">
              <a:buNone/>
            </a:pPr>
            <a:r>
              <a:rPr lang="en-US" sz="3600" i="1" dirty="0" smtClean="0">
                <a:solidFill>
                  <a:schemeClr val="bg1"/>
                </a:solidFill>
              </a:rPr>
              <a:t>– Revelation 12:9 –</a:t>
            </a:r>
            <a:endParaRPr lang="en-US" sz="3600" i="1" dirty="0">
              <a:solidFill>
                <a:schemeClr val="bg1"/>
              </a:solidFill>
            </a:endParaRPr>
          </a:p>
        </p:txBody>
      </p:sp>
    </p:spTree>
    <p:extLst>
      <p:ext uri="{BB962C8B-B14F-4D97-AF65-F5344CB8AC3E}">
        <p14:creationId xmlns:p14="http://schemas.microsoft.com/office/powerpoint/2010/main" val="335229226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Blackadder ITC" panose="04020505051007020D02" pitchFamily="82" charset="0"/>
              </a:rPr>
              <a:t>The Temptations of Christ</a:t>
            </a:r>
            <a:endParaRPr lang="en-US" sz="6600" b="1" dirty="0">
              <a:solidFill>
                <a:schemeClr val="bg1"/>
              </a:solidFill>
              <a:latin typeface="Blackadder ITC" panose="04020505051007020D02" pitchFamily="82" charset="0"/>
            </a:endParaRPr>
          </a:p>
        </p:txBody>
      </p:sp>
      <p:sp>
        <p:nvSpPr>
          <p:cNvPr id="3" name="Content Placeholder 2"/>
          <p:cNvSpPr>
            <a:spLocks noGrp="1"/>
          </p:cNvSpPr>
          <p:nvPr>
            <p:ph idx="1"/>
          </p:nvPr>
        </p:nvSpPr>
        <p:spPr/>
        <p:txBody>
          <a:bodyPr>
            <a:normAutofit/>
          </a:bodyPr>
          <a:lstStyle/>
          <a:p>
            <a:pPr marL="0" lvl="0" indent="0" algn="ctr">
              <a:buNone/>
            </a:pPr>
            <a:r>
              <a:rPr lang="en-US" sz="4400" b="1" dirty="0" smtClean="0">
                <a:solidFill>
                  <a:schemeClr val="bg1"/>
                </a:solidFill>
              </a:rPr>
              <a:t>Matthew 4</a:t>
            </a:r>
          </a:p>
          <a:p>
            <a:pPr marL="0" lvl="0" indent="0" algn="ctr">
              <a:buNone/>
            </a:pPr>
            <a:endParaRPr lang="en-US" sz="1000" b="1" dirty="0" smtClean="0">
              <a:solidFill>
                <a:schemeClr val="bg1"/>
              </a:solidFill>
            </a:endParaRPr>
          </a:p>
          <a:p>
            <a:pPr marL="0" lvl="0" indent="0" algn="ctr">
              <a:buNone/>
            </a:pPr>
            <a:r>
              <a:rPr lang="en-US" sz="3600" b="1" dirty="0" smtClean="0">
                <a:solidFill>
                  <a:schemeClr val="bg1"/>
                </a:solidFill>
              </a:rPr>
              <a:t>Led by the Spirit (v. 1)</a:t>
            </a:r>
          </a:p>
          <a:p>
            <a:pPr marL="0" lvl="0" indent="0" algn="ctr">
              <a:buNone/>
            </a:pPr>
            <a:r>
              <a:rPr lang="en-US" sz="3200" i="1" dirty="0" smtClean="0">
                <a:solidFill>
                  <a:schemeClr val="bg1"/>
                </a:solidFill>
              </a:rPr>
              <a:t>– James 1:2-3, 12 –</a:t>
            </a:r>
          </a:p>
        </p:txBody>
      </p:sp>
    </p:spTree>
    <p:extLst>
      <p:ext uri="{BB962C8B-B14F-4D97-AF65-F5344CB8AC3E}">
        <p14:creationId xmlns:p14="http://schemas.microsoft.com/office/powerpoint/2010/main" val="37462525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Blackadder ITC" panose="04020505051007020D02" pitchFamily="82" charset="0"/>
              </a:rPr>
              <a:t>The Temptations of Christ</a:t>
            </a:r>
            <a:endParaRPr lang="en-US" sz="6600" b="1" dirty="0">
              <a:solidFill>
                <a:schemeClr val="bg1"/>
              </a:solidFill>
              <a:latin typeface="Blackadder ITC" panose="04020505051007020D02" pitchFamily="82" charset="0"/>
            </a:endParaRPr>
          </a:p>
        </p:txBody>
      </p:sp>
      <p:sp>
        <p:nvSpPr>
          <p:cNvPr id="3" name="Content Placeholder 2"/>
          <p:cNvSpPr>
            <a:spLocks noGrp="1"/>
          </p:cNvSpPr>
          <p:nvPr>
            <p:ph idx="1"/>
          </p:nvPr>
        </p:nvSpPr>
        <p:spPr/>
        <p:txBody>
          <a:bodyPr>
            <a:normAutofit/>
          </a:bodyPr>
          <a:lstStyle/>
          <a:p>
            <a:pPr marL="0" lvl="0" indent="0" algn="ctr">
              <a:buNone/>
            </a:pPr>
            <a:r>
              <a:rPr lang="en-US" sz="4400" b="1" dirty="0" smtClean="0">
                <a:solidFill>
                  <a:schemeClr val="bg1"/>
                </a:solidFill>
              </a:rPr>
              <a:t>Matthew 4</a:t>
            </a:r>
          </a:p>
          <a:p>
            <a:pPr marL="0" lvl="0" indent="0" algn="ctr">
              <a:buNone/>
            </a:pPr>
            <a:endParaRPr lang="en-US" sz="1000" b="1" dirty="0" smtClean="0">
              <a:solidFill>
                <a:schemeClr val="bg1"/>
              </a:solidFill>
            </a:endParaRPr>
          </a:p>
          <a:p>
            <a:pPr marL="742950" lvl="0" indent="-742950" algn="ctr">
              <a:buAutoNum type="arabicPeriod"/>
            </a:pPr>
            <a:r>
              <a:rPr lang="en-US" sz="3600" b="1" dirty="0" smtClean="0">
                <a:solidFill>
                  <a:schemeClr val="bg1"/>
                </a:solidFill>
              </a:rPr>
              <a:t>Faith in self (v. 2-4).</a:t>
            </a:r>
          </a:p>
          <a:p>
            <a:pPr marL="0" lvl="0" indent="0" algn="ctr">
              <a:buNone/>
            </a:pPr>
            <a:r>
              <a:rPr lang="en-US" sz="3600" i="1" dirty="0" smtClean="0">
                <a:solidFill>
                  <a:schemeClr val="bg1"/>
                </a:solidFill>
              </a:rPr>
              <a:t>– Deuteronomy 8:3 –</a:t>
            </a:r>
          </a:p>
        </p:txBody>
      </p:sp>
    </p:spTree>
    <p:extLst>
      <p:ext uri="{BB962C8B-B14F-4D97-AF65-F5344CB8AC3E}">
        <p14:creationId xmlns:p14="http://schemas.microsoft.com/office/powerpoint/2010/main" val="30995792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Blackadder ITC" panose="04020505051007020D02" pitchFamily="82" charset="0"/>
              </a:rPr>
              <a:t>The Temptations of Christ</a:t>
            </a:r>
            <a:endParaRPr lang="en-US" sz="6600" b="1" dirty="0">
              <a:solidFill>
                <a:schemeClr val="bg1"/>
              </a:solidFill>
              <a:latin typeface="Blackadder ITC" panose="04020505051007020D02" pitchFamily="82" charset="0"/>
            </a:endParaRPr>
          </a:p>
        </p:txBody>
      </p:sp>
      <p:sp>
        <p:nvSpPr>
          <p:cNvPr id="3" name="Content Placeholder 2"/>
          <p:cNvSpPr>
            <a:spLocks noGrp="1"/>
          </p:cNvSpPr>
          <p:nvPr>
            <p:ph idx="1"/>
          </p:nvPr>
        </p:nvSpPr>
        <p:spPr/>
        <p:txBody>
          <a:bodyPr>
            <a:normAutofit/>
          </a:bodyPr>
          <a:lstStyle/>
          <a:p>
            <a:pPr marL="0" lvl="0" indent="0" algn="ctr">
              <a:buNone/>
            </a:pPr>
            <a:r>
              <a:rPr lang="en-US" sz="4400" b="1" dirty="0" smtClean="0">
                <a:solidFill>
                  <a:schemeClr val="bg1"/>
                </a:solidFill>
              </a:rPr>
              <a:t>Matthew 4</a:t>
            </a:r>
          </a:p>
          <a:p>
            <a:pPr marL="0" lvl="0" indent="0" algn="ctr">
              <a:buNone/>
            </a:pPr>
            <a:endParaRPr lang="en-US" sz="1000" b="1" dirty="0" smtClean="0"/>
          </a:p>
          <a:p>
            <a:pPr marL="742950" lvl="0" indent="-742950" algn="ctr">
              <a:buAutoNum type="arabicPeriod"/>
            </a:pPr>
            <a:r>
              <a:rPr lang="en-US" sz="3600" b="1" dirty="0" smtClean="0"/>
              <a:t>Faith in self (v. 2-4).</a:t>
            </a:r>
          </a:p>
          <a:p>
            <a:pPr marL="742950" lvl="0" indent="-742950" algn="ctr">
              <a:buAutoNum type="arabicPeriod"/>
            </a:pPr>
            <a:r>
              <a:rPr lang="en-US" sz="3600" b="1" dirty="0" smtClean="0">
                <a:solidFill>
                  <a:schemeClr val="bg1"/>
                </a:solidFill>
              </a:rPr>
              <a:t>Lack of faith in God (v. 5-7).</a:t>
            </a:r>
          </a:p>
          <a:p>
            <a:pPr marL="0" lvl="0" indent="0" algn="ctr">
              <a:buNone/>
            </a:pPr>
            <a:r>
              <a:rPr lang="en-US" sz="3600" i="1" dirty="0" smtClean="0">
                <a:solidFill>
                  <a:schemeClr val="bg1"/>
                </a:solidFill>
              </a:rPr>
              <a:t>– Deuteronomy 6:16 –</a:t>
            </a:r>
          </a:p>
          <a:p>
            <a:pPr marL="0" lvl="0" indent="0" algn="ctr">
              <a:buNone/>
            </a:pPr>
            <a:r>
              <a:rPr lang="en-US" sz="3600" i="1" dirty="0" smtClean="0">
                <a:solidFill>
                  <a:schemeClr val="bg1"/>
                </a:solidFill>
              </a:rPr>
              <a:t>– Cf. Exodus 17:1-7 –</a:t>
            </a:r>
          </a:p>
        </p:txBody>
      </p:sp>
    </p:spTree>
    <p:extLst>
      <p:ext uri="{BB962C8B-B14F-4D97-AF65-F5344CB8AC3E}">
        <p14:creationId xmlns:p14="http://schemas.microsoft.com/office/powerpoint/2010/main" val="3326712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Blackadder ITC" panose="04020505051007020D02" pitchFamily="82" charset="0"/>
              </a:rPr>
              <a:t>The Temptations of Christ</a:t>
            </a:r>
            <a:endParaRPr lang="en-US" sz="6600" b="1" dirty="0">
              <a:solidFill>
                <a:schemeClr val="bg1"/>
              </a:solidFill>
              <a:latin typeface="Blackadder ITC" panose="04020505051007020D02" pitchFamily="82" charset="0"/>
            </a:endParaRPr>
          </a:p>
        </p:txBody>
      </p:sp>
      <p:sp>
        <p:nvSpPr>
          <p:cNvPr id="3" name="Content Placeholder 2"/>
          <p:cNvSpPr>
            <a:spLocks noGrp="1"/>
          </p:cNvSpPr>
          <p:nvPr>
            <p:ph idx="1"/>
          </p:nvPr>
        </p:nvSpPr>
        <p:spPr/>
        <p:txBody>
          <a:bodyPr>
            <a:normAutofit/>
          </a:bodyPr>
          <a:lstStyle/>
          <a:p>
            <a:pPr marL="0" lvl="0" indent="0" algn="ctr">
              <a:buNone/>
            </a:pPr>
            <a:r>
              <a:rPr lang="en-US" sz="4400" b="1" dirty="0" smtClean="0">
                <a:solidFill>
                  <a:schemeClr val="bg1"/>
                </a:solidFill>
              </a:rPr>
              <a:t>Matthew 4</a:t>
            </a:r>
          </a:p>
          <a:p>
            <a:pPr marL="0" lvl="0" indent="0" algn="ctr">
              <a:buNone/>
            </a:pPr>
            <a:endParaRPr lang="en-US" sz="1000" b="1" dirty="0" smtClean="0"/>
          </a:p>
          <a:p>
            <a:pPr marL="742950" lvl="0" indent="-742950" algn="ctr">
              <a:buAutoNum type="arabicPeriod"/>
            </a:pPr>
            <a:r>
              <a:rPr lang="en-US" sz="3600" b="1" dirty="0" smtClean="0"/>
              <a:t>Faith in self (v. 2-4).</a:t>
            </a:r>
          </a:p>
          <a:p>
            <a:pPr marL="742950" lvl="0" indent="-742950" algn="ctr">
              <a:buAutoNum type="arabicPeriod"/>
            </a:pPr>
            <a:r>
              <a:rPr lang="en-US" sz="3600" b="1" dirty="0" smtClean="0"/>
              <a:t>Lack of faith in God (v. 5-7).</a:t>
            </a:r>
          </a:p>
          <a:p>
            <a:pPr marL="742950" lvl="0" indent="-742950" algn="ctr">
              <a:buAutoNum type="arabicPeriod"/>
            </a:pPr>
            <a:r>
              <a:rPr lang="en-US" sz="3600" b="1" dirty="0" smtClean="0">
                <a:solidFill>
                  <a:schemeClr val="bg1"/>
                </a:solidFill>
              </a:rPr>
              <a:t>Forsaking God and His will for you (v. 8-10).</a:t>
            </a:r>
          </a:p>
          <a:p>
            <a:pPr marL="0" lvl="0" indent="0" algn="ctr">
              <a:buNone/>
            </a:pPr>
            <a:r>
              <a:rPr lang="en-US" sz="3600" i="1" dirty="0" smtClean="0">
                <a:solidFill>
                  <a:schemeClr val="bg1"/>
                </a:solidFill>
              </a:rPr>
              <a:t>– Deuteronomy 6:13 –</a:t>
            </a:r>
          </a:p>
        </p:txBody>
      </p:sp>
    </p:spTree>
    <p:extLst>
      <p:ext uri="{BB962C8B-B14F-4D97-AF65-F5344CB8AC3E}">
        <p14:creationId xmlns:p14="http://schemas.microsoft.com/office/powerpoint/2010/main" val="3087375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Blackadder ITC" panose="04020505051007020D02" pitchFamily="82" charset="0"/>
              </a:rPr>
              <a:t>The Temptations of Christ</a:t>
            </a:r>
            <a:endParaRPr lang="en-US" sz="6600" b="1" dirty="0">
              <a:solidFill>
                <a:schemeClr val="bg1"/>
              </a:solidFill>
              <a:latin typeface="Blackadder ITC" panose="04020505051007020D02" pitchFamily="82" charset="0"/>
            </a:endParaRPr>
          </a:p>
        </p:txBody>
      </p:sp>
      <p:sp>
        <p:nvSpPr>
          <p:cNvPr id="3" name="Content Placeholder 2"/>
          <p:cNvSpPr>
            <a:spLocks noGrp="1"/>
          </p:cNvSpPr>
          <p:nvPr>
            <p:ph idx="1"/>
          </p:nvPr>
        </p:nvSpPr>
        <p:spPr/>
        <p:txBody>
          <a:bodyPr>
            <a:normAutofit/>
          </a:bodyPr>
          <a:lstStyle/>
          <a:p>
            <a:pPr marL="0" lvl="0" indent="0" algn="ctr">
              <a:buNone/>
            </a:pPr>
            <a:r>
              <a:rPr lang="en-US" sz="4400" b="1" dirty="0" smtClean="0">
                <a:solidFill>
                  <a:schemeClr val="bg1"/>
                </a:solidFill>
              </a:rPr>
              <a:t>Matthew 4</a:t>
            </a:r>
            <a:endParaRPr lang="en-US" sz="3600" b="1" dirty="0"/>
          </a:p>
          <a:p>
            <a:pPr marL="0" lvl="0" indent="0" algn="ctr">
              <a:buNone/>
            </a:pPr>
            <a:endParaRPr lang="en-US" sz="2400" i="1" dirty="0" smtClean="0">
              <a:solidFill>
                <a:schemeClr val="bg1"/>
              </a:solidFill>
            </a:endParaRPr>
          </a:p>
          <a:p>
            <a:pPr marL="0" lvl="0" indent="0" algn="ctr">
              <a:buNone/>
            </a:pPr>
            <a:r>
              <a:rPr lang="en-US" sz="4000" i="1" dirty="0" smtClean="0">
                <a:solidFill>
                  <a:schemeClr val="bg1"/>
                </a:solidFill>
              </a:rPr>
              <a:t>“Then the devil left him, and behold, angels came and ministered to Him.” (v. 11).</a:t>
            </a:r>
          </a:p>
          <a:p>
            <a:pPr marL="0" lvl="0" indent="0" algn="ctr">
              <a:buNone/>
            </a:pPr>
            <a:r>
              <a:rPr lang="en-US" sz="4000" i="1" dirty="0" smtClean="0">
                <a:solidFill>
                  <a:schemeClr val="bg1"/>
                </a:solidFill>
              </a:rPr>
              <a:t>– James 4:7 –</a:t>
            </a:r>
            <a:endParaRPr lang="en-US" sz="4800" i="1" dirty="0" smtClean="0">
              <a:solidFill>
                <a:schemeClr val="bg1"/>
              </a:solidFill>
            </a:endParaRPr>
          </a:p>
        </p:txBody>
      </p:sp>
    </p:spTree>
    <p:extLst>
      <p:ext uri="{BB962C8B-B14F-4D97-AF65-F5344CB8AC3E}">
        <p14:creationId xmlns:p14="http://schemas.microsoft.com/office/powerpoint/2010/main" val="41276954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2209</Words>
  <Application>Microsoft Office PowerPoint</Application>
  <PresentationFormat>On-screen Show (4:3)</PresentationFormat>
  <Paragraphs>155</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Agency FB</vt:lpstr>
      <vt:lpstr>Arial</vt:lpstr>
      <vt:lpstr>Blackadder ITC</vt:lpstr>
      <vt:lpstr>Calibri</vt:lpstr>
      <vt:lpstr>Calibri Light</vt:lpstr>
      <vt:lpstr>Office Theme</vt:lpstr>
      <vt:lpstr>PowerPoint Presentation</vt:lpstr>
      <vt:lpstr>When We are Tempted</vt:lpstr>
      <vt:lpstr>Our Advocate – Jesus</vt:lpstr>
      <vt:lpstr>Deception of Temptation</vt:lpstr>
      <vt:lpstr>The Temptations of Christ</vt:lpstr>
      <vt:lpstr>The Temptations of Christ</vt:lpstr>
      <vt:lpstr>The Temptations of Christ</vt:lpstr>
      <vt:lpstr>The Temptations of Christ</vt:lpstr>
      <vt:lpstr>The Temptations of Christ</vt:lpstr>
      <vt:lpstr>When We are Tempted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We are Tempted</dc:title>
  <dc:creator>Jeremiah Cox</dc:creator>
  <cp:lastModifiedBy>Jeremiah Cox</cp:lastModifiedBy>
  <cp:revision>10</cp:revision>
  <dcterms:created xsi:type="dcterms:W3CDTF">2015-08-07T18:59:24Z</dcterms:created>
  <dcterms:modified xsi:type="dcterms:W3CDTF">2015-08-08T21:18:39Z</dcterms:modified>
</cp:coreProperties>
</file>