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10"/>
  </p:notes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49" autoAdjust="0"/>
    <p:restoredTop sz="60922" autoAdjust="0"/>
  </p:normalViewPr>
  <p:slideViewPr>
    <p:cSldViewPr showGuides="1">
      <p:cViewPr varScale="1">
        <p:scale>
          <a:sx n="74" d="100"/>
          <a:sy n="74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326AC-5DEA-4A27-AD66-E26A3C588370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2226D-14A6-4BE0-A78E-DAEDDD12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6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2226D-14A6-4BE0-A78E-DAEDDD1283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Many people dwell only on the physical anguish Christ endured. There is certainly something to be said about the torture He went through, but is that paramount in significance?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Christ did not want us to simply dwell on His physical suffering, but on the significance of it. Why did He suffer? What role does that play in our salvation?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There is a place for remembering the physical pain He went through. But why did He have to experience that at all?</a:t>
            </a:r>
          </a:p>
          <a:p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1888063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i="1" dirty="0"/>
              <a:t>Proof of God.</a:t>
            </a:r>
          </a:p>
          <a:p>
            <a:pPr lvl="0"/>
            <a:r>
              <a:rPr lang="en-US" b="1" dirty="0"/>
              <a:t>Prophecies about Jesus’ betrayal, trial, and death were fulfilled. – (Dates: David, c. 1000 BC; Isaiah, 740-700 BC; Zechariah, 520 BC).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At least 16 such prophecies fulfilled in one, 24 hr. period surrounding the death of Christ!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Many fulfilled by His enemies.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All written hundreds of years before the event - Without the possibility of manipulation or coincidence!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Betrayal – 30 Pieces of silver (cf. Zechariah 11:12-13); Jesus was silent (cf. Isaiah 53:7; 50:6)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Death – by crucifixion (cf. Psalm 22:15-18); scourged (cf. Isaiah 50:6); cast lots for clothes (cf. Psalm 22:18); numbered with transgressors (cf. Isaiah 53:12); cruelly mocked (cf. Psalm 22:6-8); bones not broken but side pierced (cf. Zechariah 12:10; Psalm 34:20)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More, but you get the gist.</a:t>
            </a:r>
          </a:p>
          <a:p>
            <a:pPr lvl="0"/>
            <a:r>
              <a:rPr lang="en-US" b="1" dirty="0"/>
              <a:t>Immediately after He died. (Proof that Jesus is the Son of God.)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Dead resurrected, earth quake, veil of temple torn. (cf. Matthew 27:50-54; Mark 15:37-39; Luke 23:44-47)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Reaction – </a:t>
            </a:r>
            <a:r>
              <a:rPr lang="en-US" i="1" dirty="0"/>
              <a:t>“Truly this was the Son of God!”</a:t>
            </a:r>
            <a:r>
              <a:rPr lang="en-US" dirty="0"/>
              <a:t> – Matthew 27:54 (centurion and those with him)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2226D-14A6-4BE0-A78E-DAEDDD1283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77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i="1" dirty="0"/>
              <a:t>Condemnation of sin.</a:t>
            </a:r>
          </a:p>
          <a:p>
            <a:pPr lvl="0"/>
            <a:r>
              <a:rPr lang="en-US" b="1" dirty="0"/>
              <a:t>Jesus died because of sin.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Corinthians 15:3; Isaiah 53:5-6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Christ did not die for our sins, His death was meaningless.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In order that we might have the privilege of being righteous in the sight of God, our sin had to be dealt with. Christ died FOR us, in our stead.</a:t>
            </a:r>
          </a:p>
          <a:p>
            <a:pPr lvl="0"/>
            <a:r>
              <a:rPr lang="en-US" b="1" dirty="0"/>
              <a:t>He defeated sin.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3:24-26 – God’s righteousness required a fulfillment of the consequence of sin – death (cf. Romans 6:23). His outpouring of wrath on unrighteousness is seen in 1:18-3:20. This was accomplished via the death of Jesus. – but only for those who have faith.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Romans 8:3 – God sending His Son to die condemned sin. As a sinless man, Jesus dying on the cross condemned and defeated sin.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6:3-6; Galatians 5:24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Because of Christ’s death we can live as slaves to righteousness. We are to sin no longer!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2226D-14A6-4BE0-A78E-DAEDDD1283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33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i="1" dirty="0"/>
              <a:t>Revelation of Love.</a:t>
            </a:r>
          </a:p>
          <a:p>
            <a:pPr lvl="0"/>
            <a:r>
              <a:rPr lang="en-US" b="1" dirty="0"/>
              <a:t>His death was motivated by love.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John 3:16; Romans 5:8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truth of Christ’s death on account of sin was motivated purely by love. What does this say about love?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lvl="0"/>
            <a:r>
              <a:rPr lang="en-US" b="1" dirty="0"/>
              <a:t>His death shows us what love entails.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Ephesians 5:2 – It is active. Walk.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John 3:16 – It is sacrificial. Selfless.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John 13:34-35 – It does not show partiality. Love all brethren.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2226D-14A6-4BE0-A78E-DAEDDD1283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86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i="1" dirty="0"/>
              <a:t>Redemption of man.</a:t>
            </a:r>
          </a:p>
          <a:p>
            <a:pPr lvl="0"/>
            <a:r>
              <a:rPr lang="en-US" b="1" dirty="0"/>
              <a:t>His death was for everyone.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Titus 2:11; 1 Timothy 2:3-6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Christ did not die for a selected few individuals. His death bestows an opportunity to everyone.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6:23 – This gift is made available for everyone.</a:t>
            </a:r>
          </a:p>
          <a:p>
            <a:pPr lvl="0"/>
            <a:r>
              <a:rPr lang="en-US" b="1" dirty="0"/>
              <a:t>Without it we have no hope.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 Corinthians </a:t>
            </a:r>
            <a:r>
              <a:rPr lang="en-US" dirty="0" smtClean="0"/>
              <a:t>5:18-6:2 </a:t>
            </a:r>
            <a:r>
              <a:rPr lang="en-US" dirty="0"/>
              <a:t>– It is incumbent upon the individual to </a:t>
            </a:r>
            <a:r>
              <a:rPr lang="en-US" i="1" dirty="0"/>
              <a:t>“be reconciled to God.”</a:t>
            </a:r>
            <a:r>
              <a:rPr lang="en-US" dirty="0"/>
              <a:t> Christ has accomplished His part.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2226D-14A6-4BE0-A78E-DAEDDD1283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6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i="1" dirty="0"/>
              <a:t>Example of sacrifice.</a:t>
            </a:r>
          </a:p>
          <a:p>
            <a:pPr lvl="0"/>
            <a:r>
              <a:rPr lang="en-US" b="1" dirty="0"/>
              <a:t>He is our example.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Philippians 2:2-8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Some look at Christ’s sacrifice as something He did so we don’t have to do anything. We are expected to follow His example.</a:t>
            </a:r>
          </a:p>
          <a:p>
            <a:pPr lvl="0"/>
            <a:r>
              <a:rPr lang="en-US" b="1" dirty="0"/>
              <a:t>We must follow.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</a:t>
            </a:r>
            <a:r>
              <a:rPr lang="en-US" dirty="0" smtClean="0"/>
              <a:t>12:1-2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Our lives on this earth are not for us. We are here to serve God, and others.</a:t>
            </a:r>
          </a:p>
          <a:p>
            <a:r>
              <a:rPr lang="en-US" b="1" dirty="0"/>
              <a:t>Conclusion</a:t>
            </a:r>
            <a:endParaRPr lang="en-US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Jesus’ death had a purpose. Its significance transcends mere torture.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By it there is further proof of God, the condemnation of sin, revelation of love, redemption of man, and an example on how to live.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2226D-14A6-4BE0-A78E-DAEDDD1283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25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1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3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1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8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52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3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0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3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tx1"/>
            </a:gs>
            <a:gs pos="100000">
              <a:schemeClr val="tx1">
                <a:lumMod val="65000"/>
                <a:lumOff val="3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2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27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86200" y="990600"/>
            <a:ext cx="4755316" cy="457200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lIns="0" tIns="0" rIns="0" bIns="0" rtlCol="0" anchor="ctr" anchorCtr="1">
            <a:noAutofit/>
            <a:scene3d>
              <a:camera prst="isometricOffAxis2Left">
                <a:rot lat="600000" lon="1200000" rev="0"/>
              </a:camera>
              <a:lightRig rig="twoPt" dir="t"/>
            </a:scene3d>
            <a:sp3d extrusionH="889000" prstMaterial="matte">
              <a:bevelT w="82550" h="38100" prst="coolSlant"/>
            </a:sp3d>
          </a:bodyPr>
          <a:lstStyle/>
          <a:p>
            <a:pPr algn="ctr">
              <a:lnSpc>
                <a:spcPct val="70000"/>
              </a:lnSpc>
            </a:pPr>
            <a:r>
              <a:rPr lang="en-US" sz="8000" spc="200" dirty="0" smtClean="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>The</a:t>
            </a:r>
            <a:r>
              <a:rPr lang="en-US" sz="10000" spc="200" dirty="0" smtClean="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/>
            </a:r>
            <a:br>
              <a:rPr lang="en-US" sz="10000" spc="200" dirty="0" smtClean="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</a:br>
            <a:r>
              <a:rPr lang="en-US" sz="6600" spc="200" dirty="0" smtClean="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>Significance of</a:t>
            </a:r>
          </a:p>
          <a:p>
            <a:pPr algn="ctr">
              <a:lnSpc>
                <a:spcPct val="75000"/>
              </a:lnSpc>
            </a:pPr>
            <a:r>
              <a:rPr lang="en-US" sz="9600" kern="0" spc="130" dirty="0" smtClean="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>Christ’s</a:t>
            </a:r>
          </a:p>
          <a:p>
            <a:pPr algn="ctr">
              <a:lnSpc>
                <a:spcPct val="70000"/>
              </a:lnSpc>
            </a:pPr>
            <a:r>
              <a:rPr lang="en-US" sz="8000" kern="0" spc="-150" dirty="0" smtClean="0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>Crucifixion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17372"/>
            <a:ext cx="2909940" cy="3886200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36384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</a:rPr>
              <a:t>Proof of God</a:t>
            </a:r>
            <a:endParaRPr lang="en-US" sz="6600" b="1" dirty="0">
              <a:solidFill>
                <a:schemeClr val="bg1">
                  <a:lumMod val="8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3400" b="1" dirty="0">
                <a:solidFill>
                  <a:schemeClr val="bg1">
                    <a:lumMod val="85000"/>
                  </a:schemeClr>
                </a:solidFill>
              </a:rPr>
              <a:t>Prophecies about Jesus’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Dates: David, c. 1000 BC; Isaiah, 740-700 BC; Zechariah, 520 BC).</a:t>
            </a:r>
          </a:p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At least 16 such prophecies fulfilled in one, 24 hr.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period.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Betrayal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– 30 Pieces of silver (cf. Zechariah 11:12-13); Jesus was silent (cf. Isaiah 53:7; 50:6)</a:t>
            </a:r>
          </a:p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Death – by crucifixion (cf. Psalm 22:15-18); scourged (cf. Isaiah 50:6); cast lots for clothes (cf. Psalm 22:18); numbered with transgressors (cf. Isaiah 53:12); cruelly mocked (cf. Psalm 22:6-8); bones not broken but side pierced (cf. Zechariah 12:10; Psalm 34:20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fter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He died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Dead resurrected, earth quake, veil of temple torn. (cf. Matthew 27:50-54; Mark 15:37-39; Luke 23:44-47)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Reaction – </a:t>
            </a:r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“Truly this was the Son of God!”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– Matthew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27:54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573782"/>
            <a:ext cx="2412698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1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</a:rPr>
              <a:t>Condemnation of Sin</a:t>
            </a:r>
            <a:endParaRPr lang="en-US" sz="6600" b="1" dirty="0">
              <a:solidFill>
                <a:schemeClr val="bg1">
                  <a:lumMod val="8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schemeClr val="bg1">
                    <a:lumMod val="85000"/>
                  </a:schemeClr>
                </a:solidFill>
              </a:rPr>
              <a:t>Jesus died because of sin.</a:t>
            </a:r>
          </a:p>
          <a:p>
            <a:pPr lvl="0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1 Corinthians 15:3; Isaiah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53:5-6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>
                    <a:lumMod val="85000"/>
                  </a:schemeClr>
                </a:solidFill>
              </a:rPr>
              <a:t>He defeated sin.</a:t>
            </a:r>
          </a:p>
          <a:p>
            <a:pPr lvl="0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Romans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3:24-26; 8:3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  <a:p>
            <a:pPr lvl="0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Romans 6:3-6; Galatians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5:24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573782"/>
            <a:ext cx="2412698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2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</a:rPr>
              <a:t>Revelation of Love</a:t>
            </a:r>
            <a:endParaRPr lang="en-US" sz="6600" b="1" dirty="0">
              <a:solidFill>
                <a:schemeClr val="bg1">
                  <a:lumMod val="8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schemeClr val="bg1">
                    <a:lumMod val="85000"/>
                  </a:schemeClr>
                </a:solidFill>
              </a:rPr>
              <a:t>His death was motivated by love.</a:t>
            </a:r>
          </a:p>
          <a:p>
            <a:pPr lvl="0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John 3:16; Romans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5:8</a:t>
            </a:r>
          </a:p>
          <a:p>
            <a:pPr marL="0" lvl="0" indent="0">
              <a:buNone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</a:rPr>
              <a:t>His </a:t>
            </a:r>
            <a:r>
              <a:rPr lang="en-US" sz="4000" b="1" dirty="0">
                <a:solidFill>
                  <a:schemeClr val="bg1">
                    <a:lumMod val="85000"/>
                  </a:schemeClr>
                </a:solidFill>
              </a:rPr>
              <a:t>death shows us what love entails.</a:t>
            </a:r>
          </a:p>
          <a:p>
            <a:pPr lvl="0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Ephesians 5:2 – It is active. Walk.</a:t>
            </a:r>
          </a:p>
          <a:p>
            <a:pPr lvl="0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1 John 3:16 – It is sacrificial. Selfless.</a:t>
            </a:r>
          </a:p>
          <a:p>
            <a:pPr lvl="0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John 13:34-35 – It does not show partiality. Love all brethren.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573782"/>
            <a:ext cx="2412698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49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</a:rPr>
              <a:t>Redemption of Man</a:t>
            </a:r>
            <a:endParaRPr lang="en-US" sz="6600" b="1" dirty="0">
              <a:solidFill>
                <a:schemeClr val="bg1">
                  <a:lumMod val="8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schemeClr val="bg1">
                    <a:lumMod val="85000"/>
                  </a:schemeClr>
                </a:solidFill>
              </a:rPr>
              <a:t>His death was for everyone.</a:t>
            </a:r>
          </a:p>
          <a:p>
            <a:pPr lvl="0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Titus 2:11; 1 Timothy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2:3-6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  <a:p>
            <a:pPr lvl="0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Romans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6:23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>
                    <a:lumMod val="85000"/>
                  </a:schemeClr>
                </a:solidFill>
              </a:rPr>
              <a:t>Without it we have no hope.</a:t>
            </a:r>
          </a:p>
          <a:p>
            <a:pPr lvl="0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2 Corinthians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5:18-6:2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573782"/>
            <a:ext cx="2412698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71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latin typeface="Impact" panose="020B0806030902050204" pitchFamily="34" charset="0"/>
              </a:rPr>
              <a:t>Example of Sacrifice</a:t>
            </a:r>
            <a:endParaRPr lang="en-US" sz="6600" b="1" dirty="0">
              <a:solidFill>
                <a:schemeClr val="bg1">
                  <a:lumMod val="8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schemeClr val="bg1">
                    <a:lumMod val="85000"/>
                  </a:schemeClr>
                </a:solidFill>
              </a:rPr>
              <a:t>He is our example.</a:t>
            </a:r>
          </a:p>
          <a:p>
            <a:pPr lvl="0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Philippians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2:2-8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  <a:p>
            <a:pPr marL="0" lvl="0" indent="0">
              <a:buNone/>
            </a:pPr>
            <a:r>
              <a:rPr lang="en-US" sz="4000" b="1" dirty="0">
                <a:solidFill>
                  <a:schemeClr val="bg1">
                    <a:lumMod val="85000"/>
                  </a:schemeClr>
                </a:solidFill>
              </a:rPr>
              <a:t>We must follow.</a:t>
            </a:r>
          </a:p>
          <a:p>
            <a:pPr lvl="0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Romans 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12:1-2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573782"/>
            <a:ext cx="2412698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1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cked_3-D_text_at_dramatic_ang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7D4FAEE-73BE-4E4E-B3AE-16444781F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Stacked 3-D text at dramatic angle</Template>
  <TotalTime>0</TotalTime>
  <Words>1046</Words>
  <Application>Microsoft Office PowerPoint</Application>
  <PresentationFormat>On-screen Show (4:3)</PresentationFormat>
  <Paragraphs>91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Impact</vt:lpstr>
      <vt:lpstr>Wingdings</vt:lpstr>
      <vt:lpstr>Stacked_3-D_text_at_dramatic_angle</vt:lpstr>
      <vt:lpstr>PowerPoint Presentation</vt:lpstr>
      <vt:lpstr>PowerPoint Presentation</vt:lpstr>
      <vt:lpstr>Proof of God</vt:lpstr>
      <vt:lpstr>Condemnation of Sin</vt:lpstr>
      <vt:lpstr>Revelation of Love</vt:lpstr>
      <vt:lpstr>Redemption of Man</vt:lpstr>
      <vt:lpstr>Example of Sacrifice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2015-02-06T20:16:43Z</dcterms:created>
  <dcterms:modified xsi:type="dcterms:W3CDTF">2015-02-08T14:36:28Z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TC024243149991</vt:lpwstr>
  </property>
</Properties>
</file>