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9"/>
  </p:notesMasterIdLst>
  <p:sldIdLst>
    <p:sldId id="262" r:id="rId3"/>
    <p:sldId id="256" r:id="rId4"/>
    <p:sldId id="257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9" autoAdjust="0"/>
    <p:restoredTop sz="60922" autoAdjust="0"/>
  </p:normalViewPr>
  <p:slideViewPr>
    <p:cSldViewPr showGuides="1"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326AC-5DEA-4A27-AD66-E26A3C58837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2226D-14A6-4BE0-A78E-DAEDDD12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6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understanding of Christ’s death is that He that He conquered it (cf. Acts 2:22-24).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of course is in hindsight. These things have passed, and we have the full gospel at our fingertips. </a:t>
            </a:r>
          </a:p>
          <a:p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1888063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what about those who witnessed His death firsthand?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Peter – Matthew 16:21-23 (He did not understand the need for Jesus’ death); John 18:3-11 (Jesus stopped Peter from fighting) – What must Peter have been thinking/feeling after his Lord was crucified?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Sorrowful Women – Luke 23:26-27 (daughters of Jerusalem); John 19:25-27 (Jesus’ mother stood nearby); John 20:11-13 (even after seeing the tomb empty Mary had sorrow)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Thomas’ doubt – John 20:24-25 (Thomas was so overwhelmed with sorrow that he would not believe Jesus was alive even when he was told so.)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days in between Christ’s death, and His resurrection were days of sorrow, and grief.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significance of His resurrection is seen by simply viewing the expressions of those when He was not yet raised. What a terrible experience! Yet, there is hope in His resurrection.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What is the significance of Christ’s resurrection?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77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pPr lvl="0"/>
            <a:r>
              <a:rPr lang="en-US" dirty="0"/>
              <a:t>Proof that Jesus is the Son of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1:3-4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His resurrection is final proof that He is in fact the Son of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spoke about His resurrection in His ministry (cf. Mark 8:31). It became true.</a:t>
            </a:r>
          </a:p>
          <a:p>
            <a:pPr lvl="0"/>
            <a:r>
              <a:rPr lang="en-US" dirty="0"/>
              <a:t>Demands submission to Him.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1:19-23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Christ humbled Himself to the point of death. But God exalted Him by resurrection and placing Him in power.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submit to His authority.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Corinthians 5:14-15 – We owe our lives to service to Christ. He died for us, overcame death for us, so that we could live for Him and have hope.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33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Validation of our faith.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15:12-19 – If Christ is not risen…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Apostles preaching is vain (v. 14).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Their message is meaningless because it isn’t true.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Our faith is vain (v. 14).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Our faith is meaningless because it is founded in a message that isn’t true.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Apostles are false witnesses (v. 15).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Said God raised Christ from the dead (cf. Acts 2:32).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Claimed to spend 40 days with Him after resurrection (cf. Acts 10:39-41).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are still in our sins (v. 17).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 would have been a liar. Ergo, His sin would disqualify Him as the perfect sacrifice for atonement of man.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Those who have died have perished without hope (v. 18).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Their faith was also in a false messiah.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They would have no atonement for sins.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They would have no hope of their own resurrection.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Christians are the most pitiable (v. 19).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We are obedient to a false god.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We are persecuted for following a hypocrite.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Our entire reason for hope is destroyed.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93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Verification of our justification.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4:23-25; Colossians 2:12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Christ is not risen then we cannot be raised in baptism. Justification is not possible.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Romans 8:33-34 – Christ’s sacrifice was an acceptable one for the justification of man for God raised Him from the dead!</a:t>
            </a:r>
          </a:p>
          <a:p>
            <a:pPr lvl="0"/>
            <a:r>
              <a:rPr lang="en-US" dirty="0"/>
              <a:t>Assures us of future judgment.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Acts 17:30-31 – 2 Peter 3:3-6, 8-9 (There are those who say there will be no judgment. God’s testimony proves this false.)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has appointed Jesus to judge. We can be assured that we will be judged because He has been raised.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judgment will not be the same for everyone – Matthew 25:31-34, 41, 46 (How will you be judged?)</a:t>
            </a:r>
          </a:p>
          <a:p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Have you put on Christ in baptism?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If not why not?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1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1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3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1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8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2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3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0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3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tx1"/>
            </a:gs>
            <a:gs pos="100000">
              <a:schemeClr val="tx1">
                <a:lumMod val="65000"/>
                <a:lumOff val="3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2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38600" y="914400"/>
            <a:ext cx="4755316" cy="457200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lIns="0" tIns="0" rIns="0" bIns="0" rtlCol="0" anchor="ctr" anchorCtr="1">
            <a:noAutofit/>
            <a:scene3d>
              <a:camera prst="isometricOffAxis2Left">
                <a:rot lat="600000" lon="1200000" rev="0"/>
              </a:camera>
              <a:lightRig rig="twoPt" dir="t"/>
            </a:scene3d>
            <a:sp3d extrusionH="889000" prstMaterial="matte">
              <a:bevelT w="82550" h="38100" prst="coolSlant"/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8000" spc="20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The</a:t>
            </a:r>
            <a:r>
              <a:rPr lang="en-US" sz="10000" spc="20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/>
            </a:r>
            <a:br>
              <a:rPr lang="en-US" sz="10000" spc="20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</a:br>
            <a:r>
              <a:rPr lang="en-US" sz="6600" spc="20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Significance of</a:t>
            </a:r>
          </a:p>
          <a:p>
            <a:pPr algn="ctr">
              <a:lnSpc>
                <a:spcPct val="75000"/>
              </a:lnSpc>
            </a:pPr>
            <a:r>
              <a:rPr lang="en-US" sz="9600" kern="0" spc="13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Christ’s</a:t>
            </a:r>
            <a:endParaRPr lang="en-US" sz="8000" kern="0" spc="-150" dirty="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Impact" pitchFamily="34" charset="0"/>
            </a:endParaRPr>
          </a:p>
          <a:p>
            <a:pPr algn="ctr">
              <a:lnSpc>
                <a:spcPct val="75000"/>
              </a:lnSpc>
            </a:pPr>
            <a:r>
              <a:rPr lang="en-US" sz="7200" kern="0" spc="-15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Resurrection</a:t>
            </a:r>
            <a:endParaRPr lang="en-US" sz="7200" kern="0" spc="130" dirty="0" smtClean="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2971800" cy="2415964"/>
          </a:xfrm>
          <a:prstGeom prst="rect">
            <a:avLst/>
          </a:prstGeom>
          <a:effectLst>
            <a:glow rad="101600">
              <a:schemeClr val="bg1">
                <a:lumMod val="85000"/>
                <a:alpha val="66000"/>
              </a:schemeClr>
            </a:glo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36384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</a:rPr>
              <a:t>3 Long Days</a:t>
            </a:r>
            <a:endParaRPr lang="en-US" sz="6600" b="1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Peter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– Matthew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16:21-23;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John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18:3-11 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Sorrowful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Women – Luke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23:26-27;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John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19:25-27;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John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20:11-13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Thomas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’ doubt – John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20:24-25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573782"/>
            <a:ext cx="2412698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1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</a:rPr>
              <a:t>Significance of the Resurrection</a:t>
            </a:r>
            <a:endParaRPr lang="en-US" sz="6600" b="1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Proof </a:t>
            </a: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that Jesus is the Son of </a:t>
            </a: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God.</a:t>
            </a:r>
          </a:p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Romans 1:3-4</a:t>
            </a:r>
          </a:p>
          <a:p>
            <a:pPr marL="0" lvl="0" indent="0"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Demands submission to Him.</a:t>
            </a:r>
          </a:p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Ephesians 1:19-23</a:t>
            </a:r>
          </a:p>
          <a:p>
            <a:pPr lvl="1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2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Corinthians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5:14-15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573782"/>
            <a:ext cx="2412698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2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</a:rPr>
              <a:t>Significance of the Resurrection</a:t>
            </a:r>
            <a:endParaRPr lang="en-US" sz="6600" b="1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4600" b="1" dirty="0" smtClean="0">
                <a:solidFill>
                  <a:schemeClr val="bg1">
                    <a:lumMod val="85000"/>
                  </a:schemeClr>
                </a:solidFill>
              </a:rPr>
              <a:t>Validation </a:t>
            </a:r>
            <a:r>
              <a:rPr lang="en-US" sz="4600" b="1" dirty="0">
                <a:solidFill>
                  <a:schemeClr val="bg1">
                    <a:lumMod val="85000"/>
                  </a:schemeClr>
                </a:solidFill>
              </a:rPr>
              <a:t>of our faith.</a:t>
            </a:r>
          </a:p>
          <a:p>
            <a:r>
              <a:rPr lang="en-US" sz="4100" dirty="0" smtClean="0">
                <a:solidFill>
                  <a:schemeClr val="bg1">
                    <a:lumMod val="85000"/>
                  </a:schemeClr>
                </a:solidFill>
              </a:rPr>
              <a:t>1 </a:t>
            </a:r>
            <a:r>
              <a:rPr lang="en-US" sz="4100" dirty="0">
                <a:solidFill>
                  <a:schemeClr val="bg1">
                    <a:lumMod val="85000"/>
                  </a:schemeClr>
                </a:solidFill>
              </a:rPr>
              <a:t>Corinthians 15:12-19 – If Christ is not risen…</a:t>
            </a:r>
          </a:p>
          <a:p>
            <a:pPr lvl="1"/>
            <a:r>
              <a:rPr lang="en-US" sz="4100" dirty="0" smtClean="0">
                <a:solidFill>
                  <a:schemeClr val="bg1">
                    <a:lumMod val="85000"/>
                  </a:schemeClr>
                </a:solidFill>
              </a:rPr>
              <a:t>Apostles </a:t>
            </a:r>
            <a:r>
              <a:rPr lang="en-US" sz="4100" dirty="0">
                <a:solidFill>
                  <a:schemeClr val="bg1">
                    <a:lumMod val="85000"/>
                  </a:schemeClr>
                </a:solidFill>
              </a:rPr>
              <a:t>preaching is vain (v. 14).</a:t>
            </a:r>
          </a:p>
          <a:p>
            <a:pPr lvl="1"/>
            <a:r>
              <a:rPr lang="en-US" sz="4100" dirty="0" smtClean="0">
                <a:solidFill>
                  <a:schemeClr val="bg1">
                    <a:lumMod val="85000"/>
                  </a:schemeClr>
                </a:solidFill>
              </a:rPr>
              <a:t>Our </a:t>
            </a:r>
            <a:r>
              <a:rPr lang="en-US" sz="4100" dirty="0">
                <a:solidFill>
                  <a:schemeClr val="bg1">
                    <a:lumMod val="85000"/>
                  </a:schemeClr>
                </a:solidFill>
              </a:rPr>
              <a:t>faith is vain (v. 14).</a:t>
            </a:r>
          </a:p>
          <a:p>
            <a:pPr lvl="1"/>
            <a:r>
              <a:rPr lang="en-US" sz="4100" dirty="0" smtClean="0">
                <a:solidFill>
                  <a:schemeClr val="bg1">
                    <a:lumMod val="85000"/>
                  </a:schemeClr>
                </a:solidFill>
              </a:rPr>
              <a:t>Apostles </a:t>
            </a:r>
            <a:r>
              <a:rPr lang="en-US" sz="4100" dirty="0">
                <a:solidFill>
                  <a:schemeClr val="bg1">
                    <a:lumMod val="85000"/>
                  </a:schemeClr>
                </a:solidFill>
              </a:rPr>
              <a:t>are false witnesses (v. 15).</a:t>
            </a:r>
          </a:p>
          <a:p>
            <a:pPr lvl="1"/>
            <a:r>
              <a:rPr lang="en-US" sz="4100" dirty="0" smtClean="0">
                <a:solidFill>
                  <a:schemeClr val="bg1">
                    <a:lumMod val="85000"/>
                  </a:schemeClr>
                </a:solidFill>
              </a:rPr>
              <a:t>We </a:t>
            </a:r>
            <a:r>
              <a:rPr lang="en-US" sz="4100" dirty="0">
                <a:solidFill>
                  <a:schemeClr val="bg1">
                    <a:lumMod val="85000"/>
                  </a:schemeClr>
                </a:solidFill>
              </a:rPr>
              <a:t>are still in our sins (v. 17).</a:t>
            </a:r>
          </a:p>
          <a:p>
            <a:pPr lvl="1"/>
            <a:r>
              <a:rPr lang="en-US" sz="4100" dirty="0" smtClean="0">
                <a:solidFill>
                  <a:schemeClr val="bg1">
                    <a:lumMod val="85000"/>
                  </a:schemeClr>
                </a:solidFill>
              </a:rPr>
              <a:t>Those </a:t>
            </a:r>
            <a:r>
              <a:rPr lang="en-US" sz="4100" dirty="0">
                <a:solidFill>
                  <a:schemeClr val="bg1">
                    <a:lumMod val="85000"/>
                  </a:schemeClr>
                </a:solidFill>
              </a:rPr>
              <a:t>who have died have perished without hope (v. 18).</a:t>
            </a:r>
          </a:p>
          <a:p>
            <a:pPr lvl="1"/>
            <a:r>
              <a:rPr lang="en-US" sz="4100" dirty="0" smtClean="0">
                <a:solidFill>
                  <a:schemeClr val="bg1">
                    <a:lumMod val="85000"/>
                  </a:schemeClr>
                </a:solidFill>
              </a:rPr>
              <a:t>Christians </a:t>
            </a:r>
            <a:r>
              <a:rPr lang="en-US" sz="4100" dirty="0">
                <a:solidFill>
                  <a:schemeClr val="bg1">
                    <a:lumMod val="85000"/>
                  </a:schemeClr>
                </a:solidFill>
              </a:rPr>
              <a:t>are the most pitiable (v. 19</a:t>
            </a:r>
            <a:r>
              <a:rPr lang="en-US" sz="4100" dirty="0" smtClean="0">
                <a:solidFill>
                  <a:schemeClr val="bg1">
                    <a:lumMod val="85000"/>
                  </a:schemeClr>
                </a:solidFill>
              </a:rPr>
              <a:t>).</a:t>
            </a:r>
            <a:endParaRPr lang="en-US" sz="41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573782"/>
            <a:ext cx="2412698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9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</a:rPr>
              <a:t>Significance of the Resurrection</a:t>
            </a:r>
            <a:endParaRPr lang="en-US" sz="6600" b="1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Verification </a:t>
            </a: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of our justification.</a:t>
            </a:r>
          </a:p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Romans 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4:23-25; Colossians 2:12</a:t>
            </a:r>
          </a:p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Romans 8:33-34</a:t>
            </a:r>
          </a:p>
          <a:p>
            <a:pPr marL="0" lvl="0" indent="0"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Assures </a:t>
            </a: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us of future judgment.</a:t>
            </a:r>
          </a:p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Acts 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17:30-31 – 2 Peter 3:3-6, </a:t>
            </a:r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8-9</a:t>
            </a:r>
          </a:p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Matthew 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25:31-34, 41, </a:t>
            </a:r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46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573782"/>
            <a:ext cx="2412698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65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ed_3-D_text_at_dramatic_ang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7D4FAEE-73BE-4E4E-B3AE-16444781F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Stacked 3-D text at dramatic angle</Template>
  <TotalTime>0</TotalTime>
  <Words>729</Words>
  <Application>Microsoft Office PowerPoint</Application>
  <PresentationFormat>On-screen Show (4:3)</PresentationFormat>
  <Paragraphs>84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Impact</vt:lpstr>
      <vt:lpstr>Wingdings</vt:lpstr>
      <vt:lpstr>Stacked_3-D_text_at_dramatic_angle</vt:lpstr>
      <vt:lpstr>PowerPoint Presentation</vt:lpstr>
      <vt:lpstr>PowerPoint Presentation</vt:lpstr>
      <vt:lpstr>3 Long Days</vt:lpstr>
      <vt:lpstr>Significance of the Resurrection</vt:lpstr>
      <vt:lpstr>Significance of the Resurrection</vt:lpstr>
      <vt:lpstr>Significance of the Resurrection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2015-02-06T20:16:43Z</dcterms:created>
  <dcterms:modified xsi:type="dcterms:W3CDTF">2015-02-08T22:41:13Z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TC024243149991</vt:lpwstr>
  </property>
</Properties>
</file>