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9"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2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notesViewPr>
    <p:cSldViewPr snapToGrid="0">
      <p:cViewPr varScale="1">
        <p:scale>
          <a:sx n="57" d="100"/>
          <a:sy n="57" d="100"/>
        </p:scale>
        <p:origin x="2832"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58966-AAAD-450E-8AB8-7F61888B7922}" type="datetimeFigureOut">
              <a:rPr lang="en-US" smtClean="0"/>
              <a:t>3/15/2015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64B3C-F56A-4D2A-A841-CE666888E778}" type="slidenum">
              <a:rPr lang="en-US" smtClean="0"/>
              <a:t>‹#›</a:t>
            </a:fld>
            <a:endParaRPr lang="en-US"/>
          </a:p>
        </p:txBody>
      </p:sp>
    </p:spTree>
    <p:extLst>
      <p:ext uri="{BB962C8B-B14F-4D97-AF65-F5344CB8AC3E}">
        <p14:creationId xmlns:p14="http://schemas.microsoft.com/office/powerpoint/2010/main" val="228067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664B3C-F56A-4D2A-A841-CE666888E778}" type="slidenum">
              <a:rPr lang="en-US" smtClean="0"/>
              <a:t>1</a:t>
            </a:fld>
            <a:endParaRPr lang="en-US"/>
          </a:p>
        </p:txBody>
      </p:sp>
    </p:spTree>
    <p:extLst>
      <p:ext uri="{BB962C8B-B14F-4D97-AF65-F5344CB8AC3E}">
        <p14:creationId xmlns:p14="http://schemas.microsoft.com/office/powerpoint/2010/main" val="220990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marL="171450" lvl="0" indent="-171450">
              <a:buFont typeface="Arial" panose="020B0604020202020204" pitchFamily="34" charset="0"/>
              <a:buChar char="•"/>
            </a:pPr>
            <a:r>
              <a:rPr lang="en-US" dirty="0"/>
              <a:t>John 12 records Jesus’ entry into Jerusalem that is known as “The Triumphal Entry.”</a:t>
            </a:r>
          </a:p>
          <a:p>
            <a:pPr marL="171450" lvl="0" indent="-171450">
              <a:buFont typeface="Arial" panose="020B0604020202020204" pitchFamily="34" charset="0"/>
              <a:buChar char="•"/>
            </a:pPr>
            <a:r>
              <a:rPr lang="en-US" dirty="0"/>
              <a:t>This is the beginning of the events directly leading up to His death, burial, and resurrection.</a:t>
            </a:r>
          </a:p>
          <a:p>
            <a:pPr marL="171450" lvl="0" indent="-171450">
              <a:buFont typeface="Arial" panose="020B0604020202020204" pitchFamily="34" charset="0"/>
              <a:buChar char="•"/>
            </a:pPr>
            <a:r>
              <a:rPr lang="en-US" dirty="0"/>
              <a:t>His triumphal entry is on a Sunday, and His death would occur on the very next Friday.</a:t>
            </a:r>
          </a:p>
          <a:p>
            <a:pPr marL="171450" lvl="0" indent="-171450">
              <a:buFont typeface="Arial" panose="020B0604020202020204" pitchFamily="34" charset="0"/>
              <a:buChar char="•"/>
            </a:pPr>
            <a:r>
              <a:rPr lang="en-US" dirty="0"/>
              <a:t>Just 4 days after the great multitude welcomed Him into Jerusalem, they slayed Him on the cross.</a:t>
            </a:r>
          </a:p>
          <a:p>
            <a:pPr marL="171450" lvl="0" indent="-171450">
              <a:buFont typeface="Arial" panose="020B0604020202020204" pitchFamily="34" charset="0"/>
              <a:buChar char="•"/>
            </a:pPr>
            <a:r>
              <a:rPr lang="en-US" dirty="0"/>
              <a:t>Why such a dramatic change in events?</a:t>
            </a:r>
          </a:p>
          <a:p>
            <a:endParaRPr lang="en-US" dirty="0"/>
          </a:p>
        </p:txBody>
      </p:sp>
      <p:sp>
        <p:nvSpPr>
          <p:cNvPr id="4" name="Slide Number Placeholder 3"/>
          <p:cNvSpPr>
            <a:spLocks noGrp="1"/>
          </p:cNvSpPr>
          <p:nvPr>
            <p:ph type="sldNum" sz="quarter" idx="10"/>
          </p:nvPr>
        </p:nvSpPr>
        <p:spPr/>
        <p:txBody>
          <a:bodyPr/>
          <a:lstStyle/>
          <a:p>
            <a:fld id="{80664B3C-F56A-4D2A-A841-CE666888E778}" type="slidenum">
              <a:rPr lang="en-US" smtClean="0"/>
              <a:t>2</a:t>
            </a:fld>
            <a:endParaRPr lang="en-US"/>
          </a:p>
        </p:txBody>
      </p:sp>
    </p:spTree>
    <p:extLst>
      <p:ext uri="{BB962C8B-B14F-4D97-AF65-F5344CB8AC3E}">
        <p14:creationId xmlns:p14="http://schemas.microsoft.com/office/powerpoint/2010/main" val="4198593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b="1" dirty="0"/>
              <a:t>Lazarus Raised.</a:t>
            </a:r>
          </a:p>
          <a:p>
            <a:pPr marL="171450" lvl="0" indent="-171450">
              <a:buFont typeface="Arial" panose="020B0604020202020204" pitchFamily="34" charset="0"/>
              <a:buChar char="•"/>
            </a:pPr>
            <a:r>
              <a:rPr lang="en-US" dirty="0"/>
              <a:t>John 11:1-4</a:t>
            </a:r>
          </a:p>
          <a:p>
            <a:pPr marL="628650" lvl="1" indent="-171450">
              <a:buFont typeface="Arial" panose="020B0604020202020204" pitchFamily="34" charset="0"/>
              <a:buChar char="•"/>
            </a:pPr>
            <a:r>
              <a:rPr lang="en-US" dirty="0"/>
              <a:t>Lazarus’ sickness served a Divine purpose – to glorify the Son of God.</a:t>
            </a:r>
          </a:p>
          <a:p>
            <a:pPr marL="628650" lvl="1" indent="-171450">
              <a:buFont typeface="Arial" panose="020B0604020202020204" pitchFamily="34" charset="0"/>
              <a:buChar char="•"/>
            </a:pPr>
            <a:r>
              <a:rPr lang="en-US" dirty="0"/>
              <a:t>11:11-15 – </a:t>
            </a:r>
            <a:r>
              <a:rPr lang="en-US" i="1" dirty="0"/>
              <a:t>“that you may believe</a:t>
            </a:r>
            <a:r>
              <a:rPr lang="en-US" i="1" dirty="0" smtClean="0"/>
              <a:t>.”</a:t>
            </a:r>
          </a:p>
          <a:p>
            <a:pPr marL="628650" lvl="1" indent="-171450">
              <a:buFont typeface="Arial" panose="020B0604020202020204" pitchFamily="34" charset="0"/>
              <a:buChar char="•"/>
            </a:pPr>
            <a:r>
              <a:rPr lang="en-US" dirty="0"/>
              <a:t>11:21 – Martha; 11:32 – Mary, </a:t>
            </a:r>
            <a:r>
              <a:rPr lang="en-US" i="1" dirty="0"/>
              <a:t>“Lord, if You had been here, my brother would not have died</a:t>
            </a:r>
            <a:r>
              <a:rPr lang="en-US" i="1" dirty="0" smtClean="0"/>
              <a:t>.”</a:t>
            </a:r>
            <a:endParaRPr lang="en-US" dirty="0"/>
          </a:p>
          <a:p>
            <a:pPr marL="171450" lvl="0" indent="-171450">
              <a:buFont typeface="Arial" panose="020B0604020202020204" pitchFamily="34" charset="0"/>
              <a:buChar char="•"/>
            </a:pPr>
            <a:r>
              <a:rPr lang="en-US" dirty="0"/>
              <a:t>John 11:38-44</a:t>
            </a:r>
          </a:p>
          <a:p>
            <a:pPr marL="628650" lvl="1" indent="-171450">
              <a:buFont typeface="Arial" panose="020B0604020202020204" pitchFamily="34" charset="0"/>
              <a:buChar char="•"/>
            </a:pPr>
            <a:r>
              <a:rPr lang="en-US" dirty="0"/>
              <a:t>Lazarus was raised from the dead even after being dead four days.</a:t>
            </a:r>
          </a:p>
          <a:p>
            <a:pPr marL="171450" lvl="0" indent="-171450">
              <a:buFont typeface="Arial" panose="020B0604020202020204" pitchFamily="34" charset="0"/>
              <a:buChar char="•"/>
            </a:pPr>
            <a:r>
              <a:rPr lang="en-US" dirty="0"/>
              <a:t>John 11:45-48</a:t>
            </a:r>
          </a:p>
          <a:p>
            <a:pPr marL="628650" lvl="1" indent="-171450">
              <a:buFont typeface="Arial" panose="020B0604020202020204" pitchFamily="34" charset="0"/>
              <a:buChar char="•"/>
            </a:pPr>
            <a:r>
              <a:rPr lang="en-US" dirty="0"/>
              <a:t>This miracle performed by Christ caused others to believe in Him.</a:t>
            </a:r>
          </a:p>
          <a:p>
            <a:pPr marL="1085850" lvl="2" indent="-171450">
              <a:buFont typeface="Arial" panose="020B0604020202020204" pitchFamily="34" charset="0"/>
              <a:buChar char="•"/>
            </a:pPr>
            <a:r>
              <a:rPr lang="en-US" dirty="0"/>
              <a:t>Later in his gospel, John describes the purpose of Christ’s miracles (cf. John 20:30-31).</a:t>
            </a:r>
          </a:p>
          <a:p>
            <a:pPr marL="628650" lvl="1" indent="-171450">
              <a:buFont typeface="Arial" panose="020B0604020202020204" pitchFamily="34" charset="0"/>
              <a:buChar char="•"/>
            </a:pPr>
            <a:r>
              <a:rPr lang="en-US" dirty="0"/>
              <a:t>Then the chief priests and rulers plotted to kill Him (cf. 11:53; 12:9-11).</a:t>
            </a:r>
          </a:p>
          <a:p>
            <a:pPr lvl="0"/>
            <a:r>
              <a:rPr lang="en-US" sz="1400" b="1" dirty="0"/>
              <a:t>Triumphal Entry.</a:t>
            </a:r>
          </a:p>
          <a:p>
            <a:pPr marL="171450" lvl="0" indent="-171450">
              <a:buFont typeface="Arial" panose="020B0604020202020204" pitchFamily="34" charset="0"/>
              <a:buChar char="•"/>
            </a:pPr>
            <a:r>
              <a:rPr lang="en-US" dirty="0"/>
              <a:t>John 12:12-19</a:t>
            </a:r>
          </a:p>
          <a:p>
            <a:pPr marL="628650" lvl="1" indent="-171450">
              <a:buFont typeface="Arial" panose="020B0604020202020204" pitchFamily="34" charset="0"/>
              <a:buChar char="•"/>
            </a:pPr>
            <a:r>
              <a:rPr lang="en-US" dirty="0"/>
              <a:t>The people praised Jesus and welcomed Him!</a:t>
            </a:r>
          </a:p>
          <a:p>
            <a:pPr marL="1085850" lvl="2" indent="-171450">
              <a:buFont typeface="Arial" panose="020B0604020202020204" pitchFamily="34" charset="0"/>
              <a:buChar char="•"/>
            </a:pPr>
            <a:r>
              <a:rPr lang="en-US" dirty="0"/>
              <a:t>“Hosanna” – save now. </a:t>
            </a:r>
          </a:p>
          <a:p>
            <a:pPr marL="1543050" lvl="3" indent="-171450">
              <a:buFont typeface="Arial" panose="020B0604020202020204" pitchFamily="34" charset="0"/>
              <a:buChar char="•"/>
            </a:pPr>
            <a:r>
              <a:rPr lang="en-US" dirty="0"/>
              <a:t>Praise to Jesus as conqueror. </a:t>
            </a:r>
          </a:p>
          <a:p>
            <a:pPr marL="1085850" lvl="2" indent="-171450">
              <a:buFont typeface="Arial" panose="020B0604020202020204" pitchFamily="34" charset="0"/>
              <a:buChar char="•"/>
            </a:pPr>
            <a:r>
              <a:rPr lang="en-US" dirty="0"/>
              <a:t>Palm branches and clothes laid in His path – a sign of honor! They recognized Him as an important individual and showed Him respect.</a:t>
            </a:r>
          </a:p>
          <a:p>
            <a:pPr marL="1085850" lvl="2" indent="-171450">
              <a:buFont typeface="Arial" panose="020B0604020202020204" pitchFamily="34" charset="0"/>
              <a:buChar char="•"/>
            </a:pPr>
            <a:r>
              <a:rPr lang="en-US" dirty="0"/>
              <a:t>They called Him “King!”</a:t>
            </a:r>
          </a:p>
          <a:p>
            <a:pPr marL="1543050" lvl="3" indent="-171450">
              <a:buFont typeface="Arial" panose="020B0604020202020204" pitchFamily="34" charset="0"/>
              <a:buChar char="•"/>
            </a:pPr>
            <a:r>
              <a:rPr lang="en-US" dirty="0"/>
              <a:t>Matthew records them saying, </a:t>
            </a:r>
            <a:r>
              <a:rPr lang="en-US" i="1" dirty="0"/>
              <a:t>“Hosanna to the Son of David!”</a:t>
            </a:r>
            <a:endParaRPr lang="en-US" dirty="0"/>
          </a:p>
          <a:p>
            <a:pPr marL="2000250" lvl="4" indent="-171450">
              <a:buFont typeface="Arial" panose="020B0604020202020204" pitchFamily="34" charset="0"/>
              <a:buChar char="•"/>
            </a:pPr>
            <a:r>
              <a:rPr lang="en-US" dirty="0"/>
              <a:t>The people ascribed to Him kingship, and recognized His authority from God to rule!</a:t>
            </a:r>
          </a:p>
          <a:p>
            <a:pPr marL="1543050" lvl="3" indent="-171450">
              <a:buFont typeface="Arial" panose="020B0604020202020204" pitchFamily="34" charset="0"/>
              <a:buChar char="•"/>
            </a:pPr>
            <a:r>
              <a:rPr lang="en-US" dirty="0"/>
              <a:t>Recognized Him as coming </a:t>
            </a:r>
            <a:r>
              <a:rPr lang="en-US" i="1" dirty="0"/>
              <a:t>“in the name of the Lord.”</a:t>
            </a:r>
            <a:endParaRPr lang="en-US" dirty="0"/>
          </a:p>
          <a:p>
            <a:pPr marL="1085850" lvl="2" indent="-171450">
              <a:buFont typeface="Arial" panose="020B0604020202020204" pitchFamily="34" charset="0"/>
              <a:buChar char="•"/>
            </a:pPr>
            <a:r>
              <a:rPr lang="en-US" dirty="0"/>
              <a:t>At that time the people accepted Jesus as the Christ (the anointed one, the messiah).</a:t>
            </a:r>
          </a:p>
          <a:p>
            <a:pPr marL="1085850" lvl="2" indent="-171450">
              <a:buFont typeface="Arial" panose="020B0604020202020204" pitchFamily="34" charset="0"/>
              <a:buChar char="•"/>
            </a:pPr>
            <a:r>
              <a:rPr lang="en-US" dirty="0"/>
              <a:t>Amongst them were those who witnessed Lazarus being raised from the dead (12:17). They contributed to the multitudes welcoming Jesus into Jerusalem (12:18).</a:t>
            </a:r>
          </a:p>
          <a:p>
            <a:pPr marL="628650" lvl="1" indent="-171450">
              <a:buFont typeface="Arial" panose="020B0604020202020204" pitchFamily="34" charset="0"/>
              <a:buChar char="•"/>
            </a:pPr>
            <a:r>
              <a:rPr lang="en-US" dirty="0"/>
              <a:t>The Pharisees saw the influence Jesus had on the multitude of people (12:19).</a:t>
            </a:r>
          </a:p>
          <a:p>
            <a:pPr lvl="0"/>
            <a:r>
              <a:rPr lang="en-US" sz="1400" b="1" dirty="0"/>
              <a:t>Jesus Rejected and Crucified.</a:t>
            </a:r>
          </a:p>
          <a:p>
            <a:pPr marL="171450" lvl="0" indent="-171450">
              <a:buFont typeface="Arial" panose="020B0604020202020204" pitchFamily="34" charset="0"/>
              <a:buChar char="•"/>
            </a:pPr>
            <a:r>
              <a:rPr lang="en-US" dirty="0"/>
              <a:t>A drastic change in attitude and perception of Jesus transpired later. This ultimately led to His death on the cross.</a:t>
            </a:r>
          </a:p>
          <a:p>
            <a:pPr marL="171450" lvl="0" indent="-171450">
              <a:buFont typeface="Arial" panose="020B0604020202020204" pitchFamily="34" charset="0"/>
              <a:buChar char="•"/>
            </a:pPr>
            <a:r>
              <a:rPr lang="en-US" i="1" dirty="0"/>
              <a:t>“they cried out, saying, ‘Crucify Him, crucify Him!’” (John 19:6).</a:t>
            </a:r>
            <a:endParaRPr lang="en-US" dirty="0"/>
          </a:p>
          <a:p>
            <a:endParaRPr lang="en-US" dirty="0"/>
          </a:p>
        </p:txBody>
      </p:sp>
      <p:sp>
        <p:nvSpPr>
          <p:cNvPr id="4" name="Slide Number Placeholder 3"/>
          <p:cNvSpPr>
            <a:spLocks noGrp="1"/>
          </p:cNvSpPr>
          <p:nvPr>
            <p:ph type="sldNum" sz="quarter" idx="10"/>
          </p:nvPr>
        </p:nvSpPr>
        <p:spPr/>
        <p:txBody>
          <a:bodyPr/>
          <a:lstStyle/>
          <a:p>
            <a:fld id="{80664B3C-F56A-4D2A-A841-CE666888E778}" type="slidenum">
              <a:rPr lang="en-US" smtClean="0"/>
              <a:t>3</a:t>
            </a:fld>
            <a:endParaRPr lang="en-US"/>
          </a:p>
        </p:txBody>
      </p:sp>
    </p:spTree>
    <p:extLst>
      <p:ext uri="{BB962C8B-B14F-4D97-AF65-F5344CB8AC3E}">
        <p14:creationId xmlns:p14="http://schemas.microsoft.com/office/powerpoint/2010/main" val="1753541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b="1" i="1" dirty="0"/>
              <a:t>Why the change?</a:t>
            </a:r>
          </a:p>
          <a:p>
            <a:pPr lvl="0"/>
            <a:r>
              <a:rPr lang="en-US" sz="1400" b="1" dirty="0"/>
              <a:t>Obstinate Hearts.</a:t>
            </a:r>
          </a:p>
          <a:p>
            <a:pPr marL="171450" lvl="0" indent="-171450">
              <a:buFont typeface="Arial" panose="020B0604020202020204" pitchFamily="34" charset="0"/>
              <a:buChar char="•"/>
            </a:pPr>
            <a:r>
              <a:rPr lang="en-US" dirty="0"/>
              <a:t>John 12:37-41 – Some of those of the multitude who had praised Him, who had witnessed His power in resurrecting Lazarus, who had been told of His power, did not believe in Him.</a:t>
            </a:r>
          </a:p>
          <a:p>
            <a:pPr marL="628650" lvl="1" indent="-171450">
              <a:buFont typeface="Arial" panose="020B0604020202020204" pitchFamily="34" charset="0"/>
              <a:buChar char="•"/>
            </a:pPr>
            <a:r>
              <a:rPr lang="en-US" dirty="0"/>
              <a:t>Their hearts were hardened. They had conjured a messiah that was not in agreement with God’s plan. </a:t>
            </a:r>
            <a:r>
              <a:rPr lang="en-US" dirty="0">
                <a:sym typeface="Wingdings" panose="05000000000000000000" pitchFamily="2" charset="2"/>
              </a:rPr>
              <a:t></a:t>
            </a:r>
            <a:endParaRPr lang="en-US" dirty="0"/>
          </a:p>
          <a:p>
            <a:pPr marL="171450" lvl="0" indent="-171450">
              <a:buFont typeface="Arial" panose="020B0604020202020204" pitchFamily="34" charset="0"/>
              <a:buChar char="•"/>
            </a:pPr>
            <a:r>
              <a:rPr lang="en-US" dirty="0"/>
              <a:t>John 12:20-34</a:t>
            </a:r>
          </a:p>
          <a:p>
            <a:pPr marL="628650" lvl="1" indent="-171450">
              <a:buFont typeface="Arial" panose="020B0604020202020204" pitchFamily="34" charset="0"/>
              <a:buChar char="•"/>
            </a:pPr>
            <a:r>
              <a:rPr lang="en-US" dirty="0"/>
              <a:t>Jesus spoke of the necessity of His death (v. 24, 27).</a:t>
            </a:r>
          </a:p>
          <a:p>
            <a:pPr marL="628650" lvl="1" indent="-171450">
              <a:buFont typeface="Arial" panose="020B0604020202020204" pitchFamily="34" charset="0"/>
              <a:buChar char="•"/>
            </a:pPr>
            <a:r>
              <a:rPr lang="en-US" dirty="0"/>
              <a:t>Further proof was given that He was legitimate (v. 28-30).</a:t>
            </a:r>
          </a:p>
          <a:p>
            <a:pPr marL="628650" lvl="1" indent="-171450">
              <a:buFont typeface="Arial" panose="020B0604020202020204" pitchFamily="34" charset="0"/>
              <a:buChar char="•"/>
            </a:pPr>
            <a:r>
              <a:rPr lang="en-US" dirty="0"/>
              <a:t>People understood He was saying He must die but did not understand (v. 32-34).</a:t>
            </a:r>
          </a:p>
          <a:p>
            <a:pPr marL="1085850" lvl="2" indent="-171450">
              <a:buFont typeface="Arial" panose="020B0604020202020204" pitchFamily="34" charset="0"/>
              <a:buChar char="•"/>
            </a:pPr>
            <a:r>
              <a:rPr lang="en-US" dirty="0"/>
              <a:t>They thought Jesus to be a physical King who would bring them salvation from the Roman rule. They were wrong.</a:t>
            </a:r>
          </a:p>
          <a:p>
            <a:pPr marL="1085850" lvl="2" indent="-171450">
              <a:buFont typeface="Arial" panose="020B0604020202020204" pitchFamily="34" charset="0"/>
              <a:buChar char="•"/>
            </a:pPr>
            <a:r>
              <a:rPr lang="en-US" dirty="0"/>
              <a:t>His kingdom is spiritual (cf. John 18:36).</a:t>
            </a:r>
          </a:p>
          <a:p>
            <a:pPr marL="171450" lvl="0" indent="-171450">
              <a:buFont typeface="Arial" panose="020B0604020202020204" pitchFamily="34" charset="0"/>
              <a:buChar char="•"/>
            </a:pPr>
            <a:r>
              <a:rPr lang="en-US" dirty="0"/>
              <a:t>Although Christ Himself, already being proved, supplied evidence of a plan contrary to theirs, they stuck with their own and rejected Him.</a:t>
            </a:r>
          </a:p>
          <a:p>
            <a:pPr marL="171450" lvl="0" indent="-171450">
              <a:buFont typeface="Arial" panose="020B0604020202020204" pitchFamily="34" charset="0"/>
              <a:buChar char="•"/>
            </a:pPr>
            <a:r>
              <a:rPr lang="en-US" dirty="0"/>
              <a:t>Same is with people today. They get excited about Jesus, and the scheme of redemption, but when they see what it really is, they reject it and conform to their own standards.</a:t>
            </a:r>
          </a:p>
          <a:p>
            <a:pPr marL="171450" lvl="0" indent="-171450">
              <a:buFont typeface="Arial" panose="020B0604020202020204" pitchFamily="34" charset="0"/>
              <a:buChar char="•"/>
            </a:pPr>
            <a:r>
              <a:rPr lang="en-US" dirty="0"/>
              <a:t>We are told not to do this – Romans 12:1-2; Ephesians 5:17</a:t>
            </a:r>
          </a:p>
          <a:p>
            <a:pPr marL="628650" lvl="1" indent="-171450">
              <a:buFont typeface="Arial" panose="020B0604020202020204" pitchFamily="34" charset="0"/>
              <a:buChar char="•"/>
            </a:pPr>
            <a:r>
              <a:rPr lang="en-US" dirty="0"/>
              <a:t>When our thoughts prove not to be His thoughts do we dispose of them and cling to His?</a:t>
            </a:r>
          </a:p>
          <a:p>
            <a:pPr lvl="0"/>
            <a:r>
              <a:rPr lang="en-US" sz="1400" b="1" dirty="0"/>
              <a:t>Outer Persuasion.</a:t>
            </a:r>
          </a:p>
          <a:p>
            <a:pPr marL="171450" lvl="0" indent="-171450">
              <a:buFont typeface="Arial" panose="020B0604020202020204" pitchFamily="34" charset="0"/>
              <a:buChar char="•"/>
            </a:pPr>
            <a:r>
              <a:rPr lang="en-US" dirty="0"/>
              <a:t>Of those who crucified Christ were some who participated with the great multitude upon His triumphal entry.</a:t>
            </a:r>
          </a:p>
          <a:p>
            <a:pPr marL="171450" lvl="0" indent="-171450">
              <a:buFont typeface="Arial" panose="020B0604020202020204" pitchFamily="34" charset="0"/>
              <a:buChar char="•"/>
            </a:pPr>
            <a:r>
              <a:rPr lang="en-US" dirty="0"/>
              <a:t>Before they looked to Jesus, but then they let others persuade them to believe the contrary.</a:t>
            </a:r>
          </a:p>
          <a:p>
            <a:pPr marL="628650" lvl="1" indent="-171450">
              <a:buFont typeface="Arial" panose="020B0604020202020204" pitchFamily="34" charset="0"/>
              <a:buChar char="•"/>
            </a:pPr>
            <a:r>
              <a:rPr lang="en-US" dirty="0"/>
              <a:t>Matthew 27:15-22 – Chief priests and elders persuaded the multitudes!</a:t>
            </a:r>
          </a:p>
          <a:p>
            <a:pPr marL="171450" lvl="0" indent="-171450">
              <a:buFont typeface="Arial" panose="020B0604020202020204" pitchFamily="34" charset="0"/>
              <a:buChar char="•"/>
            </a:pPr>
            <a:r>
              <a:rPr lang="en-US" dirty="0"/>
              <a:t>Many in the world, after having already received the truth, allow themselves to be influenced by other teaching.</a:t>
            </a:r>
          </a:p>
          <a:p>
            <a:pPr marL="628650" lvl="1" indent="-171450">
              <a:buFont typeface="Arial" panose="020B0604020202020204" pitchFamily="34" charset="0"/>
              <a:buChar char="•"/>
            </a:pPr>
            <a:r>
              <a:rPr lang="en-US" dirty="0"/>
              <a:t>We are warned! – Galatians 1:8-9; Psalm 119:11</a:t>
            </a:r>
          </a:p>
          <a:p>
            <a:pPr marL="1085850" lvl="2" indent="-171450">
              <a:buFont typeface="Arial" panose="020B0604020202020204" pitchFamily="34" charset="0"/>
              <a:buChar char="•"/>
            </a:pPr>
            <a:r>
              <a:rPr lang="en-US" dirty="0"/>
              <a:t>We know the truth. Therefore, we should be confident in it, and not forsake it due to tempters. </a:t>
            </a:r>
          </a:p>
          <a:p>
            <a:r>
              <a:rPr lang="en-US" sz="1400" b="1" dirty="0"/>
              <a:t>Conclusion</a:t>
            </a:r>
            <a:endParaRPr lang="en-US" sz="1400" dirty="0"/>
          </a:p>
          <a:p>
            <a:pPr marL="171450" lvl="0" indent="-171450">
              <a:buFont typeface="Arial" panose="020B0604020202020204" pitchFamily="34" charset="0"/>
              <a:buChar char="•"/>
            </a:pPr>
            <a:r>
              <a:rPr lang="en-US" dirty="0"/>
              <a:t>We know Christ. We know who He is.</a:t>
            </a:r>
          </a:p>
          <a:p>
            <a:pPr marL="171450" lvl="0" indent="-171450">
              <a:buFont typeface="Arial" panose="020B0604020202020204" pitchFamily="34" charset="0"/>
              <a:buChar char="•"/>
            </a:pPr>
            <a:r>
              <a:rPr lang="en-US" dirty="0"/>
              <a:t>We should not allow ourselves to be wrapped up in our own preconceived notions. Instead, we should be willing to conform to who He says He is.</a:t>
            </a:r>
          </a:p>
          <a:p>
            <a:pPr marL="171450" lvl="0" indent="-171450">
              <a:buFont typeface="Arial" panose="020B0604020202020204" pitchFamily="34" charset="0"/>
              <a:buChar char="•"/>
            </a:pPr>
            <a:r>
              <a:rPr lang="en-US" dirty="0"/>
              <a:t>We should know the truth does not change, and that we should only be persuaded by it, and not others.</a:t>
            </a:r>
          </a:p>
          <a:p>
            <a:pPr marL="171450" lvl="0" indent="-171450">
              <a:buFont typeface="Arial" panose="020B0604020202020204" pitchFamily="34" charset="0"/>
              <a:buChar char="•"/>
            </a:pPr>
            <a:r>
              <a:rPr lang="en-US" dirty="0"/>
              <a:t>Take heed lest we are guilty of doing the same as those who welcomed and praised Jesus, and a few days later, crucified Him!</a:t>
            </a:r>
          </a:p>
          <a:p>
            <a:endParaRPr lang="en-US" dirty="0"/>
          </a:p>
        </p:txBody>
      </p:sp>
      <p:sp>
        <p:nvSpPr>
          <p:cNvPr id="4" name="Slide Number Placeholder 3"/>
          <p:cNvSpPr>
            <a:spLocks noGrp="1"/>
          </p:cNvSpPr>
          <p:nvPr>
            <p:ph type="sldNum" sz="quarter" idx="10"/>
          </p:nvPr>
        </p:nvSpPr>
        <p:spPr/>
        <p:txBody>
          <a:bodyPr/>
          <a:lstStyle/>
          <a:p>
            <a:fld id="{80664B3C-F56A-4D2A-A841-CE666888E778}" type="slidenum">
              <a:rPr lang="en-US" smtClean="0"/>
              <a:t>4</a:t>
            </a:fld>
            <a:endParaRPr lang="en-US"/>
          </a:p>
        </p:txBody>
      </p:sp>
    </p:spTree>
    <p:extLst>
      <p:ext uri="{BB962C8B-B14F-4D97-AF65-F5344CB8AC3E}">
        <p14:creationId xmlns:p14="http://schemas.microsoft.com/office/powerpoint/2010/main" val="1369926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ADAF66-D7FF-4DD8-9C60-172BCAB00FC1}"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14305455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ADAF66-D7FF-4DD8-9C60-172BCAB00FC1}"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9701222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ADAF66-D7FF-4DD8-9C60-172BCAB00FC1}"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35177910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ADAF66-D7FF-4DD8-9C60-172BCAB00FC1}"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17348234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DAF66-D7FF-4DD8-9C60-172BCAB00FC1}"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39051984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ADAF66-D7FF-4DD8-9C60-172BCAB00FC1}"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117446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ADAF66-D7FF-4DD8-9C60-172BCAB00FC1}" type="datetimeFigureOut">
              <a:rPr lang="en-US" smtClean="0"/>
              <a:t>3/15/2015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9334628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DAF66-D7FF-4DD8-9C60-172BCAB00FC1}" type="datetimeFigureOut">
              <a:rPr lang="en-US" smtClean="0"/>
              <a:t>3/15/2015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39041106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DAF66-D7FF-4DD8-9C60-172BCAB00FC1}" type="datetimeFigureOut">
              <a:rPr lang="en-US" smtClean="0"/>
              <a:t>3/15/2015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34280869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DAF66-D7FF-4DD8-9C60-172BCAB00FC1}"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28873225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DAF66-D7FF-4DD8-9C60-172BCAB00FC1}"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A4078-D90D-4F9B-A5F5-00A957740579}" type="slidenum">
              <a:rPr lang="en-US" smtClean="0"/>
              <a:t>‹#›</a:t>
            </a:fld>
            <a:endParaRPr lang="en-US"/>
          </a:p>
        </p:txBody>
      </p:sp>
    </p:spTree>
    <p:extLst>
      <p:ext uri="{BB962C8B-B14F-4D97-AF65-F5344CB8AC3E}">
        <p14:creationId xmlns:p14="http://schemas.microsoft.com/office/powerpoint/2010/main" val="15999307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DAF66-D7FF-4DD8-9C60-172BCAB00FC1}" type="datetimeFigureOut">
              <a:rPr lang="en-US" smtClean="0"/>
              <a:t>3/15/2015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A4078-D90D-4F9B-A5F5-00A957740579}" type="slidenum">
              <a:rPr lang="en-US" smtClean="0"/>
              <a:t>‹#›</a:t>
            </a:fld>
            <a:endParaRPr lang="en-US"/>
          </a:p>
        </p:txBody>
      </p:sp>
    </p:spTree>
    <p:extLst>
      <p:ext uri="{BB962C8B-B14F-4D97-AF65-F5344CB8AC3E}">
        <p14:creationId xmlns:p14="http://schemas.microsoft.com/office/powerpoint/2010/main" val="306413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01374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124737" cy="1037219"/>
          </a:xfrm>
        </p:spPr>
        <p:txBody>
          <a:bodyPr>
            <a:normAutofit/>
          </a:bodyPr>
          <a:lstStyle/>
          <a:p>
            <a:r>
              <a:rPr lang="en-US" sz="4000" b="1" i="1" dirty="0" smtClean="0"/>
              <a:t>From The</a:t>
            </a:r>
            <a:endParaRPr lang="en-US" sz="4000" b="1" i="1"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6052" t="5248" r="151" b="14213"/>
          <a:stretch/>
        </p:blipFill>
        <p:spPr>
          <a:xfrm>
            <a:off x="400855" y="2131278"/>
            <a:ext cx="3889420" cy="3181082"/>
          </a:xfrm>
          <a:prstGeom prst="rect">
            <a:avLst/>
          </a:prstGeom>
          <a:scene3d>
            <a:camera prst="perspectiveHeroicExtremeRightFacing"/>
            <a:lightRig rig="threePt" dir="t"/>
          </a:scene3d>
          <a:sp3d>
            <a:bevelT/>
          </a:sp3d>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18516" t="8021" b="9011"/>
          <a:stretch/>
        </p:blipFill>
        <p:spPr>
          <a:xfrm>
            <a:off x="5025980" y="3232597"/>
            <a:ext cx="3889420" cy="3168204"/>
          </a:xfrm>
          <a:prstGeom prst="rect">
            <a:avLst/>
          </a:prstGeom>
          <a:scene3d>
            <a:camera prst="perspectiveHeroicExtremeLeftFacing"/>
            <a:lightRig rig="threePt" dir="t"/>
          </a:scene3d>
          <a:sp3d>
            <a:bevelT/>
          </a:sp3d>
        </p:spPr>
      </p:pic>
      <p:sp>
        <p:nvSpPr>
          <p:cNvPr id="8" name="Title 1"/>
          <p:cNvSpPr txBox="1">
            <a:spLocks/>
          </p:cNvSpPr>
          <p:nvPr/>
        </p:nvSpPr>
        <p:spPr>
          <a:xfrm>
            <a:off x="400855" y="1094059"/>
            <a:ext cx="3409682" cy="103721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smtClean="0">
                <a:ln>
                  <a:solidFill>
                    <a:schemeClr val="tx1"/>
                  </a:solidFill>
                </a:ln>
                <a:solidFill>
                  <a:srgbClr val="982101"/>
                </a:solidFill>
                <a:latin typeface="Algerian" panose="04020705040A02060702" pitchFamily="82" charset="0"/>
              </a:rPr>
              <a:t>Triumphal Entry</a:t>
            </a:r>
            <a:endParaRPr lang="en-US" sz="4000" dirty="0">
              <a:ln>
                <a:solidFill>
                  <a:schemeClr val="tx1"/>
                </a:solidFill>
              </a:ln>
              <a:solidFill>
                <a:srgbClr val="982101"/>
              </a:solidFill>
              <a:latin typeface="Algerian" panose="04020705040A02060702" pitchFamily="82" charset="0"/>
            </a:endParaRPr>
          </a:p>
        </p:txBody>
      </p:sp>
      <p:sp>
        <p:nvSpPr>
          <p:cNvPr id="9" name="Title 1"/>
          <p:cNvSpPr txBox="1">
            <a:spLocks/>
          </p:cNvSpPr>
          <p:nvPr/>
        </p:nvSpPr>
        <p:spPr>
          <a:xfrm>
            <a:off x="5629677" y="2170519"/>
            <a:ext cx="3409682" cy="103721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smtClean="0">
                <a:ln>
                  <a:solidFill>
                    <a:schemeClr val="tx1"/>
                  </a:solidFill>
                </a:ln>
                <a:solidFill>
                  <a:srgbClr val="982101"/>
                </a:solidFill>
                <a:latin typeface="Algerian" panose="04020705040A02060702" pitchFamily="82" charset="0"/>
              </a:rPr>
              <a:t>Cross</a:t>
            </a:r>
            <a:endParaRPr lang="en-US" sz="4000" dirty="0">
              <a:ln>
                <a:solidFill>
                  <a:schemeClr val="tx1"/>
                </a:solidFill>
              </a:ln>
              <a:solidFill>
                <a:srgbClr val="982101"/>
              </a:solidFill>
              <a:latin typeface="Algerian" panose="04020705040A02060702" pitchFamily="82" charset="0"/>
            </a:endParaRPr>
          </a:p>
        </p:txBody>
      </p:sp>
      <p:sp>
        <p:nvSpPr>
          <p:cNvPr id="10" name="Title 1"/>
          <p:cNvSpPr txBox="1">
            <a:spLocks/>
          </p:cNvSpPr>
          <p:nvPr/>
        </p:nvSpPr>
        <p:spPr>
          <a:xfrm>
            <a:off x="3766266" y="3168497"/>
            <a:ext cx="1783724" cy="74463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i="1" dirty="0" smtClean="0"/>
              <a:t>To The</a:t>
            </a:r>
            <a:endParaRPr lang="en-US" sz="4000" b="1" i="1" dirty="0"/>
          </a:p>
        </p:txBody>
      </p:sp>
    </p:spTree>
    <p:extLst>
      <p:ext uri="{BB962C8B-B14F-4D97-AF65-F5344CB8AC3E}">
        <p14:creationId xmlns:p14="http://schemas.microsoft.com/office/powerpoint/2010/main" val="33550122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i="1" dirty="0" smtClean="0"/>
              <a:t>From The </a:t>
            </a:r>
            <a:r>
              <a:rPr lang="en-US" sz="4800" dirty="0">
                <a:ln>
                  <a:solidFill>
                    <a:schemeClr val="tx1"/>
                  </a:solidFill>
                </a:ln>
                <a:solidFill>
                  <a:srgbClr val="982101"/>
                </a:solidFill>
                <a:latin typeface="Algerian" panose="04020705040A02060702" pitchFamily="82" charset="0"/>
              </a:rPr>
              <a:t>Triumphal Entry</a:t>
            </a:r>
            <a:br>
              <a:rPr lang="en-US" sz="4800" dirty="0">
                <a:ln>
                  <a:solidFill>
                    <a:schemeClr val="tx1"/>
                  </a:solidFill>
                </a:ln>
                <a:solidFill>
                  <a:srgbClr val="982101"/>
                </a:solidFill>
                <a:latin typeface="Algerian" panose="04020705040A02060702" pitchFamily="82" charset="0"/>
              </a:rPr>
            </a:br>
            <a:r>
              <a:rPr lang="en-US" sz="4000" b="1" i="1" dirty="0" smtClean="0"/>
              <a:t>To The </a:t>
            </a:r>
            <a:r>
              <a:rPr lang="en-US" sz="4800" dirty="0" smtClean="0">
                <a:ln>
                  <a:solidFill>
                    <a:schemeClr val="tx1"/>
                  </a:solidFill>
                </a:ln>
                <a:solidFill>
                  <a:srgbClr val="982101"/>
                </a:solidFill>
                <a:latin typeface="Algerian" panose="04020705040A02060702" pitchFamily="82" charset="0"/>
              </a:rPr>
              <a:t>Cross</a:t>
            </a:r>
            <a:endParaRPr lang="en-US" sz="4800" dirty="0">
              <a:ln>
                <a:solidFill>
                  <a:schemeClr val="tx1"/>
                </a:solidFill>
              </a:ln>
              <a:solidFill>
                <a:srgbClr val="982101"/>
              </a:solidFill>
              <a:latin typeface="Algerian" panose="04020705040A02060702" pitchFamily="82" charset="0"/>
            </a:endParaRPr>
          </a:p>
        </p:txBody>
      </p:sp>
      <p:sp>
        <p:nvSpPr>
          <p:cNvPr id="3" name="Content Placeholder 2"/>
          <p:cNvSpPr>
            <a:spLocks noGrp="1"/>
          </p:cNvSpPr>
          <p:nvPr>
            <p:ph idx="1"/>
          </p:nvPr>
        </p:nvSpPr>
        <p:spPr>
          <a:xfrm>
            <a:off x="628650" y="2640169"/>
            <a:ext cx="7886700" cy="3536794"/>
          </a:xfrm>
        </p:spPr>
        <p:txBody>
          <a:bodyPr>
            <a:normAutofit/>
          </a:bodyPr>
          <a:lstStyle/>
          <a:p>
            <a:pPr marL="0" indent="0" algn="ctr">
              <a:buNone/>
            </a:pPr>
            <a:r>
              <a:rPr lang="en-US" sz="4000" b="1" dirty="0" smtClean="0"/>
              <a:t>Lazarus Raised </a:t>
            </a:r>
            <a:r>
              <a:rPr lang="en-US" sz="4000" dirty="0" smtClean="0"/>
              <a:t>– </a:t>
            </a:r>
            <a:r>
              <a:rPr lang="en-US" sz="4000" i="1" dirty="0" smtClean="0"/>
              <a:t>John 11</a:t>
            </a:r>
          </a:p>
          <a:p>
            <a:pPr marL="0" indent="0" algn="ctr">
              <a:buNone/>
            </a:pPr>
            <a:r>
              <a:rPr lang="en-US" sz="4000" b="1" dirty="0" smtClean="0"/>
              <a:t>Jesus’ Triumphal Entry </a:t>
            </a:r>
            <a:r>
              <a:rPr lang="en-US" sz="4000" dirty="0" smtClean="0"/>
              <a:t>– </a:t>
            </a:r>
            <a:r>
              <a:rPr lang="en-US" sz="4000" i="1" dirty="0" smtClean="0"/>
              <a:t>John 12</a:t>
            </a:r>
          </a:p>
          <a:p>
            <a:pPr marL="0" indent="0" algn="ctr">
              <a:buNone/>
            </a:pPr>
            <a:r>
              <a:rPr lang="en-US" sz="4000" b="1" dirty="0" smtClean="0"/>
              <a:t>Jesus’ Death </a:t>
            </a:r>
            <a:r>
              <a:rPr lang="en-US" sz="4000" dirty="0" smtClean="0"/>
              <a:t>– </a:t>
            </a:r>
            <a:r>
              <a:rPr lang="en-US" sz="4000" i="1" dirty="0" smtClean="0"/>
              <a:t>John 19</a:t>
            </a:r>
            <a:endParaRPr lang="en-US" sz="4000" i="1" dirty="0"/>
          </a:p>
        </p:txBody>
      </p:sp>
    </p:spTree>
    <p:extLst>
      <p:ext uri="{BB962C8B-B14F-4D97-AF65-F5344CB8AC3E}">
        <p14:creationId xmlns:p14="http://schemas.microsoft.com/office/powerpoint/2010/main" val="3430263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i="1" dirty="0"/>
              <a:t>From The </a:t>
            </a:r>
            <a:r>
              <a:rPr lang="en-US" sz="4800" dirty="0">
                <a:ln>
                  <a:solidFill>
                    <a:schemeClr val="tx1"/>
                  </a:solidFill>
                </a:ln>
                <a:solidFill>
                  <a:srgbClr val="982101"/>
                </a:solidFill>
                <a:latin typeface="Algerian" panose="04020705040A02060702" pitchFamily="82" charset="0"/>
              </a:rPr>
              <a:t>Triumphal Entry</a:t>
            </a:r>
            <a:r>
              <a:rPr lang="en-US" sz="4000" dirty="0">
                <a:ln>
                  <a:solidFill>
                    <a:schemeClr val="tx1"/>
                  </a:solidFill>
                </a:ln>
                <a:solidFill>
                  <a:srgbClr val="982101"/>
                </a:solidFill>
                <a:latin typeface="Algerian" panose="04020705040A02060702" pitchFamily="82" charset="0"/>
              </a:rPr>
              <a:t/>
            </a:r>
            <a:br>
              <a:rPr lang="en-US" sz="4000" dirty="0">
                <a:ln>
                  <a:solidFill>
                    <a:schemeClr val="tx1"/>
                  </a:solidFill>
                </a:ln>
                <a:solidFill>
                  <a:srgbClr val="982101"/>
                </a:solidFill>
                <a:latin typeface="Algerian" panose="04020705040A02060702" pitchFamily="82" charset="0"/>
              </a:rPr>
            </a:br>
            <a:r>
              <a:rPr lang="en-US" sz="4000" b="1" i="1" dirty="0"/>
              <a:t>To The </a:t>
            </a:r>
            <a:r>
              <a:rPr lang="en-US" sz="4800" dirty="0">
                <a:ln>
                  <a:solidFill>
                    <a:schemeClr val="tx1"/>
                  </a:solidFill>
                </a:ln>
                <a:solidFill>
                  <a:srgbClr val="982101"/>
                </a:solidFill>
                <a:latin typeface="Algerian" panose="04020705040A02060702" pitchFamily="82" charset="0"/>
              </a:rPr>
              <a:t>Cross</a:t>
            </a:r>
            <a:endParaRPr lang="en-US" sz="4800" dirty="0">
              <a:latin typeface="Algerian" panose="04020705040A02060702" pitchFamily="82" charset="0"/>
            </a:endParaRPr>
          </a:p>
        </p:txBody>
      </p:sp>
      <p:sp>
        <p:nvSpPr>
          <p:cNvPr id="3" name="Content Placeholder 2"/>
          <p:cNvSpPr>
            <a:spLocks noGrp="1"/>
          </p:cNvSpPr>
          <p:nvPr>
            <p:ph idx="1"/>
          </p:nvPr>
        </p:nvSpPr>
        <p:spPr>
          <a:xfrm>
            <a:off x="628650" y="2189409"/>
            <a:ext cx="7886700" cy="3536794"/>
          </a:xfrm>
        </p:spPr>
        <p:txBody>
          <a:bodyPr>
            <a:normAutofit/>
          </a:bodyPr>
          <a:lstStyle/>
          <a:p>
            <a:pPr marL="0" indent="0" algn="ctr">
              <a:buNone/>
            </a:pPr>
            <a:r>
              <a:rPr lang="en-US" sz="4000" b="1" i="1" dirty="0" smtClean="0"/>
              <a:t>Why the drastic change?</a:t>
            </a:r>
          </a:p>
          <a:p>
            <a:pPr marL="0" indent="0" algn="ctr">
              <a:buNone/>
            </a:pPr>
            <a:r>
              <a:rPr lang="en-US" sz="4000" b="1" dirty="0" smtClean="0"/>
              <a:t>Obstinate Hearts – </a:t>
            </a:r>
            <a:r>
              <a:rPr lang="en-US" sz="4000" b="1" i="1" dirty="0" smtClean="0"/>
              <a:t>John 12:37-41</a:t>
            </a:r>
          </a:p>
          <a:p>
            <a:pPr marL="0" indent="0" algn="ctr">
              <a:buNone/>
            </a:pPr>
            <a:r>
              <a:rPr lang="en-US" sz="3600" i="1" dirty="0" smtClean="0"/>
              <a:t>– Romans 12:1-2; Ephesians 5:17 –</a:t>
            </a:r>
          </a:p>
          <a:p>
            <a:pPr marL="0" indent="0" algn="ctr">
              <a:buNone/>
            </a:pPr>
            <a:r>
              <a:rPr lang="en-US" sz="4000" b="1" dirty="0" smtClean="0"/>
              <a:t>Outer Persuasion </a:t>
            </a:r>
            <a:r>
              <a:rPr lang="en-US" sz="3600" i="1" dirty="0" smtClean="0"/>
              <a:t>– </a:t>
            </a:r>
            <a:r>
              <a:rPr lang="en-US" sz="4000" b="1" i="1" dirty="0" smtClean="0"/>
              <a:t>Matt. 27:15-22</a:t>
            </a:r>
          </a:p>
          <a:p>
            <a:pPr marL="0" indent="0" algn="ctr">
              <a:buNone/>
            </a:pPr>
            <a:r>
              <a:rPr lang="en-US" sz="3600" i="1" dirty="0" smtClean="0"/>
              <a:t>– Galatians 1:8-9; Psalm 119:11 –</a:t>
            </a:r>
            <a:endParaRPr lang="en-US" sz="3600" i="1" dirty="0"/>
          </a:p>
        </p:txBody>
      </p:sp>
    </p:spTree>
    <p:extLst>
      <p:ext uri="{BB962C8B-B14F-4D97-AF65-F5344CB8AC3E}">
        <p14:creationId xmlns:p14="http://schemas.microsoft.com/office/powerpoint/2010/main" val="8848503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902</Words>
  <Application>Microsoft Office PowerPoint</Application>
  <PresentationFormat>On-screen Show (4:3)</PresentationFormat>
  <Paragraphs>77</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Algerian</vt:lpstr>
      <vt:lpstr>Arial</vt:lpstr>
      <vt:lpstr>Calibri</vt:lpstr>
      <vt:lpstr>Calibri Light</vt:lpstr>
      <vt:lpstr>Wingdings</vt:lpstr>
      <vt:lpstr>Office Theme</vt:lpstr>
      <vt:lpstr>PowerPoint Presentation</vt:lpstr>
      <vt:lpstr>From The</vt:lpstr>
      <vt:lpstr>From The Triumphal Entry To The Cross</vt:lpstr>
      <vt:lpstr>From The Triumphal Entry To The Cross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9</cp:revision>
  <dcterms:created xsi:type="dcterms:W3CDTF">2015-03-14T18:10:57Z</dcterms:created>
  <dcterms:modified xsi:type="dcterms:W3CDTF">2015-03-15T13:48:47Z</dcterms:modified>
</cp:coreProperties>
</file>