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6"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06CFCC-0016-4767-9D84-611A4E98C2C0}" type="datetimeFigureOut">
              <a:rPr lang="en-US" smtClean="0"/>
              <a:t>3/22/2015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6D4C0-EE23-4CEA-9797-B1A39D0465F9}" type="slidenum">
              <a:rPr lang="en-US" smtClean="0"/>
              <a:t>‹#›</a:t>
            </a:fld>
            <a:endParaRPr lang="en-US"/>
          </a:p>
        </p:txBody>
      </p:sp>
    </p:spTree>
    <p:extLst>
      <p:ext uri="{BB962C8B-B14F-4D97-AF65-F5344CB8AC3E}">
        <p14:creationId xmlns:p14="http://schemas.microsoft.com/office/powerpoint/2010/main" val="11644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Identified With Jesus</a:t>
            </a:r>
            <a:endParaRPr lang="en-US" sz="1000" dirty="0"/>
          </a:p>
          <a:p>
            <a:r>
              <a:rPr lang="en-US" i="1" dirty="0"/>
              <a:t>Acts 4:5-13</a:t>
            </a:r>
            <a:endParaRPr lang="en-US" sz="1050" dirty="0"/>
          </a:p>
          <a:p>
            <a:r>
              <a:rPr lang="en-US" b="1" dirty="0"/>
              <a:t>Introduction</a:t>
            </a:r>
            <a:endParaRPr lang="en-US" dirty="0"/>
          </a:p>
          <a:p>
            <a:pPr marL="171450" lvl="0" indent="-171450">
              <a:buFont typeface="Arial" panose="020B0604020202020204" pitchFamily="34" charset="0"/>
              <a:buChar char="•"/>
            </a:pPr>
            <a:r>
              <a:rPr lang="en-US" dirty="0"/>
              <a:t>After healing the lame man, and preaching in Solomon’s porch, Peter and John were taken into custody.</a:t>
            </a:r>
          </a:p>
          <a:p>
            <a:pPr marL="171450" lvl="0" indent="-171450">
              <a:buFont typeface="Arial" panose="020B0604020202020204" pitchFamily="34" charset="0"/>
              <a:buChar char="•"/>
            </a:pPr>
            <a:r>
              <a:rPr lang="en-US" dirty="0"/>
              <a:t>Many believed because of what they taught concerning Jesus as the Christ, crucified, and raised from the dead.</a:t>
            </a:r>
          </a:p>
          <a:p>
            <a:pPr marL="171450" lvl="0" indent="-171450">
              <a:buFont typeface="Arial" panose="020B0604020202020204" pitchFamily="34" charset="0"/>
              <a:buChar char="•"/>
            </a:pPr>
            <a:r>
              <a:rPr lang="en-US" dirty="0"/>
              <a:t>This greatly disturbed those of the Sanhedrin.</a:t>
            </a:r>
          </a:p>
          <a:p>
            <a:pPr marL="171450" lvl="0" indent="-171450">
              <a:buFont typeface="Arial" panose="020B0604020202020204" pitchFamily="34" charset="0"/>
              <a:buChar char="•"/>
            </a:pPr>
            <a:r>
              <a:rPr lang="en-US" dirty="0"/>
              <a:t>After asking by whose authority Peter and John had performed this act, and hearing their answer (in Jesus name), they identified the two apostles as those who had been with Jesus. Why?</a:t>
            </a:r>
          </a:p>
          <a:p>
            <a:pPr marL="628650" lvl="1" indent="-171450">
              <a:buFont typeface="Arial" panose="020B0604020202020204" pitchFamily="34" charset="0"/>
              <a:buChar char="•"/>
            </a:pPr>
            <a:r>
              <a:rPr lang="en-US" dirty="0"/>
              <a:t>Uneducated – they had not received the training from rabbis in Jewish schools. </a:t>
            </a:r>
          </a:p>
          <a:p>
            <a:pPr marL="628650" lvl="1" indent="-171450">
              <a:buFont typeface="Arial" panose="020B0604020202020204" pitchFamily="34" charset="0"/>
              <a:buChar char="•"/>
            </a:pPr>
            <a:r>
              <a:rPr lang="en-US" dirty="0"/>
              <a:t>Untrained – They were ordinary men. Not professionals. (i.e. laymen) </a:t>
            </a:r>
          </a:p>
          <a:p>
            <a:pPr marL="628650" lvl="1" indent="-171450">
              <a:buFont typeface="Arial" panose="020B0604020202020204" pitchFamily="34" charset="0"/>
              <a:buChar char="•"/>
            </a:pPr>
            <a:r>
              <a:rPr lang="en-US" dirty="0"/>
              <a:t>Despite these things, they spoke with confidence, and authority!</a:t>
            </a:r>
          </a:p>
          <a:p>
            <a:pPr marL="171450" lvl="0" indent="-171450">
              <a:buFont typeface="Arial" panose="020B0604020202020204" pitchFamily="34" charset="0"/>
              <a:buChar char="•"/>
            </a:pPr>
            <a:r>
              <a:rPr lang="en-US" dirty="0"/>
              <a:t>Is your discipleship so obvious that people identify you as being with Jesus?</a:t>
            </a:r>
          </a:p>
          <a:p>
            <a:endParaRPr lang="en-US" dirty="0"/>
          </a:p>
        </p:txBody>
      </p:sp>
      <p:sp>
        <p:nvSpPr>
          <p:cNvPr id="4" name="Slide Number Placeholder 3"/>
          <p:cNvSpPr>
            <a:spLocks noGrp="1"/>
          </p:cNvSpPr>
          <p:nvPr>
            <p:ph type="sldNum" sz="quarter" idx="10"/>
          </p:nvPr>
        </p:nvSpPr>
        <p:spPr/>
        <p:txBody>
          <a:bodyPr/>
          <a:lstStyle/>
          <a:p>
            <a:fld id="{B4C6D4C0-EE23-4CEA-9797-B1A39D0465F9}" type="slidenum">
              <a:rPr lang="en-US" smtClean="0"/>
              <a:t>2</a:t>
            </a:fld>
            <a:endParaRPr lang="en-US"/>
          </a:p>
        </p:txBody>
      </p:sp>
    </p:spTree>
    <p:extLst>
      <p:ext uri="{BB962C8B-B14F-4D97-AF65-F5344CB8AC3E}">
        <p14:creationId xmlns:p14="http://schemas.microsoft.com/office/powerpoint/2010/main" val="3266161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dirty="0"/>
              <a:t>Is your discipleship noticed by others?</a:t>
            </a:r>
          </a:p>
          <a:p>
            <a:pPr marL="171450" lvl="0" indent="-171450">
              <a:buFont typeface="Arial" panose="020B0604020202020204" pitchFamily="34" charset="0"/>
              <a:buChar char="•"/>
            </a:pPr>
            <a:r>
              <a:rPr lang="en-US" dirty="0"/>
              <a:t>1 Peter 4:3-4</a:t>
            </a:r>
          </a:p>
          <a:p>
            <a:pPr marL="628650" lvl="1" indent="-171450">
              <a:buFont typeface="Arial" panose="020B0604020202020204" pitchFamily="34" charset="0"/>
              <a:buChar char="•"/>
            </a:pPr>
            <a:r>
              <a:rPr lang="en-US" dirty="0"/>
              <a:t>Peter is writing to a crowd of Gentiles who were once involved in the pagan culture.</a:t>
            </a:r>
          </a:p>
          <a:p>
            <a:pPr marL="628650" lvl="1" indent="-171450">
              <a:buFont typeface="Arial" panose="020B0604020202020204" pitchFamily="34" charset="0"/>
              <a:buChar char="•"/>
            </a:pPr>
            <a:r>
              <a:rPr lang="en-US" dirty="0"/>
              <a:t>When they obeyed the Gospel they ceased from sin, and their change was evident.</a:t>
            </a:r>
          </a:p>
          <a:p>
            <a:pPr marL="171450" lvl="0" indent="-171450">
              <a:buFont typeface="Arial" panose="020B0604020202020204" pitchFamily="34" charset="0"/>
              <a:buChar char="•"/>
            </a:pPr>
            <a:r>
              <a:rPr lang="en-US" dirty="0"/>
              <a:t>Ephesians 5:8-14</a:t>
            </a:r>
          </a:p>
          <a:p>
            <a:pPr marL="628650" lvl="1" indent="-171450">
              <a:buFont typeface="Arial" panose="020B0604020202020204" pitchFamily="34" charset="0"/>
              <a:buChar char="•"/>
            </a:pPr>
            <a:r>
              <a:rPr lang="en-US" dirty="0"/>
              <a:t>Like the Gentiles addressed in 1 Peter 4:3-4, everyone who is now a Christian was once darkness.</a:t>
            </a:r>
          </a:p>
          <a:p>
            <a:pPr marL="628650" lvl="1" indent="-171450">
              <a:buFont typeface="Arial" panose="020B0604020202020204" pitchFamily="34" charset="0"/>
              <a:buChar char="•"/>
            </a:pPr>
            <a:r>
              <a:rPr lang="en-US" dirty="0"/>
              <a:t>Christians have the responsibility of reproving evil/darkness.</a:t>
            </a:r>
          </a:p>
          <a:p>
            <a:pPr marL="628650" lvl="1" indent="-171450">
              <a:buFont typeface="Arial" panose="020B0604020202020204" pitchFamily="34" charset="0"/>
              <a:buChar char="•"/>
            </a:pPr>
            <a:r>
              <a:rPr lang="en-US" dirty="0"/>
              <a:t>This can only be accomplished via the stark contrast between light and dark.</a:t>
            </a:r>
          </a:p>
          <a:p>
            <a:pPr marL="1085850" lvl="2" indent="-171450">
              <a:buFont typeface="Arial" panose="020B0604020202020204" pitchFamily="34" charset="0"/>
              <a:buChar char="•"/>
            </a:pPr>
            <a:r>
              <a:rPr lang="en-US" dirty="0"/>
              <a:t>1 John 1:5 – Being light in the world declares that we are with God!</a:t>
            </a:r>
          </a:p>
          <a:p>
            <a:pPr marL="171450" lvl="0" indent="-171450">
              <a:buFont typeface="Arial" panose="020B0604020202020204" pitchFamily="34" charset="0"/>
              <a:buChar char="•"/>
            </a:pPr>
            <a:r>
              <a:rPr lang="en-US" dirty="0"/>
              <a:t>Matthew 5:13-16</a:t>
            </a:r>
          </a:p>
          <a:p>
            <a:pPr marL="628650" lvl="1" indent="-171450">
              <a:buFont typeface="Arial" panose="020B0604020202020204" pitchFamily="34" charset="0"/>
              <a:buChar char="•"/>
            </a:pPr>
            <a:r>
              <a:rPr lang="en-US" dirty="0"/>
              <a:t>Our light should be shining in that we are continually practicing that which is righteous.</a:t>
            </a:r>
          </a:p>
          <a:p>
            <a:pPr marL="628650" lvl="1" indent="-171450">
              <a:buFont typeface="Arial" panose="020B0604020202020204" pitchFamily="34" charset="0"/>
              <a:buChar char="•"/>
            </a:pPr>
            <a:r>
              <a:rPr lang="en-US" dirty="0"/>
              <a:t>It should also be shining in that we are not attempting to hide our works, as if being ashamed of them (cf. Ephesians 5:12).</a:t>
            </a:r>
          </a:p>
          <a:p>
            <a:pPr lvl="0"/>
            <a:r>
              <a:rPr lang="en-US" sz="1400" b="1" dirty="0"/>
              <a:t>Is your confidence in Christ, and not yourself?</a:t>
            </a:r>
          </a:p>
          <a:p>
            <a:pPr marL="171450" lvl="0" indent="-171450">
              <a:buFont typeface="Arial" panose="020B0604020202020204" pitchFamily="34" charset="0"/>
              <a:buChar char="•"/>
            </a:pPr>
            <a:r>
              <a:rPr lang="en-US" dirty="0"/>
              <a:t>1 Corinthians 2:1-5</a:t>
            </a:r>
          </a:p>
          <a:p>
            <a:pPr marL="628650" lvl="1" indent="-171450">
              <a:buFont typeface="Arial" panose="020B0604020202020204" pitchFamily="34" charset="0"/>
              <a:buChar char="•"/>
            </a:pPr>
            <a:r>
              <a:rPr lang="en-US" dirty="0"/>
              <a:t>When Paul preached, it was obvious that he placed his confidence in Christ.</a:t>
            </a:r>
          </a:p>
          <a:p>
            <a:pPr marL="628650" lvl="1" indent="-171450">
              <a:buFont typeface="Arial" panose="020B0604020202020204" pitchFamily="34" charset="0"/>
              <a:buChar char="•"/>
            </a:pPr>
            <a:r>
              <a:rPr lang="en-US" dirty="0"/>
              <a:t>He merely planted (cf. 3:6-7).</a:t>
            </a:r>
          </a:p>
          <a:p>
            <a:pPr marL="628650" lvl="1" indent="-171450">
              <a:buFont typeface="Arial" panose="020B0604020202020204" pitchFamily="34" charset="0"/>
              <a:buChar char="•"/>
            </a:pPr>
            <a:r>
              <a:rPr lang="en-US" dirty="0"/>
              <a:t>He wanted them to only view him as a servant and steward (cf. 4:1).</a:t>
            </a:r>
          </a:p>
          <a:p>
            <a:pPr marL="171450" lvl="0" indent="-171450">
              <a:buFont typeface="Arial" panose="020B0604020202020204" pitchFamily="34" charset="0"/>
              <a:buChar char="•"/>
            </a:pPr>
            <a:r>
              <a:rPr lang="en-US" dirty="0"/>
              <a:t>Philippians 3:7; 4:13</a:t>
            </a:r>
          </a:p>
          <a:p>
            <a:pPr marL="628650" lvl="1" indent="-171450">
              <a:buFont typeface="Arial" panose="020B0604020202020204" pitchFamily="34" charset="0"/>
              <a:buChar char="•"/>
            </a:pPr>
            <a:r>
              <a:rPr lang="en-US" dirty="0"/>
              <a:t>All the things Paul was known for in the Hebrew nationality he gave up for Christ. That requires great confidence in Christ.</a:t>
            </a:r>
          </a:p>
          <a:p>
            <a:pPr marL="628650" lvl="1" indent="-171450">
              <a:buFont typeface="Arial" panose="020B0604020202020204" pitchFamily="34" charset="0"/>
              <a:buChar char="•"/>
            </a:pPr>
            <a:r>
              <a:rPr lang="en-US" dirty="0"/>
              <a:t>And that he had. He was able to do all things God would require, not because he was confident in himself, on the contrary, he was confident in Christ. (cf. 2 Corinthians 12:8-9 – concerning Paul’s thorn in the flesh)</a:t>
            </a:r>
          </a:p>
          <a:p>
            <a:pPr marL="171450" lvl="0" indent="-171450">
              <a:buFont typeface="Arial" panose="020B0604020202020204" pitchFamily="34" charset="0"/>
              <a:buChar char="•"/>
            </a:pPr>
            <a:r>
              <a:rPr lang="en-US" dirty="0"/>
              <a:t>Psalm 119:97-100 </a:t>
            </a:r>
          </a:p>
          <a:p>
            <a:pPr marL="628650" lvl="1" indent="-171450">
              <a:buFont typeface="Arial" panose="020B0604020202020204" pitchFamily="34" charset="0"/>
              <a:buChar char="•"/>
            </a:pPr>
            <a:r>
              <a:rPr lang="en-US" dirty="0"/>
              <a:t>Why are all these things so? Because of God’s law!</a:t>
            </a:r>
          </a:p>
          <a:p>
            <a:pPr lvl="0"/>
            <a:r>
              <a:rPr lang="en-US" sz="1400" b="1" dirty="0"/>
              <a:t>Do you have boldness in Christ?</a:t>
            </a:r>
          </a:p>
          <a:p>
            <a:pPr marL="171450" lvl="0" indent="-171450">
              <a:buFont typeface="Arial" panose="020B0604020202020204" pitchFamily="34" charset="0"/>
              <a:buChar char="•"/>
            </a:pPr>
            <a:r>
              <a:rPr lang="en-US" i="1" dirty="0"/>
              <a:t>'boldness' </a:t>
            </a:r>
            <a:r>
              <a:rPr lang="en-US" dirty="0"/>
              <a:t>- free and fearless confidence, cheerful courage (Thayer)</a:t>
            </a:r>
          </a:p>
          <a:p>
            <a:pPr marL="171450" lvl="0" indent="-171450">
              <a:buFont typeface="Arial" panose="020B0604020202020204" pitchFamily="34" charset="0"/>
              <a:buChar char="•"/>
            </a:pPr>
            <a:r>
              <a:rPr lang="en-US" dirty="0"/>
              <a:t>1 John 5:4-5</a:t>
            </a:r>
          </a:p>
          <a:p>
            <a:pPr marL="628650" lvl="1" indent="-171450">
              <a:buFont typeface="Arial" panose="020B0604020202020204" pitchFamily="34" charset="0"/>
              <a:buChar char="•"/>
            </a:pPr>
            <a:r>
              <a:rPr lang="en-US" dirty="0"/>
              <a:t>Faith allows us to overcome. However, there must be an object of faith. Which is Christ!</a:t>
            </a:r>
          </a:p>
          <a:p>
            <a:pPr marL="1085850" lvl="2" indent="-171450">
              <a:buFont typeface="Arial" panose="020B0604020202020204" pitchFamily="34" charset="0"/>
              <a:buChar char="•"/>
            </a:pPr>
            <a:r>
              <a:rPr lang="en-US" dirty="0"/>
              <a:t>We are promised to overcome as Christ did, if we believe in Him (cf. Romans 6:5).</a:t>
            </a:r>
          </a:p>
          <a:p>
            <a:pPr marL="171450" lvl="0" indent="-171450">
              <a:buFont typeface="Arial" panose="020B0604020202020204" pitchFamily="34" charset="0"/>
              <a:buChar char="•"/>
            </a:pPr>
            <a:r>
              <a:rPr lang="en-US" dirty="0"/>
              <a:t>Acts 4:29-31</a:t>
            </a:r>
          </a:p>
          <a:p>
            <a:pPr marL="628650" lvl="1" indent="-171450">
              <a:buFont typeface="Arial" panose="020B0604020202020204" pitchFamily="34" charset="0"/>
              <a:buChar char="•"/>
            </a:pPr>
            <a:r>
              <a:rPr lang="en-US" dirty="0"/>
              <a:t>The threats had no effect on the disciples because of the boldness they had in Christ.</a:t>
            </a:r>
          </a:p>
          <a:p>
            <a:pPr marL="1085850" lvl="2" indent="-171450">
              <a:buFont typeface="Arial" panose="020B0604020202020204" pitchFamily="34" charset="0"/>
              <a:buChar char="•"/>
            </a:pPr>
            <a:r>
              <a:rPr lang="en-US" dirty="0"/>
              <a:t>This is exactly what they displayed before </a:t>
            </a:r>
            <a:r>
              <a:rPr lang="en-US" dirty="0">
                <a:sym typeface="Wingdings" panose="05000000000000000000" pitchFamily="2" charset="2"/>
              </a:rPr>
              <a:t></a:t>
            </a:r>
            <a:endParaRPr lang="en-US" dirty="0"/>
          </a:p>
          <a:p>
            <a:pPr marL="171450" lvl="0" indent="-171450">
              <a:buFont typeface="Arial" panose="020B0604020202020204" pitchFamily="34" charset="0"/>
              <a:buChar char="•"/>
            </a:pPr>
            <a:r>
              <a:rPr lang="en-US" dirty="0"/>
              <a:t>Acts 4:18-20</a:t>
            </a:r>
          </a:p>
          <a:p>
            <a:pPr marL="628650" lvl="1" indent="-171450">
              <a:buFont typeface="Arial" panose="020B0604020202020204" pitchFamily="34" charset="0"/>
              <a:buChar char="•"/>
            </a:pPr>
            <a:r>
              <a:rPr lang="en-US" dirty="0"/>
              <a:t>Directly after being threatened they declared their allegiance to God, and not man.</a:t>
            </a:r>
          </a:p>
          <a:p>
            <a:endParaRPr lang="en-US" dirty="0"/>
          </a:p>
        </p:txBody>
      </p:sp>
      <p:sp>
        <p:nvSpPr>
          <p:cNvPr id="4" name="Slide Number Placeholder 3"/>
          <p:cNvSpPr>
            <a:spLocks noGrp="1"/>
          </p:cNvSpPr>
          <p:nvPr>
            <p:ph type="sldNum" sz="quarter" idx="10"/>
          </p:nvPr>
        </p:nvSpPr>
        <p:spPr/>
        <p:txBody>
          <a:bodyPr/>
          <a:lstStyle/>
          <a:p>
            <a:fld id="{B4C6D4C0-EE23-4CEA-9797-B1A39D0465F9}" type="slidenum">
              <a:rPr lang="en-US" smtClean="0"/>
              <a:t>3</a:t>
            </a:fld>
            <a:endParaRPr lang="en-US"/>
          </a:p>
        </p:txBody>
      </p:sp>
    </p:spTree>
    <p:extLst>
      <p:ext uri="{BB962C8B-B14F-4D97-AF65-F5344CB8AC3E}">
        <p14:creationId xmlns:p14="http://schemas.microsoft.com/office/powerpoint/2010/main" val="1084143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Is it obvious that you are a Christian, to the degree that an outsider would identify you as being with Jesus?</a:t>
            </a:r>
          </a:p>
          <a:p>
            <a:pPr marL="171450" lvl="0" indent="-171450">
              <a:buFont typeface="Arial" panose="020B0604020202020204" pitchFamily="34" charset="0"/>
              <a:buChar char="•"/>
            </a:pPr>
            <a:r>
              <a:rPr lang="en-US" dirty="0"/>
              <a:t>Are you noticed, do you have confidence in Christ, do you speak His name boldly?</a:t>
            </a:r>
          </a:p>
          <a:p>
            <a:pPr marL="171450" lvl="0" indent="-171450">
              <a:buFont typeface="Arial" panose="020B0604020202020204" pitchFamily="34" charset="0"/>
              <a:buChar char="•"/>
            </a:pPr>
            <a:r>
              <a:rPr lang="en-US" dirty="0"/>
              <a:t>Will you be with Jesus today?</a:t>
            </a:r>
          </a:p>
          <a:p>
            <a:pPr marL="171450" lvl="0" indent="-171450">
              <a:buFont typeface="Arial" panose="020B0604020202020204" pitchFamily="34" charset="0"/>
              <a:buChar char="•"/>
            </a:pPr>
            <a:r>
              <a:rPr lang="en-US" dirty="0"/>
              <a:t>(cf. Matthew 28:18-20 – we are commanded to teach Christ to others, and obey His commandments. This is not a daunting task, for Christ is with us continually!)</a:t>
            </a:r>
          </a:p>
          <a:p>
            <a:endParaRPr lang="en-US" dirty="0"/>
          </a:p>
        </p:txBody>
      </p:sp>
      <p:sp>
        <p:nvSpPr>
          <p:cNvPr id="4" name="Slide Number Placeholder 3"/>
          <p:cNvSpPr>
            <a:spLocks noGrp="1"/>
          </p:cNvSpPr>
          <p:nvPr>
            <p:ph type="sldNum" sz="quarter" idx="10"/>
          </p:nvPr>
        </p:nvSpPr>
        <p:spPr/>
        <p:txBody>
          <a:bodyPr/>
          <a:lstStyle/>
          <a:p>
            <a:fld id="{B4C6D4C0-EE23-4CEA-9797-B1A39D0465F9}" type="slidenum">
              <a:rPr lang="en-US" smtClean="0"/>
              <a:t>4</a:t>
            </a:fld>
            <a:endParaRPr lang="en-US"/>
          </a:p>
        </p:txBody>
      </p:sp>
    </p:spTree>
    <p:extLst>
      <p:ext uri="{BB962C8B-B14F-4D97-AF65-F5344CB8AC3E}">
        <p14:creationId xmlns:p14="http://schemas.microsoft.com/office/powerpoint/2010/main" val="379421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429FA8-8895-49AE-A9B9-0114E4001F5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3480600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429FA8-8895-49AE-A9B9-0114E4001F5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26605220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429FA8-8895-49AE-A9B9-0114E4001F5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8602672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429FA8-8895-49AE-A9B9-0114E4001F5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5386236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29FA8-8895-49AE-A9B9-0114E4001F5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26557018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429FA8-8895-49AE-A9B9-0114E4001F5D}"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42004391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429FA8-8895-49AE-A9B9-0114E4001F5D}" type="datetimeFigureOut">
              <a:rPr lang="en-US" smtClean="0"/>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779303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429FA8-8895-49AE-A9B9-0114E4001F5D}" type="datetimeFigureOut">
              <a:rPr lang="en-US" smtClean="0"/>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128884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FA8-8895-49AE-A9B9-0114E4001F5D}" type="datetimeFigureOut">
              <a:rPr lang="en-US" smtClean="0"/>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33166738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29FA8-8895-49AE-A9B9-0114E4001F5D}"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10944513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29FA8-8895-49AE-A9B9-0114E4001F5D}"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19F2D-A03C-47C2-B57D-61BC97093D03}" type="slidenum">
              <a:rPr lang="en-US" smtClean="0"/>
              <a:t>‹#›</a:t>
            </a:fld>
            <a:endParaRPr lang="en-US"/>
          </a:p>
        </p:txBody>
      </p:sp>
    </p:spTree>
    <p:extLst>
      <p:ext uri="{BB962C8B-B14F-4D97-AF65-F5344CB8AC3E}">
        <p14:creationId xmlns:p14="http://schemas.microsoft.com/office/powerpoint/2010/main" val="22240070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29FA8-8895-49AE-A9B9-0114E4001F5D}" type="datetimeFigureOut">
              <a:rPr lang="en-US" smtClean="0"/>
              <a:t>3/22/2015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19F2D-A03C-47C2-B57D-61BC97093D03}" type="slidenum">
              <a:rPr lang="en-US" smtClean="0"/>
              <a:t>‹#›</a:t>
            </a:fld>
            <a:endParaRPr lang="en-US"/>
          </a:p>
        </p:txBody>
      </p:sp>
    </p:spTree>
    <p:extLst>
      <p:ext uri="{BB962C8B-B14F-4D97-AF65-F5344CB8AC3E}">
        <p14:creationId xmlns:p14="http://schemas.microsoft.com/office/powerpoint/2010/main" val="595672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5029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352201">
            <a:off x="2755080" y="961303"/>
            <a:ext cx="3690282" cy="5348235"/>
          </a:xfrm>
          <a:prstGeom prst="rect">
            <a:avLst/>
          </a:prstGeom>
        </p:spPr>
      </p:pic>
      <p:sp>
        <p:nvSpPr>
          <p:cNvPr id="2" name="Title 1"/>
          <p:cNvSpPr>
            <a:spLocks noGrp="1"/>
          </p:cNvSpPr>
          <p:nvPr>
            <p:ph type="ctrTitle"/>
          </p:nvPr>
        </p:nvSpPr>
        <p:spPr>
          <a:xfrm>
            <a:off x="714021" y="541346"/>
            <a:ext cx="7772400" cy="1191766"/>
          </a:xfrm>
        </p:spPr>
        <p:txBody>
          <a:bodyPr>
            <a:normAutofit/>
          </a:bodyPr>
          <a:lstStyle/>
          <a:p>
            <a:r>
              <a:rPr lang="en-US" sz="6600" b="1" dirty="0" smtClean="0"/>
              <a:t>Identified With</a:t>
            </a:r>
            <a:endParaRPr lang="en-US" sz="6600" b="1" dirty="0"/>
          </a:p>
        </p:txBody>
      </p:sp>
      <p:sp>
        <p:nvSpPr>
          <p:cNvPr id="3" name="Subtitle 2"/>
          <p:cNvSpPr>
            <a:spLocks noGrp="1"/>
          </p:cNvSpPr>
          <p:nvPr>
            <p:ph type="subTitle" idx="1"/>
          </p:nvPr>
        </p:nvSpPr>
        <p:spPr>
          <a:xfrm>
            <a:off x="1171221" y="5568903"/>
            <a:ext cx="6858000" cy="732131"/>
          </a:xfrm>
        </p:spPr>
        <p:txBody>
          <a:bodyPr>
            <a:normAutofit/>
          </a:bodyPr>
          <a:lstStyle/>
          <a:p>
            <a:r>
              <a:rPr lang="en-US" sz="4000" i="1" dirty="0" smtClean="0"/>
              <a:t>Acts 4:5-13</a:t>
            </a:r>
            <a:endParaRPr lang="en-US" sz="4000" i="1" dirty="0"/>
          </a:p>
        </p:txBody>
      </p:sp>
      <p:sp>
        <p:nvSpPr>
          <p:cNvPr id="5" name="Title 1"/>
          <p:cNvSpPr txBox="1">
            <a:spLocks/>
          </p:cNvSpPr>
          <p:nvPr/>
        </p:nvSpPr>
        <p:spPr>
          <a:xfrm>
            <a:off x="685800" y="3184735"/>
            <a:ext cx="7772400" cy="119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600" dirty="0" smtClean="0">
                <a:ln w="38100">
                  <a:solidFill>
                    <a:schemeClr val="tx1"/>
                  </a:solidFill>
                </a:ln>
                <a:solidFill>
                  <a:srgbClr val="FF0000"/>
                </a:solidFill>
                <a:latin typeface="Algerian" panose="04020705040A02060702" pitchFamily="82" charset="0"/>
              </a:rPr>
              <a:t>Jesus</a:t>
            </a:r>
            <a:endParaRPr lang="en-US" sz="9600" dirty="0">
              <a:ln w="38100">
                <a:solidFill>
                  <a:schemeClr val="tx1"/>
                </a:solidFill>
              </a:ln>
              <a:solidFill>
                <a:srgbClr val="FF0000"/>
              </a:solidFill>
              <a:latin typeface="Algerian" panose="04020705040A02060702" pitchFamily="82" charset="0"/>
            </a:endParaRPr>
          </a:p>
        </p:txBody>
      </p:sp>
    </p:spTree>
    <p:extLst>
      <p:ext uri="{BB962C8B-B14F-4D97-AF65-F5344CB8AC3E}">
        <p14:creationId xmlns:p14="http://schemas.microsoft.com/office/powerpoint/2010/main" val="26609837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Identified With Jesus</a:t>
            </a:r>
            <a:endParaRPr lang="en-US" sz="6000" b="1" dirty="0"/>
          </a:p>
        </p:txBody>
      </p:sp>
      <p:sp>
        <p:nvSpPr>
          <p:cNvPr id="3" name="Content Placeholder 2"/>
          <p:cNvSpPr>
            <a:spLocks noGrp="1"/>
          </p:cNvSpPr>
          <p:nvPr>
            <p:ph idx="1"/>
          </p:nvPr>
        </p:nvSpPr>
        <p:spPr>
          <a:xfrm>
            <a:off x="628650" y="1525654"/>
            <a:ext cx="7886700" cy="4991056"/>
          </a:xfrm>
        </p:spPr>
        <p:txBody>
          <a:bodyPr>
            <a:normAutofit/>
          </a:bodyPr>
          <a:lstStyle/>
          <a:p>
            <a:pPr marL="0" lvl="0" indent="0">
              <a:buNone/>
            </a:pPr>
            <a:r>
              <a:rPr lang="en-US" sz="3200" b="1" dirty="0"/>
              <a:t>Is your discipleship noticed by others?</a:t>
            </a:r>
          </a:p>
          <a:p>
            <a:pPr lvl="0"/>
            <a:r>
              <a:rPr lang="en-US" i="1" dirty="0"/>
              <a:t>1 Peter </a:t>
            </a:r>
            <a:r>
              <a:rPr lang="en-US" i="1" dirty="0" smtClean="0"/>
              <a:t>4:3-4; Ephesians 5:8-14; Matthew 5:13-16</a:t>
            </a:r>
            <a:endParaRPr lang="en-US" i="1" dirty="0"/>
          </a:p>
          <a:p>
            <a:pPr marL="0" lvl="0" indent="0">
              <a:buNone/>
            </a:pPr>
            <a:r>
              <a:rPr lang="en-US" sz="3200" b="1" dirty="0" smtClean="0"/>
              <a:t>Is your confidence in Christ, and not yourself?</a:t>
            </a:r>
            <a:endParaRPr lang="en-US" sz="3200" b="1" dirty="0"/>
          </a:p>
          <a:p>
            <a:pPr lvl="0"/>
            <a:r>
              <a:rPr lang="en-US" i="1" dirty="0"/>
              <a:t>1 Corinthians </a:t>
            </a:r>
            <a:r>
              <a:rPr lang="en-US" i="1" dirty="0" smtClean="0"/>
              <a:t>2:1-5; Philippians </a:t>
            </a:r>
            <a:r>
              <a:rPr lang="en-US" i="1" dirty="0"/>
              <a:t>3:7; </a:t>
            </a:r>
            <a:r>
              <a:rPr lang="en-US" i="1" dirty="0" smtClean="0"/>
              <a:t>4:13;         Psalm 119:97-100</a:t>
            </a:r>
            <a:endParaRPr lang="en-US" i="1" dirty="0"/>
          </a:p>
          <a:p>
            <a:pPr marL="0" lvl="0" indent="0">
              <a:buNone/>
            </a:pPr>
            <a:r>
              <a:rPr lang="en-US" sz="3200" b="1" dirty="0"/>
              <a:t>Do you have boldness in Christ?</a:t>
            </a:r>
          </a:p>
          <a:p>
            <a:pPr lvl="0"/>
            <a:r>
              <a:rPr lang="en-US" i="1" dirty="0"/>
              <a:t>'boldness' </a:t>
            </a:r>
            <a:r>
              <a:rPr lang="en-US" dirty="0"/>
              <a:t>- free and fearless confidence, cheerful courage (Thayer)</a:t>
            </a:r>
          </a:p>
          <a:p>
            <a:pPr lvl="0"/>
            <a:r>
              <a:rPr lang="en-US" i="1" dirty="0"/>
              <a:t>1 John </a:t>
            </a:r>
            <a:r>
              <a:rPr lang="en-US" i="1" dirty="0" smtClean="0"/>
              <a:t>5:4-5; Acts 4:29-31; Acts 4:18-20</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352201">
            <a:off x="7553932" y="508495"/>
            <a:ext cx="716787" cy="1038822"/>
          </a:xfrm>
          <a:prstGeom prst="rect">
            <a:avLst/>
          </a:prstGeom>
        </p:spPr>
      </p:pic>
    </p:spTree>
    <p:extLst>
      <p:ext uri="{BB962C8B-B14F-4D97-AF65-F5344CB8AC3E}">
        <p14:creationId xmlns:p14="http://schemas.microsoft.com/office/powerpoint/2010/main" val="28785343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352201">
            <a:off x="2755080" y="1540851"/>
            <a:ext cx="3690282" cy="5348235"/>
          </a:xfrm>
          <a:prstGeom prst="rect">
            <a:avLst/>
          </a:prstGeom>
        </p:spPr>
      </p:pic>
      <p:sp>
        <p:nvSpPr>
          <p:cNvPr id="2" name="Title 1"/>
          <p:cNvSpPr>
            <a:spLocks noGrp="1"/>
          </p:cNvSpPr>
          <p:nvPr>
            <p:ph type="ctrTitle"/>
          </p:nvPr>
        </p:nvSpPr>
        <p:spPr>
          <a:xfrm>
            <a:off x="714021" y="1146656"/>
            <a:ext cx="7772400" cy="1191766"/>
          </a:xfrm>
        </p:spPr>
        <p:txBody>
          <a:bodyPr>
            <a:normAutofit/>
          </a:bodyPr>
          <a:lstStyle/>
          <a:p>
            <a:r>
              <a:rPr lang="en-US" sz="6600" b="1" dirty="0" smtClean="0"/>
              <a:t>Identified With</a:t>
            </a:r>
            <a:endParaRPr lang="en-US" sz="6600" b="1" dirty="0"/>
          </a:p>
        </p:txBody>
      </p:sp>
      <p:sp>
        <p:nvSpPr>
          <p:cNvPr id="3" name="Subtitle 2"/>
          <p:cNvSpPr>
            <a:spLocks noGrp="1"/>
          </p:cNvSpPr>
          <p:nvPr>
            <p:ph type="subTitle" idx="1"/>
          </p:nvPr>
        </p:nvSpPr>
        <p:spPr>
          <a:xfrm>
            <a:off x="1143000" y="806348"/>
            <a:ext cx="6858000" cy="732131"/>
          </a:xfrm>
        </p:spPr>
        <p:txBody>
          <a:bodyPr>
            <a:noAutofit/>
          </a:bodyPr>
          <a:lstStyle/>
          <a:p>
            <a:r>
              <a:rPr lang="en-US" sz="4800" i="1" dirty="0" smtClean="0"/>
              <a:t>Are You</a:t>
            </a:r>
            <a:endParaRPr lang="en-US" sz="4800" i="1" dirty="0"/>
          </a:p>
        </p:txBody>
      </p:sp>
      <p:sp>
        <p:nvSpPr>
          <p:cNvPr id="5" name="Title 1"/>
          <p:cNvSpPr txBox="1">
            <a:spLocks/>
          </p:cNvSpPr>
          <p:nvPr/>
        </p:nvSpPr>
        <p:spPr>
          <a:xfrm>
            <a:off x="685800" y="3674129"/>
            <a:ext cx="7772400" cy="119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600" dirty="0" smtClean="0">
                <a:ln w="38100">
                  <a:solidFill>
                    <a:schemeClr val="tx1"/>
                  </a:solidFill>
                </a:ln>
                <a:solidFill>
                  <a:srgbClr val="FF0000"/>
                </a:solidFill>
                <a:latin typeface="Algerian" panose="04020705040A02060702" pitchFamily="82" charset="0"/>
              </a:rPr>
              <a:t>Jesus?</a:t>
            </a:r>
            <a:endParaRPr lang="en-US" sz="9600" dirty="0">
              <a:ln w="38100">
                <a:solidFill>
                  <a:schemeClr val="tx1"/>
                </a:solidFill>
              </a:ln>
              <a:solidFill>
                <a:srgbClr val="FF0000"/>
              </a:solidFill>
              <a:latin typeface="Algerian" panose="04020705040A02060702" pitchFamily="82" charset="0"/>
            </a:endParaRPr>
          </a:p>
        </p:txBody>
      </p:sp>
    </p:spTree>
    <p:extLst>
      <p:ext uri="{BB962C8B-B14F-4D97-AF65-F5344CB8AC3E}">
        <p14:creationId xmlns:p14="http://schemas.microsoft.com/office/powerpoint/2010/main" val="2064784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711</Words>
  <Application>Microsoft Office PowerPoint</Application>
  <PresentationFormat>On-screen Show (4:3)</PresentationFormat>
  <Paragraphs>65</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Algerian</vt:lpstr>
      <vt:lpstr>Arial</vt:lpstr>
      <vt:lpstr>Calibri</vt:lpstr>
      <vt:lpstr>Calibri Light</vt:lpstr>
      <vt:lpstr>Wingdings</vt:lpstr>
      <vt:lpstr>Office Theme</vt:lpstr>
      <vt:lpstr>PowerPoint Presentation</vt:lpstr>
      <vt:lpstr>Identified With</vt:lpstr>
      <vt:lpstr>Identified With Jesus</vt:lpstr>
      <vt:lpstr>Identified With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Identified With</dc:title>
  <dc:creator>Jeremiah Cox</dc:creator>
  <cp:lastModifiedBy>Jeremiah Cox</cp:lastModifiedBy>
  <cp:revision>5</cp:revision>
  <dcterms:created xsi:type="dcterms:W3CDTF">2015-03-21T16:08:28Z</dcterms:created>
  <dcterms:modified xsi:type="dcterms:W3CDTF">2015-03-22T16:36:05Z</dcterms:modified>
</cp:coreProperties>
</file>